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1000" y="1143000"/>
            <a:ext cx="5842000" cy="4572000"/>
            <a:chOff x="1651000" y="1066800"/>
            <a:chExt cx="5842000" cy="4572000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828800" y="1066800"/>
              <a:ext cx="5486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1.1</a:t>
              </a:r>
              <a:r>
                <a:rPr lang="en-US" sz="1200" b="1" dirty="0"/>
                <a:t>.</a:t>
              </a:r>
              <a:r>
                <a:rPr lang="en-US" sz="1200" dirty="0" smtClean="0"/>
                <a:t> Example histories for patients starting RRT, illustrating the use of timeline codes to define dialysis as being ‘acute’ or for ESKD</a:t>
              </a:r>
            </a:p>
            <a:p>
              <a:r>
                <a:rPr lang="en-US" sz="1100" dirty="0" smtClean="0"/>
                <a:t>Note that patients who recovered renal function before 90 days on dialysis are not included in this chapter, whether they were coded as AKI or ESKD</a:t>
              </a:r>
            </a:p>
            <a:p>
              <a:r>
                <a:rPr lang="en-US" sz="1100" dirty="0" smtClean="0"/>
                <a:t>Note that patients who followed patterns B–E received RRT for ESKD and are counted as ‘incident to RRT’ throughout this report. Patients who followed pattern A are not counted as ‘incident to RRT’ and do not feature in this chapter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88695"/>
              <a:ext cx="5842000" cy="32501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05569"/>
            <a:ext cx="8890000" cy="4246863"/>
            <a:chOff x="127000" y="1563469"/>
            <a:chExt cx="8890000" cy="4246863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1447800" y="1563469"/>
              <a:ext cx="6553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incident to RRT in 2017 with adjusted calcium above the normal range (&gt;2.5 </a:t>
              </a:r>
              <a:r>
                <a:rPr lang="en-US" sz="1200" dirty="0" err="1" smtClean="0"/>
                <a:t>mmol</a:t>
              </a:r>
              <a:r>
                <a:rPr lang="en-US" sz="1200" dirty="0" smtClean="0"/>
                <a:t>/L) by centre</a:t>
              </a:r>
            </a:p>
            <a:p>
              <a:pPr algn="ctr"/>
              <a:r>
                <a:rPr lang="en-US" sz="1200" dirty="0" smtClean="0"/>
                <a:t>Ca – calcium; CI – confidence interval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43328"/>
              <a:ext cx="8890000" cy="35670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47800" y="1482821"/>
            <a:ext cx="6400799" cy="3892358"/>
            <a:chOff x="1447800" y="1471368"/>
            <a:chExt cx="6400799" cy="3892358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1447800" y="1471368"/>
              <a:ext cx="6400799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1.11</a:t>
              </a:r>
              <a:r>
                <a:rPr lang="en-US" sz="1200" b="1" dirty="0"/>
                <a:t>.</a:t>
              </a:r>
              <a:r>
                <a:rPr lang="en-US" sz="1200" dirty="0" smtClean="0"/>
                <a:t> Dialysis access used for adult patients incident to RRT in 2017 by age group (2017 Multisite Dialysis Access Audit)</a:t>
              </a:r>
            </a:p>
            <a:p>
              <a:pPr algn="ctr"/>
              <a:r>
                <a:rPr lang="en-US" sz="1100" dirty="0" smtClean="0"/>
                <a:t>AVF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fistula; AVG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graft; NTL – non-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line; TL – 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82952"/>
              <a:ext cx="5842000" cy="30807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71600" y="1694451"/>
            <a:ext cx="6400800" cy="3469099"/>
            <a:chOff x="1371600" y="1560101"/>
            <a:chExt cx="6400800" cy="3469099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1371600" y="1560101"/>
              <a:ext cx="64008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1.12</a:t>
              </a:r>
              <a:r>
                <a:rPr lang="en-US" sz="1200" b="1" dirty="0"/>
                <a:t>.</a:t>
              </a:r>
              <a:r>
                <a:rPr lang="en-US" sz="1200" dirty="0" smtClean="0"/>
                <a:t> Dialysis access used for adult patients incident to RRT in 2017 by primary renal disease (2017 Multisite Dialysis Access Audit)</a:t>
              </a:r>
            </a:p>
            <a:p>
              <a:pPr algn="ctr"/>
              <a:r>
                <a:rPr lang="en-US" sz="1100" dirty="0" smtClean="0"/>
                <a:t>AVF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fistula; AVG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graft; NTL – non-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line; TL – 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48795"/>
              <a:ext cx="5842000" cy="26804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5400" y="1429435"/>
            <a:ext cx="6858000" cy="3999131"/>
            <a:chOff x="1295400" y="1715869"/>
            <a:chExt cx="6858000" cy="3999131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1295400" y="1715869"/>
              <a:ext cx="6858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1.13</a:t>
              </a:r>
              <a:r>
                <a:rPr lang="en-US" sz="1200" b="1" dirty="0"/>
                <a:t>.</a:t>
              </a:r>
              <a:r>
                <a:rPr lang="en-US" sz="1200" dirty="0" smtClean="0"/>
                <a:t> Dialysis access used for adult patients incident to RRT in 2017 by presentation time (2017 Multisite Dialysis Access Audit)</a:t>
              </a:r>
            </a:p>
            <a:p>
              <a:pPr algn="ctr"/>
              <a:r>
                <a:rPr lang="en-US" sz="1100" dirty="0" smtClean="0"/>
                <a:t>AVF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fistula; AVG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graft; NTL – non-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line; TL – 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553114"/>
              <a:ext cx="5842000" cy="3161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47800" y="1355544"/>
            <a:ext cx="6400800" cy="4162968"/>
            <a:chOff x="1447800" y="1355544"/>
            <a:chExt cx="6400800" cy="4162968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447800" y="1355544"/>
              <a:ext cx="64008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1.14</a:t>
              </a:r>
              <a:r>
                <a:rPr lang="en-US" sz="1200" b="1" dirty="0"/>
                <a:t>.</a:t>
              </a:r>
              <a:r>
                <a:rPr lang="en-US" sz="1200" dirty="0" smtClean="0"/>
                <a:t> Dialysis access used for adult patients incident to dialysis in 2017 by surgical assessment time (2017 Multisite Dialysis Access Audit)</a:t>
              </a:r>
            </a:p>
            <a:p>
              <a:pPr algn="ctr"/>
              <a:r>
                <a:rPr lang="en-US" sz="1100" dirty="0" smtClean="0"/>
                <a:t>AVF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fistula; AVG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graft; NTL – non-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line; TL – 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54936"/>
              <a:ext cx="5842000" cy="33635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0600" y="80427"/>
            <a:ext cx="6781800" cy="6167973"/>
            <a:chOff x="990600" y="80427"/>
            <a:chExt cx="6781800" cy="6167973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990600" y="80427"/>
              <a:ext cx="6781800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1.15</a:t>
              </a:r>
              <a:r>
                <a:rPr lang="en-US" sz="1200" b="1" dirty="0"/>
                <a:t>.</a:t>
              </a:r>
              <a:r>
                <a:rPr lang="en-US" sz="1200" dirty="0" smtClean="0"/>
                <a:t> First dialysis access used for adult patients incident to RRT in 2017 by centre</a:t>
              </a:r>
            </a:p>
            <a:p>
              <a:pPr algn="ctr"/>
              <a:r>
                <a:rPr lang="en-US" sz="1200" dirty="0" smtClean="0"/>
                <a:t>(2017 Multisite Dialysis Access Audit)</a:t>
              </a:r>
            </a:p>
            <a:p>
              <a:r>
                <a:rPr lang="en-US" sz="1100" dirty="0" smtClean="0"/>
                <a:t>Number of incident patients on RRT in a centre in brackets (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with &lt;70% access data for the incident RRT population are excluded)</a:t>
              </a:r>
            </a:p>
            <a:p>
              <a:r>
                <a:rPr lang="en-US" sz="1100" dirty="0" err="1" smtClean="0"/>
                <a:t>Centres</a:t>
              </a:r>
              <a:r>
                <a:rPr lang="en-US" sz="1100" dirty="0" smtClean="0"/>
                <a:t> are ordered by decreasing use of lines</a:t>
              </a:r>
            </a:p>
            <a:p>
              <a:r>
                <a:rPr lang="en-US" sz="1100" dirty="0" smtClean="0"/>
                <a:t>AVF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fistula; AVG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graft; NTL – non-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line; TL – 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8111" y="1295400"/>
              <a:ext cx="3466489" cy="4953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095723"/>
            <a:ext cx="8890000" cy="4666555"/>
            <a:chOff x="127000" y="1333381"/>
            <a:chExt cx="8890000" cy="4666555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990600" y="1333381"/>
              <a:ext cx="7467601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incident to dialysis in 2017 who started dialysis using either an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fistula (AVF) or an </a:t>
              </a:r>
              <a:r>
                <a:rPr lang="en-US" sz="1200" dirty="0" err="1" smtClean="0"/>
                <a:t>arteriovenous</a:t>
              </a:r>
              <a:r>
                <a:rPr lang="en-US" sz="1200" dirty="0" smtClean="0"/>
                <a:t> graft (AVG) by centre∗ (2017 Multisite Dialysis Access Audit)</a:t>
              </a:r>
            </a:p>
            <a:p>
              <a:r>
                <a:rPr lang="en-US" sz="1100" baseline="30000" dirty="0" smtClean="0"/>
                <a:t>∗</a:t>
              </a:r>
              <a:r>
                <a:rPr lang="en-US" sz="1100" dirty="0" smtClean="0"/>
                <a:t>Excluding late presentation</a:t>
              </a:r>
            </a:p>
            <a:p>
              <a:r>
                <a:rPr lang="en-US" sz="1100" dirty="0" smtClean="0"/>
                <a:t>Numbers in brackets represent the number of patients with data in each centre rather than missing data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51888"/>
              <a:ext cx="8890000" cy="38480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28800" y="259865"/>
            <a:ext cx="5562600" cy="5988535"/>
            <a:chOff x="1828800" y="259865"/>
            <a:chExt cx="5562600" cy="5988535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828800" y="259865"/>
              <a:ext cx="5562600" cy="806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1.17</a:t>
              </a:r>
              <a:r>
                <a:rPr lang="en-US" sz="1200" b="1" dirty="0"/>
                <a:t>.</a:t>
              </a:r>
              <a:r>
                <a:rPr lang="en-US" sz="1200" dirty="0" smtClean="0"/>
                <a:t> PD catheter insertion technique for adult patients incident to PD in 2017 by centre (2017 Multisite Dialysis Access Audit)</a:t>
              </a:r>
            </a:p>
            <a:p>
              <a:r>
                <a:rPr lang="en-US" sz="1100" dirty="0" smtClean="0"/>
                <a:t>Numbers in brackets represent the number of patients with data in each centre</a:t>
              </a:r>
            </a:p>
            <a:p>
              <a:r>
                <a:rPr lang="en-US" sz="1100" dirty="0" err="1" smtClean="0"/>
                <a:t>Centres</a:t>
              </a:r>
              <a:r>
                <a:rPr lang="en-US" sz="1100" dirty="0" smtClean="0"/>
                <a:t> are ordered by decreasing percentage of non-surgical PD insertion technique</a:t>
              </a:r>
              <a:endParaRPr lang="en-US" sz="1100" dirty="0"/>
            </a:p>
          </p:txBody>
        </p:sp>
        <p:pic>
          <p:nvPicPr>
            <p:cNvPr id="5" name="Picture 4" descr="Slide01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8361" y="1168400"/>
              <a:ext cx="4827278" cy="508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60689"/>
            <a:ext cx="5892800" cy="3736623"/>
            <a:chOff x="1651000" y="1748135"/>
            <a:chExt cx="5892800" cy="3736623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341563" y="1748135"/>
              <a:ext cx="52022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1.18</a:t>
              </a:r>
              <a:r>
                <a:rPr lang="en-US" sz="1200" b="1" dirty="0"/>
                <a:t>.</a:t>
              </a:r>
              <a:r>
                <a:rPr lang="en-US" sz="1200" dirty="0" smtClean="0"/>
                <a:t> PD catheter insertion technique for adult patients incident to PD in 2017 by presentation time (2017 Multisite Dialysis Access Audit)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53056"/>
              <a:ext cx="5842000" cy="31317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51000" y="1577060"/>
            <a:ext cx="5913437" cy="3703881"/>
            <a:chOff x="1651000" y="1752600"/>
            <a:chExt cx="5913437" cy="3703881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362200" y="1752600"/>
              <a:ext cx="52022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1.19.</a:t>
              </a:r>
              <a:r>
                <a:rPr lang="en-US" sz="1200" dirty="0" smtClean="0"/>
                <a:t> PD catheter insertion technique for adult patients incident to PD in 2017 by body mass index (2017 Multisite Dialysis Access Audit)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6" name="Picture 5" descr="Slide01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53056"/>
              <a:ext cx="5842000" cy="31034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63203" y="1675904"/>
            <a:ext cx="5217594" cy="3506193"/>
            <a:chOff x="1963203" y="1752600"/>
            <a:chExt cx="5217594" cy="3506193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963203" y="1752600"/>
              <a:ext cx="521759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</a:t>
              </a:r>
              <a:r>
                <a:rPr lang="en-US" sz="1200" b="1" dirty="0"/>
                <a:t>.</a:t>
              </a:r>
              <a:r>
                <a:rPr lang="en-US" sz="1200" dirty="0" smtClean="0"/>
                <a:t> Adult RRT incidence rates by country between 2007 and 2017</a:t>
              </a:r>
            </a:p>
            <a:p>
              <a:r>
                <a:rPr lang="en-US" sz="1100" dirty="0" err="1" smtClean="0"/>
                <a:t>pmp</a:t>
              </a:r>
              <a:r>
                <a:rPr lang="en-US" sz="1100" dirty="0" smtClean="0"/>
                <a:t> – per million population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21052"/>
              <a:ext cx="4445000" cy="29377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96135"/>
            <a:ext cx="4584700" cy="3465731"/>
            <a:chOff x="2349500" y="1944469"/>
            <a:chExt cx="4584700" cy="3465731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2438400" y="1944469"/>
              <a:ext cx="4495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1.20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PD catheter failures within 1 year of first ever PD session for adult patients incident to PD in 2016 (2016 Multisite Dialysis Access Audit)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680625"/>
              <a:ext cx="4445000" cy="27295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129119"/>
            <a:ext cx="5842000" cy="4636235"/>
            <a:chOff x="1651000" y="1129119"/>
            <a:chExt cx="5842000" cy="4636235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2209800" y="1129119"/>
              <a:ext cx="5031497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1.21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adult dialysis patients experiencing failure of first access within 3 months by type of first access </a:t>
              </a:r>
              <a:br>
                <a:rPr lang="en-US" sz="1200" dirty="0" smtClean="0"/>
              </a:br>
              <a:r>
                <a:rPr lang="en-US" sz="1200" dirty="0" smtClean="0"/>
                <a:t>(2016 and 2017 Multisite Dialysis Access Audits)</a:t>
              </a:r>
            </a:p>
            <a:p>
              <a:pPr algn="ctr"/>
              <a:r>
                <a:rPr lang="en-US" sz="1100" dirty="0" smtClean="0"/>
                <a:t>AVF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fistula; AVG – </a:t>
              </a:r>
              <a:r>
                <a:rPr lang="en-US" sz="1100" dirty="0" err="1" smtClean="0"/>
                <a:t>arteriovenous</a:t>
              </a:r>
              <a:r>
                <a:rPr lang="en-US" sz="1100" dirty="0" smtClean="0"/>
                <a:t> graft; TL – </a:t>
              </a:r>
              <a:r>
                <a:rPr lang="en-US" sz="1100" dirty="0" err="1" smtClean="0"/>
                <a:t>tunnelled</a:t>
              </a:r>
              <a:r>
                <a:rPr lang="en-US" sz="1100" dirty="0" smtClean="0"/>
                <a:t> line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078736"/>
              <a:ext cx="5842000" cy="36866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24261"/>
            <a:ext cx="5842000" cy="3409478"/>
            <a:chOff x="1651000" y="1524000"/>
            <a:chExt cx="5842000" cy="3409478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2839315" y="1524000"/>
              <a:ext cx="462828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1.22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PD catheter access failure within 1 year of first ever PD session for adult patients incident to PD in 2016 (2016 Multisite Dialysis Access Audit)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50008"/>
              <a:ext cx="5842000" cy="25834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461258"/>
            <a:ext cx="5842000" cy="3935484"/>
            <a:chOff x="1651000" y="1590454"/>
            <a:chExt cx="5842000" cy="3935484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314355" y="1590454"/>
              <a:ext cx="5000845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1.23</a:t>
              </a:r>
              <a:r>
                <a:rPr lang="en-US" sz="1200" b="1" dirty="0"/>
                <a:t>.</a:t>
              </a:r>
              <a:r>
                <a:rPr lang="en-US" sz="1200" dirty="0" smtClean="0"/>
                <a:t> 1 year after 90 days survival (adjusted to age 60 years) of incident adult RRT patients by start modality between 2007 and 2016</a:t>
              </a:r>
            </a:p>
            <a:p>
              <a:pPr algn="ctr"/>
              <a:r>
                <a:rPr lang="en-US" sz="1100" dirty="0" smtClean="0"/>
                <a:t>CI – confidence interval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279904"/>
              <a:ext cx="5842000" cy="32460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295400"/>
            <a:ext cx="8890000" cy="4279573"/>
            <a:chOff x="127000" y="1688772"/>
            <a:chExt cx="8890000" cy="4279573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609600" y="1688772"/>
              <a:ext cx="838200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1.24</a:t>
              </a:r>
              <a:r>
                <a:rPr lang="en-US" sz="1200" b="1" dirty="0"/>
                <a:t>.</a:t>
              </a:r>
              <a:r>
                <a:rPr lang="en-US" sz="1200" dirty="0" smtClean="0"/>
                <a:t> 90 days, 1 year and 1 year after 90 days survival of incident adult RRT patients by age group (2016 cohort)</a:t>
              </a:r>
            </a:p>
            <a:p>
              <a:pPr algn="ctr"/>
              <a:r>
                <a:rPr lang="en-US" sz="1100" dirty="0" smtClean="0"/>
                <a:t>CI – confidence interval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40280"/>
              <a:ext cx="8890000" cy="37280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3600" y="2006589"/>
            <a:ext cx="5105400" cy="2844822"/>
            <a:chOff x="2133600" y="1976735"/>
            <a:chExt cx="5105400" cy="2844822"/>
          </a:xfrm>
        </p:grpSpPr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2133600" y="1976735"/>
              <a:ext cx="510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1.25</a:t>
              </a:r>
              <a:r>
                <a:rPr lang="en-US" sz="1200" b="1" dirty="0"/>
                <a:t>.</a:t>
              </a:r>
              <a:r>
                <a:rPr lang="en-US" sz="1200" dirty="0" smtClean="0"/>
                <a:t> 1 year after 90 days death rate per 1,000 incident RRT adult patient years by age group and country (2013–2016 4 year cohort)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32888"/>
              <a:ext cx="4445000" cy="22886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24715"/>
            <a:ext cx="5842000" cy="3208571"/>
            <a:chOff x="1651000" y="1905000"/>
            <a:chExt cx="5842000" cy="3208571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2209800" y="1905000"/>
              <a:ext cx="500079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1.26</a:t>
              </a:r>
              <a:r>
                <a:rPr lang="en-US" sz="1200" b="1" dirty="0"/>
                <a:t>.</a:t>
              </a:r>
              <a:r>
                <a:rPr lang="en-US" sz="1200" dirty="0" smtClean="0"/>
                <a:t> Survival (unadjusted) of incident adult RRT patients from day 0 by age group (2007–2016 10 year cohort)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74976"/>
              <a:ext cx="5842000" cy="26385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84766"/>
            <a:ext cx="5842000" cy="3488468"/>
            <a:chOff x="1651000" y="1824335"/>
            <a:chExt cx="5842000" cy="3488468"/>
          </a:xfrm>
        </p:grpSpPr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2209800" y="1824335"/>
              <a:ext cx="510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1.27</a:t>
              </a:r>
              <a:r>
                <a:rPr lang="en-US" sz="1200" b="1" dirty="0"/>
                <a:t>.</a:t>
              </a:r>
              <a:r>
                <a:rPr lang="en-US" sz="1200" dirty="0" smtClean="0"/>
                <a:t> Monthly hazard of death (unadjusted) of incident adult RRT patients from day 0 to 1 year by age group (2007–2016 10 year cohort)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56104"/>
              <a:ext cx="5842000" cy="2956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88139"/>
            <a:ext cx="5892800" cy="3681722"/>
            <a:chOff x="1651000" y="1748135"/>
            <a:chExt cx="5892800" cy="3681722"/>
          </a:xfrm>
        </p:grpSpPr>
        <p:sp>
          <p:nvSpPr>
            <p:cNvPr id="41990" name="Rectangle 3"/>
            <p:cNvSpPr>
              <a:spLocks noChangeArrowheads="1"/>
            </p:cNvSpPr>
            <p:nvPr/>
          </p:nvSpPr>
          <p:spPr bwMode="auto">
            <a:xfrm>
              <a:off x="2209800" y="1748135"/>
              <a:ext cx="5334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1.28</a:t>
              </a:r>
              <a:r>
                <a:rPr lang="en-US" sz="1200" b="1" dirty="0"/>
                <a:t>.</a:t>
              </a:r>
              <a:r>
                <a:rPr lang="en-US" sz="1200" dirty="0" smtClean="0"/>
                <a:t> 6 monthly hazard of death (unadjusted) of incident adult RRT patients from day 0 to 10 years by age group (2007–2016 10 year cohort)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07336"/>
              <a:ext cx="5842000" cy="31225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09800" y="1823006"/>
            <a:ext cx="4876800" cy="3211989"/>
            <a:chOff x="2209800" y="1718528"/>
            <a:chExt cx="4876800" cy="3211989"/>
          </a:xfrm>
        </p:grpSpPr>
        <p:sp>
          <p:nvSpPr>
            <p:cNvPr id="43014" name="Rectangle 3"/>
            <p:cNvSpPr>
              <a:spLocks noChangeArrowheads="1"/>
            </p:cNvSpPr>
            <p:nvPr/>
          </p:nvSpPr>
          <p:spPr bwMode="auto">
            <a:xfrm>
              <a:off x="2209800" y="1718528"/>
              <a:ext cx="4876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1.29. </a:t>
              </a:r>
              <a:r>
                <a:rPr lang="en-US" sz="1200" dirty="0" smtClean="0"/>
                <a:t>1 year after 90 days survival (adjusted to age 60 years) of incident adult RRT patients by centre (2013–2016 4 year cohort)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2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244852"/>
              <a:ext cx="4445000" cy="26856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05000" y="1758062"/>
            <a:ext cx="5410200" cy="3341876"/>
            <a:chOff x="1905000" y="1915924"/>
            <a:chExt cx="5410200" cy="3341876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1905000" y="1915924"/>
              <a:ext cx="541020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1.3</a:t>
              </a:r>
              <a:r>
                <a:rPr lang="en-US" sz="1200" b="1" dirty="0"/>
                <a:t>.</a:t>
              </a:r>
              <a:r>
                <a:rPr lang="en-US" sz="1200" dirty="0" smtClean="0"/>
                <a:t> Adult RRT incidence rates by age group between 2007 and 2017</a:t>
              </a:r>
            </a:p>
            <a:p>
              <a:pPr algn="ctr"/>
              <a:r>
                <a:rPr lang="en-US" sz="1100" dirty="0" err="1" smtClean="0"/>
                <a:t>pmp</a:t>
              </a:r>
              <a:r>
                <a:rPr lang="en-US" sz="1100" dirty="0" smtClean="0"/>
                <a:t> – per million population</a:t>
              </a:r>
              <a:endParaRPr lang="en-US" sz="11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73701"/>
              <a:ext cx="4445000" cy="27840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237592"/>
            <a:ext cx="8890000" cy="4382817"/>
            <a:chOff x="127000" y="1595735"/>
            <a:chExt cx="8890000" cy="4382817"/>
          </a:xfrm>
        </p:grpSpPr>
        <p:sp>
          <p:nvSpPr>
            <p:cNvPr id="44038" name="Rectangle 3"/>
            <p:cNvSpPr>
              <a:spLocks noChangeArrowheads="1"/>
            </p:cNvSpPr>
            <p:nvPr/>
          </p:nvSpPr>
          <p:spPr bwMode="auto">
            <a:xfrm>
              <a:off x="1447800" y="1595735"/>
              <a:ext cx="6781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1.30</a:t>
              </a:r>
              <a:r>
                <a:rPr lang="en-US" sz="1200" b="1" dirty="0"/>
                <a:t>.</a:t>
              </a:r>
              <a:r>
                <a:rPr lang="en-US" sz="1200" dirty="0" smtClean="0"/>
                <a:t> 1 year after 90 days survival (adjusted to age 60 years, primary renal disease (PRD) and </a:t>
              </a:r>
              <a:r>
                <a:rPr lang="en-US" sz="1200" dirty="0" err="1" smtClean="0"/>
                <a:t>comorbidity</a:t>
              </a:r>
              <a:r>
                <a:rPr lang="en-US" sz="1200" dirty="0" smtClean="0"/>
                <a:t>) of incident adult RRT patients by centre (2013–2016 4 year cohort)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3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45792"/>
              <a:ext cx="8890000" cy="3832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665186"/>
            <a:ext cx="4445000" cy="3527629"/>
            <a:chOff x="2349500" y="1748135"/>
            <a:chExt cx="4445000" cy="3527629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895600" y="1748135"/>
              <a:ext cx="37719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1.4.</a:t>
              </a:r>
              <a:r>
                <a:rPr lang="en-US" sz="1200" dirty="0" smtClean="0"/>
                <a:t> Incidence rates for adult patients starting RRT in 2017 by age group and sex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65248"/>
              <a:ext cx="4445000" cy="29105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0600" y="381000"/>
            <a:ext cx="7162800" cy="5791200"/>
            <a:chOff x="990600" y="381000"/>
            <a:chExt cx="7162800" cy="5791200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990600" y="381000"/>
              <a:ext cx="716280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1.5. </a:t>
              </a:r>
              <a:r>
                <a:rPr lang="en-US" sz="1200" dirty="0" smtClean="0"/>
                <a:t>RRT modality at 1 year for incident adult RRT patients who started RRT in 2016 by centre</a:t>
              </a:r>
            </a:p>
            <a:p>
              <a:r>
                <a:rPr lang="en-US" sz="1100" dirty="0" smtClean="0"/>
                <a:t>Number of patients in a centre in brackets</a:t>
              </a:r>
            </a:p>
            <a:p>
              <a:r>
                <a:rPr lang="en-US" sz="1100" dirty="0" smtClean="0"/>
                <a:t>Out – moved out of a centre but did not reappear in another centre; </a:t>
              </a:r>
              <a:r>
                <a:rPr lang="en-US" sz="1100" dirty="0" err="1" smtClean="0"/>
                <a:t>Rec</a:t>
              </a:r>
              <a:r>
                <a:rPr lang="en-US" sz="1100" dirty="0" smtClean="0"/>
                <a:t> – recovered kidney function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84207" y="1092200"/>
              <a:ext cx="3575587" cy="508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288422"/>
            <a:ext cx="8890000" cy="4281156"/>
            <a:chOff x="127000" y="1502658"/>
            <a:chExt cx="8890000" cy="4281156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1714500" y="1502658"/>
              <a:ext cx="57150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1.6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incident adult RRT patients presenting late (&lt;90 days) to a </a:t>
              </a:r>
              <a:r>
                <a:rPr lang="en-US" sz="1200" dirty="0" err="1" smtClean="0"/>
                <a:t>nephrologist</a:t>
              </a:r>
              <a:r>
                <a:rPr lang="en-US" sz="1200" dirty="0" smtClean="0"/>
                <a:t> (2016–2017 2 year cohort)</a:t>
              </a:r>
            </a:p>
            <a:p>
              <a:r>
                <a:rPr lang="en-US" sz="1100" dirty="0" smtClean="0"/>
                <a:t>CI – confidence interval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64664"/>
              <a:ext cx="8890000" cy="35191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13949" y="1504082"/>
            <a:ext cx="5225051" cy="3849836"/>
            <a:chOff x="2013949" y="1560364"/>
            <a:chExt cx="5225051" cy="3849836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013949" y="1560364"/>
              <a:ext cx="5225051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1.7</a:t>
              </a:r>
              <a:r>
                <a:rPr lang="en-US" sz="1200" b="1" dirty="0"/>
                <a:t>.</a:t>
              </a:r>
              <a:r>
                <a:rPr lang="en-US" sz="1200" dirty="0" smtClean="0"/>
                <a:t> Geometric mean estimated </a:t>
              </a:r>
              <a:r>
                <a:rPr lang="en-US" sz="1200" dirty="0" err="1" smtClean="0"/>
                <a:t>glomerular</a:t>
              </a:r>
              <a:r>
                <a:rPr lang="en-US" sz="1200" dirty="0" smtClean="0"/>
                <a:t> filtration rates (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) for adult patients incident to RRT in 2017 by age group and start modality</a:t>
              </a:r>
            </a:p>
            <a:p>
              <a:pPr algn="ctr"/>
              <a:r>
                <a:rPr lang="en-US" sz="1100" dirty="0" smtClean="0"/>
                <a:t>CI – confidence interval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397642"/>
              <a:ext cx="4445000" cy="30125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60537"/>
            <a:ext cx="8890000" cy="4136926"/>
            <a:chOff x="127000" y="1578858"/>
            <a:chExt cx="8890000" cy="4136926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371600" y="1578858"/>
              <a:ext cx="64770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adult patients incident to RRT in 2017 with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100 </a:t>
              </a:r>
              <a:r>
                <a:rPr lang="en-US" sz="1200" dirty="0" err="1" smtClean="0"/>
                <a:t>g</a:t>
              </a:r>
              <a:r>
                <a:rPr lang="en-US" sz="1200" dirty="0" smtClean="0"/>
                <a:t>/L at start of RRT treatment by centre</a:t>
              </a:r>
            </a:p>
            <a:p>
              <a:pPr algn="ctr"/>
              <a:r>
                <a:rPr lang="en-US" sz="1100" dirty="0" smtClean="0"/>
                <a:t>CI – confidence interval; </a:t>
              </a:r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86000"/>
              <a:ext cx="8890000" cy="3429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405733"/>
            <a:ext cx="4445000" cy="4046535"/>
            <a:chOff x="2349500" y="1447800"/>
            <a:chExt cx="4445000" cy="4046535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743200" y="1447800"/>
              <a:ext cx="4038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1.9</a:t>
              </a:r>
              <a:r>
                <a:rPr lang="en-US" sz="1200" b="1" dirty="0"/>
                <a:t>.</a:t>
              </a:r>
              <a:r>
                <a:rPr lang="en-US" sz="1200" dirty="0" smtClean="0"/>
                <a:t> Distribution of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in incident adult RRT patients by year of start between 2008 and 2017</a:t>
              </a:r>
            </a:p>
            <a:p>
              <a:pPr algn="ctr"/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1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65604"/>
              <a:ext cx="4445000" cy="33287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1534</Words>
  <Application>Microsoft Macintosh PowerPoint</Application>
  <PresentationFormat>On-screen Show (4:3)</PresentationFormat>
  <Paragraphs>116</Paragraphs>
  <Slides>30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202</cp:revision>
  <dcterms:created xsi:type="dcterms:W3CDTF">2019-05-24T07:44:31Z</dcterms:created>
  <dcterms:modified xsi:type="dcterms:W3CDTF">2019-05-24T07:45:21Z</dcterms:modified>
</cp:coreProperties>
</file>