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8" autoAdjust="0"/>
    <p:restoredTop sz="94621" autoAdjust="0"/>
  </p:normalViewPr>
  <p:slideViewPr>
    <p:cSldViewPr>
      <p:cViewPr>
        <p:scale>
          <a:sx n="90" d="100"/>
          <a:sy n="90" d="100"/>
        </p:scale>
        <p:origin x="-756" y="7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 smtClean="0">
                <a:ea typeface="Arial" pitchFamily="-106" charset="0"/>
                <a:cs typeface="Arial" pitchFamily="-106" charset="0"/>
              </a:rPr>
            </a:b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528" y="5097170"/>
            <a:ext cx="8316924" cy="1356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6.1</a:t>
            </a:r>
            <a:r>
              <a:rPr lang="en-GB" sz="1200" dirty="0"/>
              <a:t> Pathways adult patients could follow to be included in the UK 2018 prevalent HHD population </a:t>
            </a:r>
          </a:p>
          <a:p>
            <a:r>
              <a:rPr lang="en-GB" sz="1000" dirty="0"/>
              <a:t>Note that patients receiving dialysis for acute kidney injury (AKI) are only included in this chapter if they had a timeline or RRT modality code for chronic HHD </a:t>
            </a:r>
            <a:endParaRPr lang="en-GB" sz="1000" dirty="0" smtClean="0"/>
          </a:p>
          <a:p>
            <a:r>
              <a:rPr lang="en-GB" sz="1000" dirty="0" smtClean="0"/>
              <a:t>at </a:t>
            </a:r>
            <a:r>
              <a:rPr lang="en-GB" sz="1000" dirty="0"/>
              <a:t>the end of 2018 or if they had been on RRT for ≥90 days and were on HHD at the end of 2018 </a:t>
            </a:r>
          </a:p>
          <a:p>
            <a:r>
              <a:rPr lang="en-GB" sz="1000" dirty="0"/>
              <a:t>CKD – chronic kidney disease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600" y="1628775"/>
            <a:ext cx="61468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9791" y="5373216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6.10 </a:t>
            </a:r>
            <a:r>
              <a:rPr lang="en-GB" sz="1200" dirty="0"/>
              <a:t>Cause of death between 2009 and 2018 for adult patients prevalent to HHD at the beginning of the year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59975"/>
            <a:ext cx="5904656" cy="313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8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5189711"/>
            <a:ext cx="792088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Figure 6.2 </a:t>
            </a:r>
            <a:r>
              <a:rPr lang="en-GB" sz="1200" dirty="0"/>
              <a:t>Percentage of adult patients prevalent to HHD on 31/12/2018 with adjusted calcium (Ca) </a:t>
            </a:r>
            <a:r>
              <a:rPr lang="en-GB" sz="1200" dirty="0" smtClean="0"/>
              <a:t>above </a:t>
            </a:r>
            <a:r>
              <a:rPr lang="en-GB" sz="1200" dirty="0"/>
              <a:t>the target range (&gt;2.5 </a:t>
            </a:r>
            <a:r>
              <a:rPr lang="en-GB" sz="1200" dirty="0" err="1"/>
              <a:t>mmol</a:t>
            </a:r>
            <a:r>
              <a:rPr lang="en-GB" sz="1200" dirty="0"/>
              <a:t>/L) by centre</a:t>
            </a:r>
            <a:r>
              <a:rPr lang="en-GB" sz="1000" dirty="0"/>
              <a:t> </a:t>
            </a:r>
          </a:p>
          <a:p>
            <a:r>
              <a:rPr lang="en-GB" sz="1000" dirty="0"/>
              <a:t>CI – confidence interval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42919"/>
            <a:ext cx="6768752" cy="277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85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62359" y="5301208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6.3 </a:t>
            </a:r>
            <a:r>
              <a:rPr lang="en-GB" sz="1200" dirty="0"/>
              <a:t>Percentage of adult patients prevalent to HHD on 31/12/2018 with pre-dialysis bicarbonate (bicarb) within </a:t>
            </a:r>
            <a:r>
              <a:rPr lang="en-GB" sz="1200" dirty="0" smtClean="0"/>
              <a:t>the </a:t>
            </a:r>
          </a:p>
          <a:p>
            <a:r>
              <a:rPr lang="en-GB" sz="1200" dirty="0" smtClean="0"/>
              <a:t>target </a:t>
            </a:r>
            <a:r>
              <a:rPr lang="en-GB" sz="1200" dirty="0"/>
              <a:t>range </a:t>
            </a:r>
            <a:r>
              <a:rPr lang="en-GB" sz="1200" dirty="0" smtClean="0"/>
              <a:t>(</a:t>
            </a:r>
            <a:r>
              <a:rPr lang="en-GB" sz="1200" dirty="0"/>
              <a:t>18–26 </a:t>
            </a:r>
            <a:r>
              <a:rPr lang="en-GB" sz="1200" dirty="0" err="1"/>
              <a:t>mmol</a:t>
            </a:r>
            <a:r>
              <a:rPr lang="en-GB" sz="1200" dirty="0"/>
              <a:t>/L) by centre</a:t>
            </a:r>
          </a:p>
          <a:p>
            <a:r>
              <a:rPr lang="en-GB" sz="1000" dirty="0"/>
              <a:t>CI – confidence interval</a:t>
            </a:r>
            <a:endParaRPr lang="en-US" sz="1000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55280"/>
            <a:ext cx="7200800" cy="2947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38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22920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6.4 </a:t>
            </a:r>
            <a:r>
              <a:rPr lang="en-GB" sz="1200" dirty="0"/>
              <a:t>Percentage of adult patients prevalent to HHD on 31/12/2018 with pre-dialysis potassium (K) within the target range </a:t>
            </a:r>
            <a:endParaRPr lang="en-GB" sz="1200" dirty="0" smtClean="0"/>
          </a:p>
          <a:p>
            <a:r>
              <a:rPr lang="en-GB" sz="1200" dirty="0" smtClean="0"/>
              <a:t>(</a:t>
            </a:r>
            <a:r>
              <a:rPr lang="en-GB" sz="1200" dirty="0"/>
              <a:t>4.0–6.0 </a:t>
            </a:r>
            <a:r>
              <a:rPr lang="en-GB" sz="1200" dirty="0" err="1"/>
              <a:t>mmol</a:t>
            </a:r>
            <a:r>
              <a:rPr lang="en-GB" sz="1200" dirty="0"/>
              <a:t>/L) by </a:t>
            </a:r>
            <a:r>
              <a:rPr lang="en-GB" sz="1200" dirty="0" smtClean="0"/>
              <a:t>centre</a:t>
            </a:r>
            <a:endParaRPr lang="en-GB" sz="1200" dirty="0"/>
          </a:p>
          <a:p>
            <a:r>
              <a:rPr lang="en-GB" sz="1000" dirty="0"/>
              <a:t>CI – confidence interval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47" y="1988840"/>
            <a:ext cx="7171706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8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27584" y="5122623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6.5 </a:t>
            </a:r>
            <a:r>
              <a:rPr lang="en-GB" sz="1200" dirty="0"/>
              <a:t>Median haemoglobin (</a:t>
            </a:r>
            <a:r>
              <a:rPr lang="en-GB" sz="1200" dirty="0" err="1"/>
              <a:t>Hb</a:t>
            </a:r>
            <a:r>
              <a:rPr lang="en-GB" sz="1200" dirty="0"/>
              <a:t>) in adult patients prevalent to HHD on 31/12/2018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595" y="2001979"/>
            <a:ext cx="7066810" cy="2854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373216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6.6 </a:t>
            </a:r>
            <a:r>
              <a:rPr lang="en-GB" sz="1200" dirty="0"/>
              <a:t>Median ferritin in adult patients prevalent to HHD on 31/12/2018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455" y="2060848"/>
            <a:ext cx="679909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008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5007" y="5122623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6.7 </a:t>
            </a:r>
            <a:r>
              <a:rPr lang="en-GB" sz="1200" dirty="0"/>
              <a:t>Percentage of adult patients prevalent to HHD on 31/12/2018 with ferritin ≥100 </a:t>
            </a:r>
            <a:r>
              <a:rPr lang="en-GB" sz="1200" dirty="0" err="1"/>
              <a:t>μg</a:t>
            </a:r>
            <a:r>
              <a:rPr lang="en-GB" sz="1200" dirty="0"/>
              <a:t>/L by centre </a:t>
            </a:r>
          </a:p>
          <a:p>
            <a:r>
              <a:rPr lang="en-GB" sz="1000" dirty="0"/>
              <a:t>CI – confidence interval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590" y="1988840"/>
            <a:ext cx="738082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2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9590" y="4941168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6.8 </a:t>
            </a:r>
            <a:r>
              <a:rPr lang="en-GB" sz="1200" dirty="0"/>
              <a:t>Distribution of haemoglobin (</a:t>
            </a:r>
            <a:r>
              <a:rPr lang="en-GB" sz="1200" dirty="0" err="1"/>
              <a:t>Hb</a:t>
            </a:r>
            <a:r>
              <a:rPr lang="en-GB" sz="1200" dirty="0"/>
              <a:t>) in adult patients prevalent to HHD on 31/12/2018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433" y="2060848"/>
            <a:ext cx="6765134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8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73117" y="5157192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6.9 </a:t>
            </a:r>
            <a:r>
              <a:rPr lang="en-GB" sz="1200" dirty="0"/>
              <a:t>Distribution of haemoglobin (</a:t>
            </a:r>
            <a:r>
              <a:rPr lang="en-GB" sz="1200" dirty="0" err="1"/>
              <a:t>Hb</a:t>
            </a:r>
            <a:r>
              <a:rPr lang="en-GB" sz="1200" dirty="0"/>
              <a:t>) in adult patients prevalent to HHD on 31/12/2018 and the proportion with </a:t>
            </a:r>
            <a:endParaRPr lang="en-GB" sz="1200" dirty="0" smtClean="0"/>
          </a:p>
          <a:p>
            <a:r>
              <a:rPr lang="en-GB" sz="1200" dirty="0" smtClean="0"/>
              <a:t>haemoglobin </a:t>
            </a:r>
            <a:r>
              <a:rPr lang="en-GB" sz="1200" dirty="0"/>
              <a:t>&gt;120 g/L receiving </a:t>
            </a:r>
            <a:r>
              <a:rPr lang="en-GB" sz="1200" dirty="0" smtClean="0"/>
              <a:t>erythropoiesis </a:t>
            </a:r>
            <a:r>
              <a:rPr lang="en-GB" sz="1200" dirty="0"/>
              <a:t>stimulating agent (ESA) by centre </a:t>
            </a:r>
          </a:p>
          <a:p>
            <a:r>
              <a:rPr lang="en-GB" sz="1000" dirty="0"/>
              <a:t>Figure (including total) does not include centres with &lt;70% data completeness (or &lt;70% ESA use).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65610"/>
            <a:ext cx="6768752" cy="2726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2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146</TotalTime>
  <Words>408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Katharine Evans</cp:lastModifiedBy>
  <cp:revision>10</cp:revision>
  <dcterms:created xsi:type="dcterms:W3CDTF">2020-07-23T08:21:55Z</dcterms:created>
  <dcterms:modified xsi:type="dcterms:W3CDTF">2020-07-23T15:02:20Z</dcterms:modified>
</cp:coreProperties>
</file>