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2" r:id="rId22"/>
    <p:sldId id="278" r:id="rId23"/>
    <p:sldId id="280" r:id="rId24"/>
    <p:sldId id="281" r:id="rId25"/>
    <p:sldId id="283" r:id="rId26"/>
    <p:sldId id="288" r:id="rId27"/>
    <p:sldId id="287" r:id="rId28"/>
    <p:sldId id="286" r:id="rId29"/>
    <p:sldId id="285" r:id="rId30"/>
    <p:sldId id="290" r:id="rId31"/>
    <p:sldId id="289" r:id="rId32"/>
    <p:sldId id="291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530" y="5501220"/>
            <a:ext cx="8460940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 </a:t>
            </a:r>
            <a:r>
              <a:rPr lang="en-GB" sz="1200" dirty="0"/>
              <a:t>Example histories for patients starting RRT, illustrating the use of timeline codes to define dialysis as being ‘acute’ or for ESKD </a:t>
            </a:r>
          </a:p>
          <a:p>
            <a:r>
              <a:rPr lang="en-GB" sz="1000" dirty="0"/>
              <a:t>Note that patients who recovered renal function before 90 days on dialysis are not included in this chapter, whether they were coded as AKI or ESKD. </a:t>
            </a:r>
          </a:p>
          <a:p>
            <a:r>
              <a:rPr lang="en-GB" sz="1000" dirty="0"/>
              <a:t>Note that patients who followed patterns B–E received RRT for ESKD and are counted as ‘incident to RRT’ throughout this report. </a:t>
            </a:r>
            <a:endParaRPr lang="en-GB" sz="1000" dirty="0" smtClean="0"/>
          </a:p>
          <a:p>
            <a:r>
              <a:rPr lang="en-GB" sz="1000" dirty="0" smtClean="0"/>
              <a:t>Patients </a:t>
            </a:r>
            <a:r>
              <a:rPr lang="en-GB" sz="1000" dirty="0"/>
              <a:t>who followed pattern A are not counted as ‘incident to RRT’ and do not feature in this chapter.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7519" y="1268760"/>
            <a:ext cx="8288962" cy="4093778"/>
            <a:chOff x="243478" y="658445"/>
            <a:chExt cx="8288962" cy="40937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11760" y="927118"/>
              <a:ext cx="1875" cy="3096000"/>
            </a:xfrm>
            <a:prstGeom prst="line">
              <a:avLst/>
            </a:prstGeom>
            <a:ln w="38100">
              <a:solidFill>
                <a:srgbClr val="5556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11123" y="1002093"/>
              <a:ext cx="0" cy="3024000"/>
            </a:xfrm>
            <a:prstGeom prst="line">
              <a:avLst/>
            </a:prstGeom>
            <a:ln w="38100">
              <a:solidFill>
                <a:srgbClr val="55565A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20242" y="1313871"/>
              <a:ext cx="1016826" cy="293292"/>
            </a:xfrm>
            <a:prstGeom prst="rect">
              <a:avLst/>
            </a:prstGeom>
            <a:solidFill>
              <a:srgbClr val="AB0635"/>
            </a:solidFill>
            <a:ln>
              <a:solidFill>
                <a:srgbClr val="AB0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cs typeface="Arial" panose="020B0604020202020204" pitchFamily="34" charset="0"/>
                </a:rPr>
                <a:t>Patient A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5554" y="2129464"/>
              <a:ext cx="1346886" cy="540000"/>
            </a:xfrm>
            <a:prstGeom prst="rect">
              <a:avLst/>
            </a:prstGeom>
            <a:solidFill>
              <a:srgbClr val="AB0635"/>
            </a:solidFill>
            <a:ln>
              <a:solidFill>
                <a:srgbClr val="AB0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cs typeface="Arial" panose="020B0604020202020204" pitchFamily="34" charset="0"/>
                </a:rPr>
                <a:t>2018 incident RRT population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2464718" y="3131509"/>
              <a:ext cx="1080120" cy="332"/>
            </a:xfrm>
            <a:prstGeom prst="line">
              <a:avLst/>
            </a:prstGeom>
            <a:ln>
              <a:solidFill>
                <a:srgbClr val="55565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Multiply 9"/>
            <p:cNvSpPr/>
            <p:nvPr/>
          </p:nvSpPr>
          <p:spPr>
            <a:xfrm>
              <a:off x="3473883" y="3002688"/>
              <a:ext cx="252000" cy="252000"/>
            </a:xfrm>
            <a:prstGeom prst="mathMultiply">
              <a:avLst/>
            </a:prstGeom>
            <a:solidFill>
              <a:srgbClr val="A84A47"/>
            </a:solidFill>
            <a:ln>
              <a:solidFill>
                <a:srgbClr val="A84A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3473883" y="1350879"/>
              <a:ext cx="252000" cy="252000"/>
            </a:xfrm>
            <a:prstGeom prst="mathMultiply">
              <a:avLst/>
            </a:prstGeom>
            <a:solidFill>
              <a:srgbClr val="A84A47"/>
            </a:solidFill>
            <a:ln>
              <a:solidFill>
                <a:srgbClr val="A84A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2079154" y="2964588"/>
              <a:ext cx="198000" cy="890110"/>
            </a:xfrm>
            <a:prstGeom prst="rightBrace">
              <a:avLst/>
            </a:prstGeom>
            <a:ln>
              <a:solidFill>
                <a:srgbClr val="AB06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466769" y="3709312"/>
              <a:ext cx="4320000" cy="0"/>
            </a:xfrm>
            <a:prstGeom prst="line">
              <a:avLst/>
            </a:prstGeom>
            <a:ln>
              <a:solidFill>
                <a:srgbClr val="55565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Multiply 13"/>
            <p:cNvSpPr/>
            <p:nvPr/>
          </p:nvSpPr>
          <p:spPr>
            <a:xfrm>
              <a:off x="2498750" y="4500223"/>
              <a:ext cx="252000" cy="252000"/>
            </a:xfrm>
            <a:prstGeom prst="mathMultiply">
              <a:avLst/>
            </a:prstGeom>
            <a:solidFill>
              <a:srgbClr val="A84A47"/>
            </a:solidFill>
            <a:ln>
              <a:solidFill>
                <a:srgbClr val="A84A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9792" y="4496484"/>
              <a:ext cx="26243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cs typeface="Arial" panose="020B0604020202020204" pitchFamily="34" charset="0"/>
                </a:rPr>
                <a:t>Died, withdrew or lost to follow-up in 2018</a:t>
              </a:r>
              <a:endParaRPr lang="en-GB" sz="1000" dirty="0"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6159" y="3960515"/>
              <a:ext cx="1579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cs typeface="Arial" panose="020B0604020202020204" pitchFamily="34" charset="0"/>
                </a:rPr>
                <a:t>Acute dialysis code</a:t>
              </a:r>
              <a:endParaRPr lang="en-GB" sz="1000" dirty="0"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5944" y="1340226"/>
              <a:ext cx="369332" cy="11960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1200" dirty="0">
                  <a:cs typeface="Arial" panose="020B0604020202020204" pitchFamily="34" charset="0"/>
                </a:rPr>
                <a:t>D</a:t>
              </a:r>
              <a:r>
                <a:rPr lang="en-GB" sz="1200" dirty="0" smtClean="0">
                  <a:cs typeface="Arial" panose="020B0604020202020204" pitchFamily="34" charset="0"/>
                </a:rPr>
                <a:t>ialysis for AKI</a:t>
              </a:r>
              <a:endParaRPr lang="en-GB" sz="1200" dirty="0">
                <a:cs typeface="Arial" panose="020B0604020202020204" pitchFamily="34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2093504" y="1308476"/>
              <a:ext cx="186250" cy="1275477"/>
            </a:xfrm>
            <a:prstGeom prst="rightBrace">
              <a:avLst/>
            </a:prstGeom>
            <a:ln>
              <a:solidFill>
                <a:srgbClr val="AB06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812008" y="1918022"/>
              <a:ext cx="324000" cy="180000"/>
            </a:xfrm>
            <a:prstGeom prst="straightConnector1">
              <a:avLst/>
            </a:prstGeom>
            <a:ln>
              <a:solidFill>
                <a:srgbClr val="AB06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767938" y="2636913"/>
              <a:ext cx="3324342" cy="491775"/>
            </a:xfrm>
            <a:prstGeom prst="straightConnector1">
              <a:avLst/>
            </a:prstGeom>
            <a:ln>
              <a:solidFill>
                <a:srgbClr val="AB06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20242" y="1804184"/>
              <a:ext cx="1016826" cy="293292"/>
            </a:xfrm>
            <a:prstGeom prst="rect">
              <a:avLst/>
            </a:prstGeom>
            <a:solidFill>
              <a:srgbClr val="AB0635"/>
            </a:solidFill>
            <a:ln>
              <a:solidFill>
                <a:srgbClr val="AB0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cs typeface="Arial" panose="020B0604020202020204" pitchFamily="34" charset="0"/>
                </a:rPr>
                <a:t>Patient B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20242" y="2301263"/>
              <a:ext cx="1016826" cy="293292"/>
            </a:xfrm>
            <a:prstGeom prst="rect">
              <a:avLst/>
            </a:prstGeom>
            <a:solidFill>
              <a:srgbClr val="AB0635"/>
            </a:solidFill>
            <a:ln>
              <a:solidFill>
                <a:srgbClr val="AB0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cs typeface="Arial" panose="020B0604020202020204" pitchFamily="34" charset="0"/>
                </a:rPr>
                <a:t>Patient C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13009" y="3010742"/>
              <a:ext cx="1016826" cy="293292"/>
            </a:xfrm>
            <a:prstGeom prst="rect">
              <a:avLst/>
            </a:prstGeom>
            <a:solidFill>
              <a:srgbClr val="AB0635"/>
            </a:solidFill>
            <a:ln>
              <a:solidFill>
                <a:srgbClr val="AB0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cs typeface="Arial" panose="020B0604020202020204" pitchFamily="34" charset="0"/>
                </a:rPr>
                <a:t>Patient D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5617" y="3508448"/>
              <a:ext cx="1016826" cy="293292"/>
            </a:xfrm>
            <a:prstGeom prst="rect">
              <a:avLst/>
            </a:prstGeom>
            <a:solidFill>
              <a:srgbClr val="AB0635"/>
            </a:solidFill>
            <a:ln>
              <a:solidFill>
                <a:srgbClr val="AB0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cs typeface="Arial" panose="020B0604020202020204" pitchFamily="34" charset="0"/>
                </a:rPr>
                <a:t>Patient E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478" y="2891036"/>
              <a:ext cx="738664" cy="9684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1200" dirty="0">
                  <a:cs typeface="Arial" panose="020B0604020202020204" pitchFamily="34" charset="0"/>
                </a:rPr>
                <a:t>D</a:t>
              </a:r>
              <a:r>
                <a:rPr lang="en-GB" sz="1200" dirty="0" smtClean="0">
                  <a:cs typeface="Arial" panose="020B0604020202020204" pitchFamily="34" charset="0"/>
                </a:rPr>
                <a:t>ialysis or pre-emptive </a:t>
              </a:r>
              <a:r>
                <a:rPr lang="en-GB" sz="1200" dirty="0" err="1" smtClean="0">
                  <a:cs typeface="Arial" panose="020B0604020202020204" pitchFamily="34" charset="0"/>
                </a:rPr>
                <a:t>Tx</a:t>
              </a:r>
              <a:r>
                <a:rPr lang="en-GB" sz="1200" dirty="0" smtClean="0">
                  <a:cs typeface="Arial" panose="020B0604020202020204" pitchFamily="34" charset="0"/>
                </a:rPr>
                <a:t> for ESKD</a:t>
              </a:r>
              <a:endParaRPr lang="en-GB" sz="1200" dirty="0">
                <a:cs typeface="Arial" panose="020B0604020202020204" pitchFamily="34" charset="0"/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2327996" y="1811003"/>
              <a:ext cx="169200" cy="169200"/>
            </a:xfrm>
            <a:prstGeom prst="star5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2333618" y="2204864"/>
              <a:ext cx="169200" cy="169200"/>
            </a:xfrm>
            <a:prstGeom prst="star5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flipV="1">
              <a:off x="2331980" y="3053738"/>
              <a:ext cx="169200" cy="169200"/>
            </a:xfrm>
            <a:prstGeom prst="triangle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2327996" y="1374484"/>
              <a:ext cx="169200" cy="169200"/>
            </a:xfrm>
            <a:prstGeom prst="star5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 flipV="1">
              <a:off x="4270302" y="1861614"/>
              <a:ext cx="169200" cy="169200"/>
            </a:xfrm>
            <a:prstGeom prst="triangle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flipV="1">
              <a:off x="2329035" y="3615589"/>
              <a:ext cx="169200" cy="169200"/>
            </a:xfrm>
            <a:prstGeom prst="triangle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6226523" y="2243627"/>
              <a:ext cx="169200" cy="169200"/>
            </a:xfrm>
            <a:prstGeom prst="triangle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 flipV="1">
              <a:off x="2471068" y="1484452"/>
              <a:ext cx="1080120" cy="332"/>
            </a:xfrm>
            <a:prstGeom prst="line">
              <a:avLst/>
            </a:prstGeom>
            <a:ln>
              <a:solidFill>
                <a:srgbClr val="55565A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2483768" y="1916500"/>
              <a:ext cx="1800000" cy="332"/>
            </a:xfrm>
            <a:prstGeom prst="line">
              <a:avLst/>
            </a:prstGeom>
            <a:ln>
              <a:solidFill>
                <a:srgbClr val="55565A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421917" y="1916832"/>
              <a:ext cx="2340000" cy="332"/>
            </a:xfrm>
            <a:prstGeom prst="line">
              <a:avLst/>
            </a:prstGeom>
            <a:ln>
              <a:solidFill>
                <a:srgbClr val="55565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452018" y="2316363"/>
              <a:ext cx="3816000" cy="767"/>
            </a:xfrm>
            <a:prstGeom prst="line">
              <a:avLst/>
            </a:prstGeom>
            <a:ln>
              <a:solidFill>
                <a:srgbClr val="55565A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6377106" y="2317130"/>
              <a:ext cx="396000" cy="332"/>
            </a:xfrm>
            <a:prstGeom prst="line">
              <a:avLst/>
            </a:prstGeom>
            <a:ln>
              <a:solidFill>
                <a:srgbClr val="55565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993082" y="725094"/>
              <a:ext cx="636079" cy="276999"/>
            </a:xfrm>
            <a:prstGeom prst="rect">
              <a:avLst/>
            </a:prstGeom>
            <a:solidFill>
              <a:srgbClr val="55565A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Day 90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1700" y="658445"/>
              <a:ext cx="1080120" cy="461665"/>
            </a:xfrm>
            <a:prstGeom prst="rect">
              <a:avLst/>
            </a:prstGeom>
            <a:solidFill>
              <a:srgbClr val="55565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RRT initiation during 2018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2541258" y="4003122"/>
              <a:ext cx="169200" cy="169200"/>
            </a:xfrm>
            <a:prstGeom prst="star5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flipV="1">
              <a:off x="2539008" y="4267788"/>
              <a:ext cx="169200" cy="169200"/>
            </a:xfrm>
            <a:prstGeom prst="triangle">
              <a:avLst/>
            </a:prstGeom>
            <a:solidFill>
              <a:srgbClr val="E5BBC1"/>
            </a:solidFill>
            <a:ln>
              <a:solidFill>
                <a:srgbClr val="E5B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11013" y="4228991"/>
              <a:ext cx="1579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cs typeface="Arial" panose="020B0604020202020204" pitchFamily="34" charset="0"/>
                </a:rPr>
                <a:t>Code indicating ESKD</a:t>
              </a:r>
              <a:endParaRPr lang="en-GB" sz="1000" dirty="0"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5101456" y="4099982"/>
              <a:ext cx="360000" cy="332"/>
            </a:xfrm>
            <a:prstGeom prst="line">
              <a:avLst/>
            </a:prstGeom>
            <a:ln>
              <a:solidFill>
                <a:srgbClr val="55565A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440288" y="3956298"/>
              <a:ext cx="1579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cs typeface="Arial" panose="020B0604020202020204" pitchFamily="34" charset="0"/>
                </a:rPr>
                <a:t>Acute dialysis</a:t>
              </a:r>
              <a:endParaRPr lang="en-GB" sz="1000" dirty="0"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 flipV="1">
              <a:off x="5107806" y="4345598"/>
              <a:ext cx="360000" cy="332"/>
            </a:xfrm>
            <a:prstGeom prst="line">
              <a:avLst/>
            </a:prstGeom>
            <a:ln>
              <a:solidFill>
                <a:srgbClr val="55565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440611" y="4207783"/>
              <a:ext cx="1579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cs typeface="Arial" panose="020B0604020202020204" pitchFamily="34" charset="0"/>
                </a:rPr>
                <a:t>RRT for ESKD</a:t>
              </a:r>
              <a:endParaRPr lang="en-GB" sz="1000" dirty="0"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6844814" y="2780928"/>
              <a:ext cx="340740" cy="910081"/>
            </a:xfrm>
            <a:prstGeom prst="straightConnector1">
              <a:avLst/>
            </a:prstGeom>
            <a:ln>
              <a:solidFill>
                <a:srgbClr val="AB06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795964" y="2322827"/>
              <a:ext cx="331917" cy="51237"/>
            </a:xfrm>
            <a:prstGeom prst="straightConnector1">
              <a:avLst/>
            </a:prstGeom>
            <a:ln>
              <a:solidFill>
                <a:srgbClr val="AB063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1.10 </a:t>
            </a:r>
            <a:r>
              <a:rPr lang="en-GB" sz="1200" dirty="0"/>
              <a:t>Distribution of haemoglobin (</a:t>
            </a:r>
            <a:r>
              <a:rPr lang="en-GB" sz="1200" dirty="0" err="1"/>
              <a:t>Hb</a:t>
            </a:r>
            <a:r>
              <a:rPr lang="en-GB" sz="1200" dirty="0"/>
              <a:t>) in incident adult RRT patients by year of start between 2009 and 2018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406649"/>
            <a:ext cx="4752526" cy="404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1.11 </a:t>
            </a:r>
            <a:r>
              <a:rPr lang="en-GB" sz="1200" dirty="0"/>
              <a:t>Percentage of adult patients incident to RRT in 2018 with adjusted calcium (Ca) above the normal range (&gt;2.5</a:t>
            </a:r>
          </a:p>
          <a:p>
            <a:r>
              <a:rPr lang="en-GB" sz="1200" dirty="0" err="1"/>
              <a:t>mmol</a:t>
            </a:r>
            <a:r>
              <a:rPr lang="en-GB" sz="1200" dirty="0"/>
              <a:t>/L) by centre</a:t>
            </a:r>
          </a:p>
          <a:p>
            <a:r>
              <a:rPr lang="en-GB" sz="1000" dirty="0"/>
              <a:t>CI – confidence interval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2" y="1772816"/>
            <a:ext cx="75257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1.12 </a:t>
            </a:r>
            <a:r>
              <a:rPr lang="en-GB" sz="1200" dirty="0"/>
              <a:t>Dialysis access used for adult patients incident to RRT in 2018 by age group (2018 Multisite Dialysis Access</a:t>
            </a:r>
          </a:p>
          <a:p>
            <a:r>
              <a:rPr lang="en-GB" sz="1200" dirty="0"/>
              <a:t>Audit)</a:t>
            </a:r>
          </a:p>
          <a:p>
            <a:r>
              <a:rPr lang="en-GB" sz="1000" dirty="0"/>
              <a:t>AVF – arteriovenous fistula; AVG – arteriovenous graft; NTL – non-tunnelled line; TL – tunnelled line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30" y="1628801"/>
            <a:ext cx="648374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1.13 </a:t>
            </a:r>
            <a:r>
              <a:rPr lang="en-GB" sz="1200" dirty="0"/>
              <a:t>Dialysis access used for adult patients incident to RRT in 2018 by primary renal disease (2018 Multisite</a:t>
            </a:r>
          </a:p>
          <a:p>
            <a:r>
              <a:rPr lang="en-GB" sz="1200" dirty="0"/>
              <a:t>Dialysis Access Audit)</a:t>
            </a:r>
          </a:p>
          <a:p>
            <a:r>
              <a:rPr lang="en-GB" sz="1000" dirty="0"/>
              <a:t>AVF – arteriovenous fistula; AVG – arteriovenous graft; NTL – non-tunnelled line; TL – tunnelled line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6" y="1556792"/>
            <a:ext cx="672579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1.14 </a:t>
            </a:r>
            <a:r>
              <a:rPr lang="en-GB" sz="1200" dirty="0"/>
              <a:t>Dialysis access used for adult patients incident to RRT in 2018 by presentation time (2018 Multisite Dialysis</a:t>
            </a:r>
          </a:p>
          <a:p>
            <a:r>
              <a:rPr lang="en-GB" sz="1200" dirty="0"/>
              <a:t>Access Audit)</a:t>
            </a:r>
          </a:p>
          <a:p>
            <a:r>
              <a:rPr lang="en-GB" sz="1000" dirty="0"/>
              <a:t>AVF – arteriovenous fistula; AVG – arteriovenous graft; NTL – non-tunnelled line; TL – tunnelled line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13903"/>
            <a:ext cx="6192688" cy="36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 smtClean="0"/>
              <a:t>Figure </a:t>
            </a:r>
            <a:r>
              <a:rPr lang="en-GB" sz="1200" b="1" dirty="0"/>
              <a:t>1.15 </a:t>
            </a:r>
            <a:r>
              <a:rPr lang="en-GB" sz="1200" dirty="0"/>
              <a:t>Dialysis access used for adult patients incident to dialysis in 2018 by surgical assessment time (2018 Multisite</a:t>
            </a:r>
          </a:p>
          <a:p>
            <a:r>
              <a:rPr lang="en-GB" sz="1200" dirty="0"/>
              <a:t>Dialysis Access Audit)</a:t>
            </a:r>
          </a:p>
          <a:p>
            <a:r>
              <a:rPr lang="en-GB" sz="1000" dirty="0"/>
              <a:t>AVF – arteriovenous fistula; AVG – arteriovenous graft; NTL – non-tunnelled line; TL – tunnelled line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29000"/>
            <a:ext cx="6768752" cy="3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960011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 smtClean="0"/>
              <a:t>Figure </a:t>
            </a:r>
            <a:r>
              <a:rPr lang="en-GB" sz="1200" b="1" dirty="0"/>
              <a:t>1.16 </a:t>
            </a:r>
            <a:r>
              <a:rPr lang="en-GB" sz="1200" dirty="0"/>
              <a:t>First dialysis access used for adult patients incident to RRT in 2018 by centre (2018 Multisite Dialysis </a:t>
            </a:r>
            <a:r>
              <a:rPr lang="en-GB" sz="1200" dirty="0" smtClean="0"/>
              <a:t>Access Audit</a:t>
            </a:r>
            <a:r>
              <a:rPr lang="en-GB" sz="1200" dirty="0"/>
              <a:t>)</a:t>
            </a:r>
          </a:p>
          <a:p>
            <a:r>
              <a:rPr lang="en-GB" sz="1000" dirty="0"/>
              <a:t>Number of incident patients on RRT in a centre in brackets (centres with &lt;70% access data for the incident RRT population were</a:t>
            </a:r>
          </a:p>
          <a:p>
            <a:r>
              <a:rPr lang="en-GB" sz="1000" dirty="0"/>
              <a:t>excluded</a:t>
            </a:r>
            <a:r>
              <a:rPr lang="en-GB" sz="1000" dirty="0" smtClean="0"/>
              <a:t>). Centres </a:t>
            </a:r>
            <a:r>
              <a:rPr lang="en-GB" sz="1000" dirty="0"/>
              <a:t>are ordered by decreasing use of lines.</a:t>
            </a:r>
          </a:p>
          <a:p>
            <a:r>
              <a:rPr lang="en-GB" sz="1000" dirty="0"/>
              <a:t>AVF – arteriovenous fistula; AVG – arteriovenous graft; NTL – non-tunnelled line; TL – tunnelled line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32" y="872508"/>
            <a:ext cx="4076936" cy="50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1.17 </a:t>
            </a:r>
            <a:r>
              <a:rPr lang="en-GB" sz="1200" dirty="0"/>
              <a:t>Percentage of adult patients incident to dialysis in 2018 who started dialysis using either an </a:t>
            </a:r>
            <a:r>
              <a:rPr lang="en-GB" sz="1200" dirty="0" smtClean="0"/>
              <a:t>arteriovenous fistula </a:t>
            </a:r>
            <a:r>
              <a:rPr lang="en-GB" sz="1200" dirty="0"/>
              <a:t>(AVF</a:t>
            </a:r>
            <a:r>
              <a:rPr lang="en-GB" sz="1200" dirty="0" smtClean="0"/>
              <a:t>)</a:t>
            </a:r>
          </a:p>
          <a:p>
            <a:r>
              <a:rPr lang="en-GB" sz="1200" dirty="0" smtClean="0"/>
              <a:t>or </a:t>
            </a:r>
            <a:r>
              <a:rPr lang="en-GB" sz="1200" dirty="0"/>
              <a:t>an arteriovenous graft (AVG) by centre (2018 Multisite Dialysis Access Audit)</a:t>
            </a:r>
          </a:p>
          <a:p>
            <a:r>
              <a:rPr lang="en-GB" sz="1000" dirty="0"/>
              <a:t>Numbers in brackets represent the number of patients with data in each centre rather than missing data.</a:t>
            </a:r>
          </a:p>
          <a:p>
            <a:r>
              <a:rPr lang="en-GB" sz="1000" dirty="0"/>
              <a:t>CI – confidence interval</a:t>
            </a:r>
            <a:endParaRPr lang="en-US" sz="9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6" y="1700808"/>
            <a:ext cx="75901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915162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 smtClean="0"/>
              <a:t>Figure </a:t>
            </a:r>
            <a:r>
              <a:rPr lang="en-GB" sz="1200" b="1" dirty="0"/>
              <a:t>1.18 </a:t>
            </a:r>
            <a:r>
              <a:rPr lang="en-GB" sz="1200" dirty="0"/>
              <a:t>PD catheter insertion technique for adult patients incident to PD in 2018 by centre (2018 Multisite </a:t>
            </a:r>
            <a:r>
              <a:rPr lang="en-GB" sz="1200" dirty="0" smtClean="0"/>
              <a:t>Dialysis Access </a:t>
            </a:r>
            <a:r>
              <a:rPr lang="en-GB" sz="1200" dirty="0"/>
              <a:t>Audit)</a:t>
            </a:r>
          </a:p>
          <a:p>
            <a:r>
              <a:rPr lang="en-GB" sz="1000" dirty="0"/>
              <a:t>Centres with &lt;10 incident PD patients were </a:t>
            </a:r>
            <a:r>
              <a:rPr lang="en-GB" sz="1000" dirty="0" smtClean="0"/>
              <a:t>excluded. Number </a:t>
            </a:r>
            <a:r>
              <a:rPr lang="en-GB" sz="1000" dirty="0"/>
              <a:t>of incident patients on PD in a centre in </a:t>
            </a:r>
            <a:r>
              <a:rPr lang="en-GB" sz="1000" dirty="0" smtClean="0"/>
              <a:t>brackets.</a:t>
            </a:r>
          </a:p>
          <a:p>
            <a:r>
              <a:rPr lang="en-GB" sz="1000" dirty="0" smtClean="0"/>
              <a:t>Centres are ordered by decreasing use of non-surgical PD insertion technique.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81" y="871068"/>
            <a:ext cx="4268838" cy="52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1.19 </a:t>
            </a:r>
            <a:r>
              <a:rPr lang="en-GB" sz="1200" dirty="0"/>
              <a:t>PD catheter insertion technique for adult patients incident to PD in 2018 by presentation time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2018 Multisite Dialysis Access Audit)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8" y="1700809"/>
            <a:ext cx="61806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 </a:t>
            </a:r>
            <a:r>
              <a:rPr lang="en-GB" sz="1200" dirty="0"/>
              <a:t>Adult RRT incidence rates by country between 2008 and 2018</a:t>
            </a:r>
          </a:p>
          <a:p>
            <a:r>
              <a:rPr lang="en-GB" sz="1000" dirty="0"/>
              <a:t>Country was determined by patient postcode. Rates appear higher than in previous reports, because from this year those &lt;18 years </a:t>
            </a:r>
            <a:r>
              <a:rPr lang="en-GB" sz="1000" dirty="0" smtClean="0"/>
              <a:t>were excluded </a:t>
            </a:r>
            <a:r>
              <a:rPr lang="en-GB" sz="1000" dirty="0"/>
              <a:t>from </a:t>
            </a:r>
            <a:endParaRPr lang="en-GB" sz="1000" dirty="0" smtClean="0"/>
          </a:p>
          <a:p>
            <a:r>
              <a:rPr lang="en-GB" sz="1000" dirty="0" smtClean="0"/>
              <a:t>estimated </a:t>
            </a:r>
            <a:r>
              <a:rPr lang="en-GB" sz="1000" dirty="0"/>
              <a:t>populations.</a:t>
            </a:r>
          </a:p>
          <a:p>
            <a:r>
              <a:rPr lang="en-GB" sz="1000" dirty="0" err="1"/>
              <a:t>pmp</a:t>
            </a:r>
            <a:r>
              <a:rPr lang="en-GB" sz="1000" dirty="0"/>
              <a:t> – per million population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24013"/>
            <a:ext cx="6553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1.20 </a:t>
            </a:r>
            <a:r>
              <a:rPr lang="en-GB" sz="1200" dirty="0"/>
              <a:t>PD catheter insertion technique for adult patients incident to PD in 2018 by body mass index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2018 Multisite Dialysis Access Audit)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11" y="1628800"/>
            <a:ext cx="645997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1.21 </a:t>
            </a:r>
            <a:r>
              <a:rPr lang="en-GB" sz="1200" dirty="0"/>
              <a:t>Peritonitis within 2 weeks of catheter insertion for adult patients incident to PD in 2017 and 2018 (2017 </a:t>
            </a:r>
            <a:r>
              <a:rPr lang="en-GB" sz="1200" dirty="0" smtClean="0"/>
              <a:t>and 2018 </a:t>
            </a:r>
          </a:p>
          <a:p>
            <a:r>
              <a:rPr lang="en-GB" sz="1200" dirty="0" smtClean="0"/>
              <a:t>Multisite </a:t>
            </a:r>
            <a:r>
              <a:rPr lang="en-GB" sz="1200" dirty="0"/>
              <a:t>Dialysis Access Audits)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04" y="1628800"/>
            <a:ext cx="621359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1.22 </a:t>
            </a:r>
            <a:r>
              <a:rPr lang="en-GB" sz="1200" dirty="0"/>
              <a:t>Percentage of PD catheter failures within 1 year of first ever PD session for adult patients incident to PD in 2017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2018 Multisite Dialysis Access Audit) </a:t>
            </a:r>
          </a:p>
          <a:p>
            <a:r>
              <a:rPr lang="en-GB" sz="1000" dirty="0"/>
              <a:t>Centres with follow-up data for &lt;10 PD patients were excluded.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2973"/>
            <a:ext cx="5616624" cy="31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1.23 </a:t>
            </a:r>
            <a:r>
              <a:rPr lang="en-GB" sz="1200" dirty="0"/>
              <a:t>Percentage of incident adult dialysis patients experiencing failure of first access within 3 months by type of first access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2017 and 2018 Multisite Dialysis Access Audits) </a:t>
            </a:r>
          </a:p>
          <a:p>
            <a:r>
              <a:rPr lang="en-GB" sz="1000" dirty="0"/>
              <a:t>AVF – arteriovenous fistula; AVG – arteriovenous graft; CI – confidence interval; TL – tunnelled line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94" y="1772816"/>
            <a:ext cx="562301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1.24 </a:t>
            </a:r>
            <a:r>
              <a:rPr lang="en-GB" sz="1200" dirty="0"/>
              <a:t>Cause of PD catheter access failure within 1 year of first ever PD session for adult patients incident to PD in 2017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2018 Multisite Dialysis Access Audit)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681"/>
            <a:ext cx="6624736" cy="361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1.25 </a:t>
            </a:r>
            <a:r>
              <a:rPr lang="en-GB" sz="1200" dirty="0"/>
              <a:t>1 year after 90 days survival (adjusted to age 60 years) of incident adult RRT patients by start modality between </a:t>
            </a:r>
            <a:endParaRPr lang="en-GB" sz="1200" dirty="0" smtClean="0"/>
          </a:p>
          <a:p>
            <a:r>
              <a:rPr lang="en-GB" sz="1200" dirty="0" smtClean="0"/>
              <a:t>2008 </a:t>
            </a:r>
            <a:r>
              <a:rPr lang="en-GB" sz="1200" dirty="0"/>
              <a:t>and 2017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5" y="1465997"/>
            <a:ext cx="7066810" cy="39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1.26 </a:t>
            </a:r>
            <a:r>
              <a:rPr lang="en-GB" sz="1200" dirty="0"/>
              <a:t>90 days, 1 year and 1 year after 90 days survival of incident adult RRT patients by age group (2017 cohort)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5" y="1556792"/>
            <a:ext cx="76172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1.27 </a:t>
            </a:r>
            <a:r>
              <a:rPr lang="en-GB" sz="1200" dirty="0"/>
              <a:t>1 year after 90 days death rate per 1,000 incident RRT adult patient years by age group and country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2014– 2017 4 year cohort)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68" y="1484784"/>
            <a:ext cx="6658066" cy="388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1.28 </a:t>
            </a:r>
            <a:r>
              <a:rPr lang="en-GB" sz="1200" dirty="0"/>
              <a:t>Survival (unadjusted) of incident adult RRT patients from day 0 by age group (2008–2017 10 year cohort)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7366"/>
            <a:ext cx="6480720" cy="370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1.29 </a:t>
            </a:r>
            <a:r>
              <a:rPr lang="en-GB" sz="1200" dirty="0"/>
              <a:t>Monthly hazard of death (unadjusted) of incident adult RRT patients from day 0 to 1 year by age group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2008– 2017 10 year cohort)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92324"/>
            <a:ext cx="7200800" cy="40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1.3 </a:t>
            </a:r>
            <a:r>
              <a:rPr lang="en-GB" sz="1200" dirty="0"/>
              <a:t>Adult RRT incidence rates by age group between 2008 and 2018</a:t>
            </a:r>
          </a:p>
          <a:p>
            <a:r>
              <a:rPr lang="en-GB" sz="1000" dirty="0" err="1"/>
              <a:t>pmp</a:t>
            </a:r>
            <a:r>
              <a:rPr lang="en-GB" sz="1000" dirty="0"/>
              <a:t> – per million population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85925"/>
            <a:ext cx="62198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1.30 </a:t>
            </a:r>
            <a:r>
              <a:rPr lang="en-GB" sz="1200" dirty="0"/>
              <a:t>6 monthly hazard of death (unadjusted) of incident adult RRT patients from day 0 to 10 years by age group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2008–2017 10 year cohort)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77" y="1412777"/>
            <a:ext cx="689444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1.31 </a:t>
            </a:r>
            <a:r>
              <a:rPr lang="en-GB" sz="1200" dirty="0"/>
              <a:t>1 year after 90 days survival (adjusted to age 60 years) of incident adult RRT patients by centre (2014–2017 4 year cohort)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06951"/>
            <a:ext cx="6768752" cy="364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1.32 </a:t>
            </a:r>
            <a:r>
              <a:rPr lang="en-GB" sz="1200" dirty="0"/>
              <a:t>1 year after 90 days survival (adjusted to age 60 years, male and median comorbidity score) of incident adult </a:t>
            </a:r>
            <a:r>
              <a:rPr lang="en-GB" sz="1200"/>
              <a:t>RRT </a:t>
            </a:r>
            <a:endParaRPr lang="en-GB" sz="1200" smtClean="0"/>
          </a:p>
          <a:p>
            <a:r>
              <a:rPr lang="en-GB" sz="1200" smtClean="0"/>
              <a:t>patients </a:t>
            </a:r>
            <a:r>
              <a:rPr lang="en-GB" sz="1200" dirty="0"/>
              <a:t>by centre (2014–2017 4 year cohort)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2964"/>
            <a:ext cx="6912768" cy="37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1.4 </a:t>
            </a:r>
            <a:r>
              <a:rPr lang="en-GB" sz="1200" dirty="0"/>
              <a:t>Incidence rates for adult patients starting RRT in 2018 by age group and sex </a:t>
            </a:r>
            <a:endParaRPr lang="en-GB" sz="1200" dirty="0" smtClean="0"/>
          </a:p>
          <a:p>
            <a:r>
              <a:rPr lang="en-GB" sz="1000" dirty="0" err="1" smtClean="0"/>
              <a:t>pmp</a:t>
            </a:r>
            <a:r>
              <a:rPr lang="en-GB" sz="1000" dirty="0" smtClean="0"/>
              <a:t> </a:t>
            </a:r>
            <a:r>
              <a:rPr lang="en-GB" sz="1000" dirty="0"/>
              <a:t>– per million population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628775"/>
            <a:ext cx="6257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1.5 </a:t>
            </a:r>
            <a:r>
              <a:rPr lang="en-GB" sz="1200" dirty="0"/>
              <a:t>Change in primary renal disease (PRD) of adult patients incident to RRT from 2009 to 2018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57325"/>
            <a:ext cx="66770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86126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1.6 </a:t>
            </a:r>
            <a:r>
              <a:rPr lang="en-GB" sz="1200" dirty="0"/>
              <a:t>RRT modality at 1 year for incident adult RRT patients who started RRT in 2017 by centre</a:t>
            </a:r>
            <a:r>
              <a:rPr lang="en-GB" sz="1400" dirty="0"/>
              <a:t> </a:t>
            </a:r>
            <a:endParaRPr lang="en-GB" sz="1400" dirty="0" smtClean="0"/>
          </a:p>
          <a:p>
            <a:r>
              <a:rPr lang="en-GB" sz="1050" dirty="0" smtClean="0"/>
              <a:t>Number </a:t>
            </a:r>
            <a:r>
              <a:rPr lang="en-GB" sz="1050" dirty="0"/>
              <a:t>of patients in a centre in brackets. </a:t>
            </a:r>
          </a:p>
          <a:p>
            <a:r>
              <a:rPr lang="en-GB" sz="1050" dirty="0"/>
              <a:t>Out – moved out of a centre but did not reappear in another centre; Rec – recovered kidney function; Stop – treatment withdrawal </a:t>
            </a:r>
            <a:endParaRPr lang="en-US" sz="105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17" y="908720"/>
            <a:ext cx="366736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 smtClean="0"/>
              <a:t>Figure </a:t>
            </a:r>
            <a:r>
              <a:rPr lang="en-GB" sz="1200" b="1" dirty="0"/>
              <a:t>1.7 </a:t>
            </a:r>
            <a:r>
              <a:rPr lang="en-GB" sz="1200" dirty="0"/>
              <a:t>Percentage of incident adult RRT patients presenting late (&lt;90 days) to a nephrologist (2017–2018 2 year cohort)</a:t>
            </a:r>
            <a:r>
              <a:rPr lang="en-GB" sz="1400" dirty="0"/>
              <a:t> </a:t>
            </a:r>
            <a:endParaRPr lang="en-GB" sz="1400" dirty="0" smtClean="0"/>
          </a:p>
          <a:p>
            <a:r>
              <a:rPr lang="en-GB" sz="1000" dirty="0" smtClean="0"/>
              <a:t>Scottish </a:t>
            </a:r>
            <a:r>
              <a:rPr lang="en-GB" sz="1000" dirty="0"/>
              <a:t>data on referral were not used to calculate the UK mean because of a different definition (see appendix A).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8946"/>
            <a:ext cx="7632848" cy="31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1.8 </a:t>
            </a:r>
            <a:r>
              <a:rPr lang="en-GB" sz="1200" dirty="0"/>
              <a:t>Geometric mean estimated glomerular filtration rates (</a:t>
            </a:r>
            <a:r>
              <a:rPr lang="en-GB" sz="1200" dirty="0" err="1"/>
              <a:t>eGFR</a:t>
            </a:r>
            <a:r>
              <a:rPr lang="en-GB" sz="1200" dirty="0"/>
              <a:t>) for adult patients incident to RRT in 2018 by age group </a:t>
            </a:r>
            <a:endParaRPr lang="en-GB" sz="1200" dirty="0" smtClean="0"/>
          </a:p>
          <a:p>
            <a:r>
              <a:rPr lang="en-GB" sz="1200" dirty="0" smtClean="0"/>
              <a:t>and </a:t>
            </a:r>
            <a:r>
              <a:rPr lang="en-GB" sz="1200" dirty="0"/>
              <a:t>start modality </a:t>
            </a:r>
            <a:endParaRPr lang="en-GB" sz="1200" dirty="0" smtClean="0"/>
          </a:p>
          <a:p>
            <a:r>
              <a:rPr lang="en-GB" sz="1000" dirty="0" smtClean="0"/>
              <a:t>CI </a:t>
            </a:r>
            <a:r>
              <a:rPr lang="en-GB" sz="1000" dirty="0"/>
              <a:t>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02" y="1556792"/>
            <a:ext cx="6430798" cy="374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1.9 </a:t>
            </a:r>
            <a:r>
              <a:rPr lang="en-GB" sz="1200" dirty="0"/>
              <a:t>Percentage of adult patients incident to RRT in 2018 with haemoglobin (</a:t>
            </a:r>
            <a:r>
              <a:rPr lang="en-GB" sz="1200" dirty="0" err="1"/>
              <a:t>Hb</a:t>
            </a:r>
            <a:r>
              <a:rPr lang="en-GB" sz="1200" dirty="0"/>
              <a:t>) ≥100 g/L at start of RRT treatment</a:t>
            </a:r>
          </a:p>
          <a:p>
            <a:r>
              <a:rPr lang="en-GB" sz="1200" dirty="0"/>
              <a:t>by centre.</a:t>
            </a:r>
          </a:p>
          <a:p>
            <a:r>
              <a:rPr lang="en-GB" sz="1000" dirty="0"/>
              <a:t>CI – confidence interval</a:t>
            </a:r>
            <a:endParaRPr lang="en-GB" sz="1000" b="1" dirty="0" smtClean="0">
              <a:ea typeface="Arial" pitchFamily="-106" charset="0"/>
              <a:cs typeface="Arial" pitchFamily="-10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1" y="1628800"/>
            <a:ext cx="780997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87</TotalTime>
  <Words>1556</Words>
  <Application>Microsoft Office PowerPoint</Application>
  <PresentationFormat>On-screen Show (4:3)</PresentationFormat>
  <Paragraphs>160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10</cp:revision>
  <dcterms:created xsi:type="dcterms:W3CDTF">2020-07-23T08:21:55Z</dcterms:created>
  <dcterms:modified xsi:type="dcterms:W3CDTF">2020-07-23T10:28:56Z</dcterms:modified>
</cp:coreProperties>
</file>