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0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7" y="5373216"/>
            <a:ext cx="8326951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 sz="1400" dirty="0"/>
          </a:p>
          <a:p>
            <a:r>
              <a:rPr lang="en-GB" sz="1200" b="1" dirty="0"/>
              <a:t>Figure 7.1 </a:t>
            </a:r>
            <a:r>
              <a:rPr lang="en-GB" sz="1200" dirty="0"/>
              <a:t>Pathways children and young people could follow to be included in the UK 2018 incident and/or prevalent RRT populations </a:t>
            </a:r>
          </a:p>
          <a:p>
            <a:r>
              <a:rPr lang="en-GB" sz="1000" dirty="0"/>
              <a:t>Note that patients starting RRT in 2018 are only included in this chapter if they remained on RRT for ≥90 days. </a:t>
            </a:r>
          </a:p>
          <a:p>
            <a:r>
              <a:rPr lang="en-GB" sz="1000" dirty="0"/>
              <a:t>CKD – chronic kidney disease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5" y="1612900"/>
            <a:ext cx="62166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4721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7.10 </a:t>
            </a:r>
            <a:r>
              <a:rPr lang="en-GB" sz="1200" dirty="0"/>
              <a:t>Median weight z-scores for paediatric patients (&lt;16 years old) prevalent to dialysis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21181"/>
            <a:ext cx="6768752" cy="341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522920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7.11 </a:t>
            </a:r>
            <a:r>
              <a:rPr lang="en-GB" sz="1200" dirty="0"/>
              <a:t>Median body mass index (BMI) z-scores for paediatric patients (&lt;16 years old) prevalent to </a:t>
            </a:r>
            <a:r>
              <a:rPr lang="en-GB" sz="1200" dirty="0" err="1"/>
              <a:t>Tx</a:t>
            </a:r>
            <a:r>
              <a:rPr lang="en-GB" sz="1200" dirty="0"/>
              <a:t>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796177"/>
            <a:ext cx="6192688" cy="326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4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522920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7.12 </a:t>
            </a:r>
            <a:r>
              <a:rPr lang="en-GB" sz="1200" dirty="0"/>
              <a:t>Median body mass index (BMI) z-scores for paediatric patients (&lt;16 years old) prevalent to dialysis on 31/12/2018 by centre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78480"/>
            <a:ext cx="5616624" cy="29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560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7.13 </a:t>
            </a:r>
            <a:r>
              <a:rPr lang="en-GB" sz="1200" dirty="0"/>
              <a:t>Body mass index categorisation of paediatric patients (&lt;16 years old) prevalent to RRT on 31/12/2018 by RRT modality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30" y="1700809"/>
            <a:ext cx="5814542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560" y="5277941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7.14 </a:t>
            </a:r>
            <a:r>
              <a:rPr lang="en-GB" sz="1200" dirty="0"/>
              <a:t>Median systolic blood pressure (SBP) z-scores for paediatric patients (&lt;16 years old) prevalent to </a:t>
            </a:r>
            <a:r>
              <a:rPr lang="en-GB" sz="1200" dirty="0" err="1"/>
              <a:t>Tx</a:t>
            </a:r>
            <a:r>
              <a:rPr lang="en-GB" sz="1200" dirty="0"/>
              <a:t> </a:t>
            </a:r>
            <a:endParaRPr lang="en-GB" sz="1200" dirty="0" smtClean="0"/>
          </a:p>
          <a:p>
            <a:r>
              <a:rPr lang="en-GB" sz="1200" dirty="0" smtClean="0"/>
              <a:t>on </a:t>
            </a:r>
            <a:r>
              <a:rPr lang="en-GB" sz="1200" dirty="0"/>
              <a:t>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744513"/>
            <a:ext cx="6336704" cy="336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2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44" y="522920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7.15 </a:t>
            </a:r>
            <a:r>
              <a:rPr lang="en-GB" sz="1200" dirty="0"/>
              <a:t>Median systolic blood pressure (SBP) z-scores for paediatric patients (&lt;16 years old) prevalent to dialysis on </a:t>
            </a:r>
            <a:endParaRPr lang="en-GB" sz="1200" dirty="0" smtClean="0"/>
          </a:p>
          <a:p>
            <a:r>
              <a:rPr lang="en-GB" sz="1200" dirty="0" smtClean="0"/>
              <a:t>31/12/2018 </a:t>
            </a:r>
            <a:r>
              <a:rPr lang="en-GB" sz="1200" dirty="0"/>
              <a:t>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52836"/>
            <a:ext cx="6048672" cy="3152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5157192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7.16 </a:t>
            </a:r>
            <a:r>
              <a:rPr lang="en-GB" sz="1200" dirty="0"/>
              <a:t>Proportion of paediatric patients (&lt;16 years old) prevalent to dialysis on 31/12/2018 with haemoglobin (</a:t>
            </a:r>
            <a:r>
              <a:rPr lang="en-GB" sz="1200" dirty="0" err="1"/>
              <a:t>Hb</a:t>
            </a:r>
            <a:r>
              <a:rPr lang="en-GB" sz="1200" dirty="0"/>
              <a:t>) below, </a:t>
            </a:r>
            <a:endParaRPr lang="en-GB" sz="1200" dirty="0" smtClean="0"/>
          </a:p>
          <a:p>
            <a:r>
              <a:rPr lang="en-GB" sz="1200" dirty="0" smtClean="0"/>
              <a:t>within </a:t>
            </a:r>
            <a:r>
              <a:rPr lang="en-GB" sz="1200" dirty="0"/>
              <a:t>and above target </a:t>
            </a:r>
            <a:r>
              <a:rPr lang="en-GB" sz="1200" dirty="0"/>
              <a:t> </a:t>
            </a:r>
            <a:r>
              <a:rPr lang="en-GB" sz="1200" dirty="0" smtClean="0"/>
              <a:t>by </a:t>
            </a:r>
            <a:r>
              <a:rPr lang="en-GB" sz="1200" dirty="0"/>
              <a:t>centre; for those above target the proportion on erythropoiesis stimulating agent (ESA) therapy is shown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899812"/>
            <a:ext cx="5904656" cy="305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77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7.17 </a:t>
            </a:r>
            <a:r>
              <a:rPr lang="en-GB" sz="1200" dirty="0"/>
              <a:t>Unadjusted Kaplan-Meier survival (from day 90) of incident paediatric RRT patients (&lt;16 years old) between </a:t>
            </a:r>
            <a:endParaRPr lang="en-GB" sz="1200" dirty="0" smtClean="0"/>
          </a:p>
          <a:p>
            <a:r>
              <a:rPr lang="en-GB" sz="1200" dirty="0" smtClean="0"/>
              <a:t>2004 </a:t>
            </a:r>
            <a:r>
              <a:rPr lang="en-GB" sz="1200" dirty="0"/>
              <a:t>and 2017 by </a:t>
            </a:r>
            <a:r>
              <a:rPr lang="en-GB" sz="1200" dirty="0" smtClean="0"/>
              <a:t>age </a:t>
            </a:r>
            <a:r>
              <a:rPr lang="en-GB" sz="1200" dirty="0"/>
              <a:t>group at start of RRT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84" y="1700808"/>
            <a:ext cx="5526034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4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85292" y="5157192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7.2 </a:t>
            </a:r>
            <a:r>
              <a:rPr lang="en-GB" sz="1200" dirty="0"/>
              <a:t>Start RRT modality for paediatric patients (&lt;16 years old) incident to RRT by 5 year time period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740706"/>
            <a:ext cx="5904656" cy="33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7584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7.3 </a:t>
            </a:r>
            <a:r>
              <a:rPr lang="en-GB" sz="1200" dirty="0"/>
              <a:t>RRT modality used by paediatric patients (&lt;16 years old) prevalent to RRT on 31/12/2018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833829"/>
            <a:ext cx="5472608" cy="3190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3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1044" y="5301208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7.4 </a:t>
            </a:r>
            <a:r>
              <a:rPr lang="en-GB" sz="1200" dirty="0"/>
              <a:t>RRT modality used at the start of RRT by paediatric patients (&lt;16 years old) prevalent to RRT on 31/12/2018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1753426"/>
            <a:ext cx="4896544" cy="33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5694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7.5 </a:t>
            </a:r>
            <a:r>
              <a:rPr lang="en-GB" sz="1200" dirty="0"/>
              <a:t>Comparison of primary renal diseases for paediatric patients (&lt;16 years old) incident and prevalent to RRT in 2018 </a:t>
            </a:r>
            <a:endParaRPr lang="en-GB" sz="1200" dirty="0" smtClean="0"/>
          </a:p>
          <a:p>
            <a:r>
              <a:rPr lang="en-GB" sz="1200" dirty="0" smtClean="0"/>
              <a:t>with </a:t>
            </a:r>
            <a:r>
              <a:rPr lang="en-GB" sz="1200" dirty="0"/>
              <a:t>no missing data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1897057"/>
            <a:ext cx="6480720" cy="3063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16249" y="5157192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7.6 </a:t>
            </a:r>
            <a:r>
              <a:rPr lang="en-GB" sz="1200" dirty="0"/>
              <a:t>Median height z-scores for paediatric patients (&lt;16 years old) prevalent to </a:t>
            </a:r>
            <a:r>
              <a:rPr lang="en-GB" sz="1200" dirty="0" err="1"/>
              <a:t>Tx</a:t>
            </a:r>
            <a:r>
              <a:rPr lang="en-GB" sz="1200" dirty="0"/>
              <a:t>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98856"/>
            <a:ext cx="5904656" cy="286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0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8378" y="5157192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7.7 </a:t>
            </a:r>
            <a:r>
              <a:rPr lang="en-GB" sz="1200" dirty="0"/>
              <a:t>Median height z-scores for paediatric patients (&lt;16 years old) prevalent to dialysis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216"/>
            <a:ext cx="6336704" cy="308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7.8 </a:t>
            </a:r>
            <a:r>
              <a:rPr lang="en-GB" sz="1200" dirty="0"/>
              <a:t>Median height z-scores at start of RRT for incident paediatric RRT patients (&lt;16 years old) between 2004 and 2018 </a:t>
            </a:r>
            <a:endParaRPr lang="en-GB" sz="1200" dirty="0" smtClean="0"/>
          </a:p>
          <a:p>
            <a:r>
              <a:rPr lang="en-GB" sz="1200" dirty="0" smtClean="0"/>
              <a:t>by </a:t>
            </a:r>
            <a:r>
              <a:rPr lang="en-GB" sz="1200" dirty="0"/>
              <a:t>age group at start of RRT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14505"/>
            <a:ext cx="6624736" cy="322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8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00069" y="522920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7.9 </a:t>
            </a:r>
            <a:r>
              <a:rPr lang="en-GB" sz="1200" dirty="0"/>
              <a:t>Median weight z-scores for paediatric patients (&lt;16 years old) prevalent to </a:t>
            </a:r>
            <a:r>
              <a:rPr lang="en-GB" sz="1200" dirty="0" err="1"/>
              <a:t>Tx</a:t>
            </a:r>
            <a:r>
              <a:rPr lang="en-GB" sz="1200" dirty="0"/>
              <a:t>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71759"/>
            <a:ext cx="5472608" cy="2914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69</TotalTime>
  <Words>599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8</cp:revision>
  <dcterms:created xsi:type="dcterms:W3CDTF">2020-07-23T08:21:55Z</dcterms:created>
  <dcterms:modified xsi:type="dcterms:W3CDTF">2020-07-23T15:14:02Z</dcterms:modified>
</cp:coreProperties>
</file>