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88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 smtClean="0">
                <a:ea typeface="Arial" pitchFamily="-106" charset="0"/>
                <a:cs typeface="Arial" pitchFamily="-106" charset="0"/>
              </a:rPr>
            </a:b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157192"/>
            <a:ext cx="813690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>
                <a:ea typeface="Arial" pitchFamily="-106" charset="0"/>
                <a:cs typeface="Arial" pitchFamily="-106" charset="0"/>
              </a:rPr>
              <a:t>Figure 5.1 </a:t>
            </a:r>
            <a:r>
              <a:rPr lang="en-GB" sz="1200" dirty="0">
                <a:ea typeface="Arial" pitchFamily="-106" charset="0"/>
                <a:cs typeface="Arial" pitchFamily="-106" charset="0"/>
              </a:rPr>
              <a:t>Pathways adult patients could follow to be included in the UK 2018 prevalent PD population</a:t>
            </a:r>
          </a:p>
          <a:p>
            <a:r>
              <a:rPr lang="en-GB" sz="1000" dirty="0">
                <a:ea typeface="Arial" pitchFamily="-106" charset="0"/>
                <a:cs typeface="Arial" pitchFamily="-106" charset="0"/>
              </a:rPr>
              <a:t>Note that patients receiving dialysis for acute kidney injury (AKI) are only included in this chapter if they had a timeline or RRT modality</a:t>
            </a:r>
          </a:p>
          <a:p>
            <a:r>
              <a:rPr lang="en-GB" sz="1000" dirty="0">
                <a:ea typeface="Arial" pitchFamily="-106" charset="0"/>
                <a:cs typeface="Arial" pitchFamily="-106" charset="0"/>
              </a:rPr>
              <a:t>code for chronic PD at the end of 2018 or if they had been on RRT for ≥90 days and were on PD at the end of 2018.</a:t>
            </a:r>
          </a:p>
          <a:p>
            <a:r>
              <a:rPr lang="en-GB" sz="1000" dirty="0">
                <a:ea typeface="Arial" pitchFamily="-106" charset="0"/>
                <a:cs typeface="Arial" pitchFamily="-106" charset="0"/>
              </a:rPr>
              <a:t>CKD – chronic kidney </a:t>
            </a:r>
            <a:r>
              <a:rPr lang="en-GB" sz="1000" dirty="0" smtClean="0">
                <a:ea typeface="Arial" pitchFamily="-106" charset="0"/>
                <a:cs typeface="Arial" pitchFamily="-106" charset="0"/>
              </a:rPr>
              <a:t>disease</a:t>
            </a:r>
            <a:endParaRPr lang="en-GB" sz="1000" dirty="0"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975" y="1536700"/>
            <a:ext cx="624205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013176"/>
            <a:ext cx="813690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5.10 </a:t>
            </a:r>
            <a:r>
              <a:rPr lang="en-GB" sz="1200" dirty="0"/>
              <a:t>Distribution of haemoglobin (</a:t>
            </a:r>
            <a:r>
              <a:rPr lang="en-GB" sz="1200" dirty="0" err="1"/>
              <a:t>Hb</a:t>
            </a:r>
            <a:r>
              <a:rPr lang="en-GB" sz="1200" dirty="0"/>
              <a:t>) in adult patients prevalent to PD on 31/12/2018 and the proportion with </a:t>
            </a:r>
            <a:endParaRPr lang="en-GB" sz="1200" dirty="0" smtClean="0"/>
          </a:p>
          <a:p>
            <a:r>
              <a:rPr lang="en-GB" sz="1200" dirty="0" smtClean="0"/>
              <a:t>haemoglobin </a:t>
            </a:r>
            <a:r>
              <a:rPr lang="en-GB" sz="1200" dirty="0"/>
              <a:t>&gt;120 g/L receiving </a:t>
            </a:r>
            <a:r>
              <a:rPr lang="en-GB" sz="1200" dirty="0"/>
              <a:t> </a:t>
            </a:r>
            <a:r>
              <a:rPr lang="en-GB" sz="1200" dirty="0" smtClean="0"/>
              <a:t>erythropoiesis </a:t>
            </a:r>
            <a:r>
              <a:rPr lang="en-GB" sz="1200" dirty="0"/>
              <a:t>stimulating agent (ESA) by centre </a:t>
            </a:r>
            <a:endParaRPr lang="en-GB" sz="1200" dirty="0" smtClean="0"/>
          </a:p>
          <a:p>
            <a:r>
              <a:rPr lang="en-GB" sz="1000" dirty="0" smtClean="0"/>
              <a:t>Figure </a:t>
            </a:r>
            <a:r>
              <a:rPr lang="en-GB" sz="1000" dirty="0"/>
              <a:t>(including total) does not include centres with &lt;70% data completeness (or &lt;70% ESA use).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05010"/>
            <a:ext cx="7344816" cy="2647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48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227181"/>
            <a:ext cx="813690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5.11 </a:t>
            </a:r>
            <a:r>
              <a:rPr lang="en-GB" sz="1200" dirty="0"/>
              <a:t>Percentage of prevalent adult PD patients with haemoglobin (</a:t>
            </a:r>
            <a:r>
              <a:rPr lang="en-GB" sz="1200" dirty="0" err="1"/>
              <a:t>Hb</a:t>
            </a:r>
            <a:r>
              <a:rPr lang="en-GB" sz="1200" dirty="0"/>
              <a:t>) ≥100 g/L between 2008 and 2018 </a:t>
            </a:r>
          </a:p>
          <a:p>
            <a:r>
              <a:rPr lang="en-GB" sz="1000" dirty="0"/>
              <a:t>CI – confidence interval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2" y="1591129"/>
            <a:ext cx="6480718" cy="3675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47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301208"/>
            <a:ext cx="813690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5.12 </a:t>
            </a:r>
            <a:r>
              <a:rPr lang="en-GB" sz="1200" dirty="0"/>
              <a:t>PD peritonitis rates in adult patients receiving PD in 2018 per 100 PD patient years by centre in England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52001"/>
            <a:ext cx="6336704" cy="3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103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501220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5.13 </a:t>
            </a:r>
            <a:r>
              <a:rPr lang="en-GB" sz="1200" dirty="0"/>
              <a:t>Cause of death </a:t>
            </a:r>
            <a:r>
              <a:rPr lang="en-GB" sz="1200" dirty="0" smtClean="0"/>
              <a:t>between 2009 </a:t>
            </a:r>
            <a:r>
              <a:rPr lang="en-GB" sz="1200" dirty="0"/>
              <a:t>and 2018 for adult patients prevalent to PD at the beginning of the year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226" y="1484784"/>
            <a:ext cx="7141550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60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013176"/>
            <a:ext cx="813690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>
                <a:ea typeface="Arial" pitchFamily="-106" charset="0"/>
                <a:cs typeface="Arial" pitchFamily="-106" charset="0"/>
              </a:rPr>
              <a:t>Figure 5.2 </a:t>
            </a:r>
            <a:r>
              <a:rPr lang="en-GB" sz="1200" dirty="0">
                <a:ea typeface="Arial" pitchFamily="-106" charset="0"/>
                <a:cs typeface="Arial" pitchFamily="-106" charset="0"/>
              </a:rPr>
              <a:t>Percentage of adult patients prevalent to PD on 31/12/2018 with adjusted calcium (Ca) above the target range</a:t>
            </a:r>
          </a:p>
          <a:p>
            <a:r>
              <a:rPr lang="en-GB" sz="1200" dirty="0">
                <a:ea typeface="Arial" pitchFamily="-106" charset="0"/>
                <a:cs typeface="Arial" pitchFamily="-106" charset="0"/>
              </a:rPr>
              <a:t>(&gt;2.5 </a:t>
            </a:r>
            <a:r>
              <a:rPr lang="en-GB" sz="1200" dirty="0" err="1">
                <a:ea typeface="Arial" pitchFamily="-106" charset="0"/>
                <a:cs typeface="Arial" pitchFamily="-106" charset="0"/>
              </a:rPr>
              <a:t>mmol</a:t>
            </a:r>
            <a:r>
              <a:rPr lang="en-GB" sz="1200" dirty="0">
                <a:ea typeface="Arial" pitchFamily="-106" charset="0"/>
                <a:cs typeface="Arial" pitchFamily="-106" charset="0"/>
              </a:rPr>
              <a:t>/L) by </a:t>
            </a:r>
            <a:r>
              <a:rPr lang="en-GB" sz="1200" dirty="0" smtClean="0">
                <a:ea typeface="Arial" pitchFamily="-106" charset="0"/>
                <a:cs typeface="Arial" pitchFamily="-106" charset="0"/>
              </a:rPr>
              <a:t>centre</a:t>
            </a:r>
          </a:p>
          <a:p>
            <a:r>
              <a:rPr lang="en-GB" sz="1000" dirty="0" smtClean="0">
                <a:ea typeface="Arial" pitchFamily="-106" charset="0"/>
                <a:cs typeface="Arial" pitchFamily="-106" charset="0"/>
              </a:rPr>
              <a:t>CI </a:t>
            </a:r>
            <a:r>
              <a:rPr lang="en-GB" sz="1000" dirty="0">
                <a:ea typeface="Arial" pitchFamily="-106" charset="0"/>
                <a:cs typeface="Arial" pitchFamily="-106" charset="0"/>
              </a:rPr>
              <a:t>– confidence interval</a:t>
            </a:r>
            <a:endParaRPr lang="en-US" sz="1000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69" y="1916832"/>
            <a:ext cx="7868062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85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357204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>
                <a:ea typeface="Arial" pitchFamily="-106" charset="0"/>
                <a:cs typeface="Arial" pitchFamily="-106" charset="0"/>
              </a:rPr>
              <a:t>Figure 5.3 </a:t>
            </a:r>
            <a:r>
              <a:rPr lang="en-GB" sz="1200" dirty="0">
                <a:ea typeface="Arial" pitchFamily="-106" charset="0"/>
                <a:cs typeface="Arial" pitchFamily="-106" charset="0"/>
              </a:rPr>
              <a:t>Change in percentage of prevalent adult PD patients within, above and below the target range for adjusted</a:t>
            </a:r>
          </a:p>
          <a:p>
            <a:r>
              <a:rPr lang="en-GB" sz="1200" dirty="0">
                <a:ea typeface="Arial" pitchFamily="-106" charset="0"/>
                <a:cs typeface="Arial" pitchFamily="-106" charset="0"/>
              </a:rPr>
              <a:t>calcium (Ca 2.2–2.5 </a:t>
            </a:r>
            <a:r>
              <a:rPr lang="en-GB" sz="1200" dirty="0" err="1">
                <a:ea typeface="Arial" pitchFamily="-106" charset="0"/>
                <a:cs typeface="Arial" pitchFamily="-106" charset="0"/>
              </a:rPr>
              <a:t>mmol</a:t>
            </a:r>
            <a:r>
              <a:rPr lang="en-GB" sz="1200" dirty="0">
                <a:ea typeface="Arial" pitchFamily="-106" charset="0"/>
                <a:cs typeface="Arial" pitchFamily="-106" charset="0"/>
              </a:rPr>
              <a:t>/L) between 2008 and 2018</a:t>
            </a:r>
            <a:endParaRPr lang="en-US" sz="1200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6446"/>
            <a:ext cx="6336704" cy="360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38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133281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>
                <a:ea typeface="Arial" pitchFamily="-106" charset="0"/>
                <a:cs typeface="Arial" pitchFamily="-106" charset="0"/>
              </a:rPr>
              <a:t>Figure 5.4 </a:t>
            </a:r>
            <a:r>
              <a:rPr lang="en-GB" sz="1200" dirty="0">
                <a:ea typeface="Arial" pitchFamily="-106" charset="0"/>
                <a:cs typeface="Arial" pitchFamily="-106" charset="0"/>
              </a:rPr>
              <a:t>Percentage of adult patients prevalent to PD on 31/12/2018 with bicarbonate (bicarb) within the target range</a:t>
            </a:r>
          </a:p>
          <a:p>
            <a:r>
              <a:rPr lang="en-GB" sz="1200" dirty="0">
                <a:ea typeface="Arial" pitchFamily="-106" charset="0"/>
                <a:cs typeface="Arial" pitchFamily="-106" charset="0"/>
              </a:rPr>
              <a:t>(22–30 </a:t>
            </a:r>
            <a:r>
              <a:rPr lang="en-GB" sz="1200" dirty="0" err="1">
                <a:ea typeface="Arial" pitchFamily="-106" charset="0"/>
                <a:cs typeface="Arial" pitchFamily="-106" charset="0"/>
              </a:rPr>
              <a:t>mmol</a:t>
            </a:r>
            <a:r>
              <a:rPr lang="en-GB" sz="1200" dirty="0">
                <a:ea typeface="Arial" pitchFamily="-106" charset="0"/>
                <a:cs typeface="Arial" pitchFamily="-106" charset="0"/>
              </a:rPr>
              <a:t>/L) by centre</a:t>
            </a:r>
          </a:p>
          <a:p>
            <a:r>
              <a:rPr lang="en-GB" sz="1000" dirty="0">
                <a:ea typeface="Arial" pitchFamily="-106" charset="0"/>
                <a:cs typeface="Arial" pitchFamily="-106" charset="0"/>
              </a:rPr>
              <a:t>CI – confidence interval</a:t>
            </a:r>
            <a:endParaRPr lang="en-US" sz="1000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23" y="1844824"/>
            <a:ext cx="7633554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83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229200"/>
            <a:ext cx="813690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5.5 </a:t>
            </a:r>
            <a:r>
              <a:rPr lang="en-GB" sz="1200" dirty="0"/>
              <a:t>Percentage of prevalent adult PD patients within, above and below the target range for </a:t>
            </a:r>
            <a:r>
              <a:rPr lang="en-GB" sz="1200" dirty="0" smtClean="0"/>
              <a:t>bicarbonate</a:t>
            </a:r>
            <a:r>
              <a:rPr lang="en-GB" sz="1200" dirty="0" smtClean="0"/>
              <a:t> </a:t>
            </a:r>
          </a:p>
          <a:p>
            <a:r>
              <a:rPr lang="en-GB" sz="1200" dirty="0" smtClean="0"/>
              <a:t>(</a:t>
            </a:r>
            <a:r>
              <a:rPr lang="en-GB" sz="1200" dirty="0"/>
              <a:t>bicarb 22–30 </a:t>
            </a:r>
            <a:r>
              <a:rPr lang="en-GB" sz="1200" dirty="0" err="1"/>
              <a:t>mmol</a:t>
            </a:r>
            <a:r>
              <a:rPr lang="en-GB" sz="1200" dirty="0"/>
              <a:t>/L) between 2008 and 2018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2196"/>
            <a:ext cx="6480720" cy="3753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013176"/>
            <a:ext cx="813690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5.6 </a:t>
            </a:r>
            <a:r>
              <a:rPr lang="en-GB" sz="1200" dirty="0"/>
              <a:t>Median haemoglobin (</a:t>
            </a:r>
            <a:r>
              <a:rPr lang="en-GB" sz="1200" dirty="0" err="1"/>
              <a:t>Hb</a:t>
            </a:r>
            <a:r>
              <a:rPr lang="en-GB" sz="1200" dirty="0"/>
              <a:t>) in adult patients prevalent to PD on 31/12/2018 by centre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93" y="1700808"/>
            <a:ext cx="7922014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008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301208"/>
            <a:ext cx="813690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5.7 </a:t>
            </a:r>
            <a:r>
              <a:rPr lang="en-GB" sz="1200" dirty="0"/>
              <a:t>Median ferritin in adult patients prevalent to PD on 31/12/2018 by centre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081" y="2060848"/>
            <a:ext cx="7115838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2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7" y="5301208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5.8 </a:t>
            </a:r>
            <a:r>
              <a:rPr lang="en-GB" sz="1200" dirty="0"/>
              <a:t>Percentage of adult patients prevalent to PD on 31/12/2018 with ferritin ≥100 </a:t>
            </a:r>
            <a:r>
              <a:rPr lang="en-GB" sz="1200" dirty="0" err="1"/>
              <a:t>μg</a:t>
            </a:r>
            <a:r>
              <a:rPr lang="en-GB" sz="1200" dirty="0"/>
              <a:t>/L by centre</a:t>
            </a:r>
            <a:r>
              <a:rPr lang="en-GB" sz="1000" dirty="0"/>
              <a:t> </a:t>
            </a:r>
          </a:p>
          <a:p>
            <a:r>
              <a:rPr lang="en-GB" sz="1000" dirty="0"/>
              <a:t>CI – confidence interval </a:t>
            </a:r>
            <a:endParaRPr lang="en-US" sz="10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6"/>
            <a:ext cx="7344816" cy="3069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78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22nd Annual Report</a:t>
            </a:r>
          </a:p>
          <a:p>
            <a:pPr algn="ctr"/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  <a:endParaRPr lang="en-US" sz="14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4789"/>
            <a:ext cx="1450187" cy="827947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3548" y="5122623"/>
            <a:ext cx="8136904" cy="8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GB" sz="1200" b="1" dirty="0"/>
              <a:t>Figure 5.9 </a:t>
            </a:r>
            <a:r>
              <a:rPr lang="en-GB" sz="1200" dirty="0"/>
              <a:t>Distribution of haemoglobin (</a:t>
            </a:r>
            <a:r>
              <a:rPr lang="en-GB" sz="1200" dirty="0" err="1"/>
              <a:t>Hb</a:t>
            </a:r>
            <a:r>
              <a:rPr lang="en-GB" sz="1200" dirty="0"/>
              <a:t>) in adult patients prevalent to PD on 31/12/2018 by centre </a:t>
            </a:r>
            <a:endParaRPr lang="en-US" sz="1200" b="1" dirty="0">
              <a:solidFill>
                <a:schemeClr val="bg1">
                  <a:lumMod val="50000"/>
                </a:schemeClr>
              </a:solidFill>
              <a:ea typeface="Arial" pitchFamily="-106" charset="0"/>
              <a:cs typeface="Arial" pitchFamily="-106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22282"/>
            <a:ext cx="7776864" cy="301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726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125</TotalTime>
  <Words>506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Katharine Evans</cp:lastModifiedBy>
  <cp:revision>15</cp:revision>
  <dcterms:created xsi:type="dcterms:W3CDTF">2020-07-23T08:21:55Z</dcterms:created>
  <dcterms:modified xsi:type="dcterms:W3CDTF">2020-07-23T14:53:31Z</dcterms:modified>
</cp:coreProperties>
</file>