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 smtClean="0">
                <a:ea typeface="Arial" pitchFamily="-106" charset="0"/>
                <a:cs typeface="Arial" pitchFamily="-106" charset="0"/>
              </a:rPr>
            </a:b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2.1 </a:t>
            </a:r>
            <a:r>
              <a:rPr lang="en-GB" sz="1200" dirty="0"/>
              <a:t>Pathways adult patients could follow to be included in the UK 2018 prevalent RRT population </a:t>
            </a:r>
          </a:p>
          <a:p>
            <a:r>
              <a:rPr lang="en-GB" sz="1000" dirty="0"/>
              <a:t>Note that patients receiving dialysis for acute kidney injury (AKI) are only included in this chapter if they had a timeline or RRT modality code for </a:t>
            </a:r>
            <a:endParaRPr lang="en-GB" sz="1000" dirty="0" smtClean="0"/>
          </a:p>
          <a:p>
            <a:r>
              <a:rPr lang="en-GB" sz="1000" dirty="0" smtClean="0"/>
              <a:t>chronic </a:t>
            </a:r>
            <a:r>
              <a:rPr lang="en-GB" sz="1000" dirty="0"/>
              <a:t>RRT at the end of 2018 or if they had been on RRT for ≥90 days and were on RRT at the end of 2018. </a:t>
            </a:r>
          </a:p>
          <a:p>
            <a:r>
              <a:rPr lang="en-GB" sz="1000" dirty="0"/>
              <a:t>CKD – chronic kidney disease; </a:t>
            </a:r>
            <a:r>
              <a:rPr lang="en-GB" sz="1000" dirty="0" err="1"/>
              <a:t>Tx</a:t>
            </a:r>
            <a:r>
              <a:rPr lang="en-GB" sz="1000" dirty="0"/>
              <a:t> – transplant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1676400"/>
            <a:ext cx="63119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2.10 </a:t>
            </a:r>
            <a:r>
              <a:rPr lang="en-GB" sz="1200" dirty="0"/>
              <a:t>1 year survival (adjusted to age 60 years) of adult patients prevalent to dialysis on 31/12/2017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36726"/>
            <a:ext cx="6912768" cy="39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8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2.11 </a:t>
            </a:r>
            <a:r>
              <a:rPr lang="en-GB" sz="1200" dirty="0"/>
              <a:t>1 year survival (adjusted to 60 years, male and median comorbidity score) of adult patients prevalent to dialysis on </a:t>
            </a:r>
            <a:endParaRPr lang="en-GB" sz="1200" dirty="0" smtClean="0"/>
          </a:p>
          <a:p>
            <a:r>
              <a:rPr lang="en-GB" sz="1200" dirty="0" smtClean="0"/>
              <a:t>31/12/2017 </a:t>
            </a:r>
            <a:r>
              <a:rPr lang="en-GB" sz="1200" dirty="0"/>
              <a:t>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7874"/>
            <a:ext cx="5904656" cy="3602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47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2.12 </a:t>
            </a:r>
            <a:r>
              <a:rPr lang="en-GB" sz="1200" dirty="0"/>
              <a:t>1 year survival (unadjusted) of adult patients prevalent to dialysis on 31/12/2017 by age group </a:t>
            </a:r>
          </a:p>
          <a:p>
            <a:r>
              <a:rPr lang="en-GB" sz="1000" dirty="0"/>
              <a:t>CI – confidence interval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542738"/>
            <a:ext cx="6624736" cy="377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0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2.13 </a:t>
            </a:r>
            <a:r>
              <a:rPr lang="en-GB" sz="1200" dirty="0"/>
              <a:t>1 year death rate per 1,000 patient years for adult patients prevalent to dialysis on 31/12/2017 by country and age group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596" y="1378257"/>
            <a:ext cx="7066810" cy="410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60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2.14 </a:t>
            </a:r>
            <a:r>
              <a:rPr lang="en-GB" sz="1200" dirty="0"/>
              <a:t>1 year survival (adjusted to age 60 years) for prevalent adult dialysis patients by country between 2008 and 2017 </a:t>
            </a:r>
          </a:p>
          <a:p>
            <a:r>
              <a:rPr lang="en-GB" sz="1000" dirty="0"/>
              <a:t>CI – confidence interval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38084"/>
            <a:ext cx="7920880" cy="3781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12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2.15 </a:t>
            </a:r>
            <a:r>
              <a:rPr lang="en-GB" sz="1200" dirty="0"/>
              <a:t>Cause of death between 2009 and 2018 for adult patients prevalent to RRT at the beginning of the year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473" y="1628800"/>
            <a:ext cx="6335054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2.2 </a:t>
            </a:r>
            <a:r>
              <a:rPr lang="en-GB" sz="1200" dirty="0"/>
              <a:t>Adult RRT prevalence rates by country between 2008 and 2018 </a:t>
            </a:r>
          </a:p>
          <a:p>
            <a:r>
              <a:rPr lang="en-GB" sz="1000" dirty="0"/>
              <a:t>Rates appear higher than in previous reports, because from this year those &lt;18 years were excluded from estimated populations. </a:t>
            </a:r>
          </a:p>
          <a:p>
            <a:r>
              <a:rPr lang="en-GB" sz="1000" dirty="0" err="1"/>
              <a:t>pmp</a:t>
            </a:r>
            <a:r>
              <a:rPr lang="en-GB" sz="1000" dirty="0"/>
              <a:t> – per million population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4501"/>
            <a:ext cx="6624736" cy="3748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85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2.3 </a:t>
            </a:r>
            <a:r>
              <a:rPr lang="en-GB" sz="1200" dirty="0"/>
              <a:t>Adult RRT prevalence rates by age group between 2008 and 2018 </a:t>
            </a:r>
          </a:p>
          <a:p>
            <a:r>
              <a:rPr lang="en-GB" sz="1000" dirty="0" err="1"/>
              <a:t>pmp</a:t>
            </a:r>
            <a:r>
              <a:rPr lang="en-GB" sz="1000" dirty="0"/>
              <a:t> – per million population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261" y="1700809"/>
            <a:ext cx="575148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38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2.4 </a:t>
            </a:r>
            <a:r>
              <a:rPr lang="en-GB" sz="1200" dirty="0"/>
              <a:t>Prevalence rates for adult patients on RRT on 31/12/2018 by age group and sex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1556792"/>
            <a:ext cx="6264696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8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2.5 </a:t>
            </a:r>
            <a:r>
              <a:rPr lang="en-GB" sz="1200" dirty="0"/>
              <a:t>Age profile of adult patients prevalent to RRT on 31/12/2018 by RRT modality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758" y="1484785"/>
            <a:ext cx="664048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2.6 </a:t>
            </a:r>
            <a:r>
              <a:rPr lang="en-GB" sz="1200" dirty="0"/>
              <a:t>Growth in numbers of prevalent adult RRT patients by treatment modality between 2008 and 2018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522441"/>
            <a:ext cx="6624736" cy="381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0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2.7 </a:t>
            </a:r>
            <a:r>
              <a:rPr lang="en-GB" sz="1200" dirty="0"/>
              <a:t>Detailed treatment modality of adult patients prevalent to RRT on 31/12/2018 </a:t>
            </a:r>
          </a:p>
          <a:p>
            <a:r>
              <a:rPr lang="en-GB" sz="1000" dirty="0"/>
              <a:t>No Scottish centres were included because data on satellite HD were not available. </a:t>
            </a:r>
          </a:p>
          <a:p>
            <a:r>
              <a:rPr lang="en-GB" sz="1000" dirty="0"/>
              <a:t>APD – automated PD; CAPD – continuous ambulatory PD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1524521"/>
            <a:ext cx="4752528" cy="380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2.8 </a:t>
            </a:r>
            <a:r>
              <a:rPr lang="en-GB" sz="1200" dirty="0"/>
              <a:t>Detailed dialysis modality changes in prevalent adult RRT patients between 2008 and 2018 </a:t>
            </a:r>
          </a:p>
          <a:p>
            <a:r>
              <a:rPr lang="en-GB" sz="1000" dirty="0"/>
              <a:t>No Scottish centres were included because data on satellite HD were not available. </a:t>
            </a:r>
          </a:p>
          <a:p>
            <a:r>
              <a:rPr lang="en-GB" sz="1000" dirty="0"/>
              <a:t>APD – automated PD; CAPD – continuous ambulatory PD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67" y="1628801"/>
            <a:ext cx="6360466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8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2.9 </a:t>
            </a:r>
            <a:r>
              <a:rPr lang="en-GB" sz="1200" dirty="0"/>
              <a:t>Adult patients prevalent to HD on 31/12/2018 treated with satellite HD or HHD by centre </a:t>
            </a:r>
          </a:p>
          <a:p>
            <a:r>
              <a:rPr lang="en-GB" sz="1000" dirty="0"/>
              <a:t>There were no satellite units in Northern Ireland and Scottish centres were excluded because data on satellite HD were not available.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04328"/>
            <a:ext cx="7344816" cy="304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2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50</TotalTime>
  <Words>580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Katharine Evans</cp:lastModifiedBy>
  <cp:revision>5</cp:revision>
  <dcterms:created xsi:type="dcterms:W3CDTF">2020-07-23T08:21:55Z</dcterms:created>
  <dcterms:modified xsi:type="dcterms:W3CDTF">2020-07-23T10:55:17Z</dcterms:modified>
</cp:coreProperties>
</file>