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0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 smtClean="0">
                <a:ea typeface="Arial" pitchFamily="-106" charset="0"/>
                <a:cs typeface="Arial" pitchFamily="-106" charset="0"/>
              </a:rPr>
            </a:b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3.1 </a:t>
            </a:r>
            <a:r>
              <a:rPr lang="en-GB" sz="1200" dirty="0"/>
              <a:t>Pathways adult patients could follow to be included in the UK 2018 prevalent </a:t>
            </a:r>
            <a:r>
              <a:rPr lang="en-GB" sz="1200" dirty="0" err="1"/>
              <a:t>Tx</a:t>
            </a:r>
            <a:r>
              <a:rPr lang="en-GB" sz="1200" dirty="0"/>
              <a:t> population </a:t>
            </a:r>
          </a:p>
          <a:p>
            <a:r>
              <a:rPr lang="en-GB" sz="1000" dirty="0"/>
              <a:t>Note that patients receiving dialysis for acute kidney injury (AKI) are only included in this chapter if they had a timeline or RRT modality code for </a:t>
            </a:r>
            <a:endParaRPr lang="en-GB" sz="1000" dirty="0" smtClean="0"/>
          </a:p>
          <a:p>
            <a:r>
              <a:rPr lang="en-GB" sz="1000" dirty="0" smtClean="0"/>
              <a:t>chronic </a:t>
            </a:r>
            <a:r>
              <a:rPr lang="en-GB" sz="1000" dirty="0"/>
              <a:t>ICHD at the end of 2018 or if they had been on RRT for ≥90 days and were on ICHD at the end of 2018. </a:t>
            </a:r>
          </a:p>
          <a:p>
            <a:r>
              <a:rPr lang="en-GB" sz="1000" dirty="0"/>
              <a:t>AKI – acute kidney injury; CKD – chronic kidney disease; HHD – home haemodialysis; ICHD – in-centre haemodialysis; </a:t>
            </a:r>
          </a:p>
          <a:p>
            <a:r>
              <a:rPr lang="en-GB" sz="1000" dirty="0"/>
              <a:t>PD – peritoneal dialysis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597025"/>
            <a:ext cx="6286500" cy="366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3.10 </a:t>
            </a:r>
            <a:r>
              <a:rPr lang="en-GB" sz="1200" dirty="0"/>
              <a:t>Percentage of adult patients prevalent to </a:t>
            </a:r>
            <a:r>
              <a:rPr lang="en-GB" sz="1200" dirty="0" err="1"/>
              <a:t>Tx</a:t>
            </a:r>
            <a:r>
              <a:rPr lang="en-GB" sz="1200" dirty="0"/>
              <a:t> on 31/12/2018 with an estimated glomerular filtration rate (</a:t>
            </a:r>
            <a:r>
              <a:rPr lang="en-GB" sz="1200" dirty="0" err="1"/>
              <a:t>eGFR</a:t>
            </a:r>
            <a:r>
              <a:rPr lang="en-GB" sz="1200" dirty="0"/>
              <a:t>) </a:t>
            </a:r>
            <a:endParaRPr lang="en-GB" sz="1200" dirty="0" smtClean="0"/>
          </a:p>
          <a:p>
            <a:r>
              <a:rPr lang="en-GB" sz="1200" dirty="0" smtClean="0"/>
              <a:t>&lt;</a:t>
            </a:r>
            <a:r>
              <a:rPr lang="en-GB" sz="1200" dirty="0"/>
              <a:t>30mL/min/1.73m2 achieving haemoglobin (</a:t>
            </a:r>
            <a:r>
              <a:rPr lang="en-GB" sz="1200" dirty="0" err="1"/>
              <a:t>Hb</a:t>
            </a:r>
            <a:r>
              <a:rPr lang="en-GB" sz="1200" dirty="0"/>
              <a:t>) ≥100g/L by centre </a:t>
            </a:r>
          </a:p>
          <a:p>
            <a:r>
              <a:rPr lang="en-GB" sz="1000" dirty="0"/>
              <a:t>CI – confidence interval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25602"/>
            <a:ext cx="7344816" cy="280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8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3.11 </a:t>
            </a:r>
            <a:r>
              <a:rPr lang="en-GB" sz="1200" dirty="0"/>
              <a:t>Percentage of adult patients prevalent to </a:t>
            </a:r>
            <a:r>
              <a:rPr lang="en-GB" sz="1200" dirty="0" err="1"/>
              <a:t>Tx</a:t>
            </a:r>
            <a:r>
              <a:rPr lang="en-GB" sz="1200" dirty="0"/>
              <a:t> on 31/12/2018 with estimated glomerular filtration rate (</a:t>
            </a:r>
            <a:r>
              <a:rPr lang="en-GB" sz="1200" dirty="0" err="1"/>
              <a:t>eGFR</a:t>
            </a:r>
            <a:r>
              <a:rPr lang="en-GB" sz="1200" dirty="0"/>
              <a:t>) </a:t>
            </a:r>
            <a:endParaRPr lang="en-GB" sz="1200" dirty="0" smtClean="0"/>
          </a:p>
          <a:p>
            <a:r>
              <a:rPr lang="en-GB" sz="1200" dirty="0" smtClean="0"/>
              <a:t>≥</a:t>
            </a:r>
            <a:r>
              <a:rPr lang="en-GB" sz="1200" dirty="0"/>
              <a:t>30 mL/min/1.73m2 achieving blood pressure of &lt;140/90 mmHg by centre </a:t>
            </a:r>
          </a:p>
          <a:p>
            <a:r>
              <a:rPr lang="en-GB" sz="1000" dirty="0"/>
              <a:t>CI – confidence interval; DBP – diastolic blood pressure; SBP – systolic blood pressure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35" y="1916832"/>
            <a:ext cx="768073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47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3.12 </a:t>
            </a:r>
            <a:r>
              <a:rPr lang="en-GB" sz="1200" dirty="0"/>
              <a:t>Percentage of adult patients prevalent to </a:t>
            </a:r>
            <a:r>
              <a:rPr lang="en-GB" sz="1200" dirty="0" err="1"/>
              <a:t>Tx</a:t>
            </a:r>
            <a:r>
              <a:rPr lang="en-GB" sz="1200" dirty="0"/>
              <a:t> on 31/12/2018 with estimated glomerular filtration rate (</a:t>
            </a:r>
            <a:r>
              <a:rPr lang="en-GB" sz="1200" dirty="0" err="1"/>
              <a:t>eGFR</a:t>
            </a:r>
            <a:r>
              <a:rPr lang="en-GB" sz="1200" dirty="0"/>
              <a:t>) </a:t>
            </a:r>
            <a:endParaRPr lang="en-GB" sz="1200" dirty="0" smtClean="0"/>
          </a:p>
          <a:p>
            <a:r>
              <a:rPr lang="en-GB" sz="1200" dirty="0" smtClean="0"/>
              <a:t>&lt;</a:t>
            </a:r>
            <a:r>
              <a:rPr lang="en-GB" sz="1200" dirty="0"/>
              <a:t>30 mL/min/1.73m2 achieving blood pressure of &lt;140/90 mmHg by centre </a:t>
            </a:r>
          </a:p>
          <a:p>
            <a:r>
              <a:rPr lang="en-GB" sz="1000" dirty="0"/>
              <a:t>CI – confidence interval; DBP – diastolic blood pressure; SBP – systolic blood pressure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413" y="1988840"/>
            <a:ext cx="7001174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03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3.13 </a:t>
            </a:r>
            <a:r>
              <a:rPr lang="en-GB" sz="1200" dirty="0"/>
              <a:t>Cause of death for adult patients prevalent to RRT on 31/12/2017 followed-up in 2018 by modality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58968"/>
            <a:ext cx="7344816" cy="334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60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3.14 </a:t>
            </a:r>
            <a:r>
              <a:rPr lang="en-GB" sz="1200" dirty="0"/>
              <a:t>Cause of death between 2009 and 2018 for adult patients prevalent to </a:t>
            </a:r>
            <a:r>
              <a:rPr lang="en-GB" sz="1200" dirty="0" err="1"/>
              <a:t>Tx</a:t>
            </a:r>
            <a:r>
              <a:rPr lang="en-GB" sz="1200" dirty="0"/>
              <a:t> at the beginning of the year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1571851"/>
            <a:ext cx="6480720" cy="37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12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3.2 </a:t>
            </a:r>
            <a:r>
              <a:rPr lang="en-GB" sz="1200" dirty="0"/>
              <a:t>Median estimated glomerular filtration rate (</a:t>
            </a:r>
            <a:r>
              <a:rPr lang="en-GB" sz="1200" dirty="0" err="1"/>
              <a:t>eGFR</a:t>
            </a:r>
            <a:r>
              <a:rPr lang="en-GB" sz="1200" dirty="0"/>
              <a:t>) for kidney </a:t>
            </a:r>
            <a:r>
              <a:rPr lang="en-GB" sz="1200" dirty="0" err="1"/>
              <a:t>Tx</a:t>
            </a:r>
            <a:r>
              <a:rPr lang="en-GB" sz="1200" dirty="0"/>
              <a:t> at 1 year by donor type and year of transplantation </a:t>
            </a:r>
            <a:endParaRPr lang="en-GB" sz="1200" dirty="0" smtClean="0"/>
          </a:p>
          <a:p>
            <a:r>
              <a:rPr lang="en-GB" sz="1200" dirty="0" smtClean="0"/>
              <a:t>between </a:t>
            </a:r>
            <a:r>
              <a:rPr lang="en-GB" sz="1200" dirty="0"/>
              <a:t>2011 and 2017 </a:t>
            </a:r>
          </a:p>
          <a:p>
            <a:r>
              <a:rPr lang="en-GB" sz="1000" dirty="0"/>
              <a:t>DBD – donor after brain death; DCD – donor after circulatory death; LKD – living kidney donor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31672"/>
            <a:ext cx="6480720" cy="359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85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3.3 </a:t>
            </a:r>
            <a:r>
              <a:rPr lang="en-GB" sz="1200" dirty="0"/>
              <a:t>Median estimated glomerular filtration rate (</a:t>
            </a:r>
            <a:r>
              <a:rPr lang="en-GB" sz="1200" dirty="0" err="1"/>
              <a:t>eGFR</a:t>
            </a:r>
            <a:r>
              <a:rPr lang="en-GB" sz="1200" dirty="0"/>
              <a:t>) at 1 year post-living kidney donor (LKD) </a:t>
            </a:r>
            <a:r>
              <a:rPr lang="en-GB" sz="1200" dirty="0" err="1"/>
              <a:t>Tx</a:t>
            </a:r>
            <a:r>
              <a:rPr lang="en-GB" sz="1200" dirty="0"/>
              <a:t> </a:t>
            </a:r>
            <a:r>
              <a:rPr lang="en-GB" sz="1200" dirty="0" smtClean="0"/>
              <a:t>by transplanting </a:t>
            </a:r>
            <a:r>
              <a:rPr lang="en-GB" sz="1200" dirty="0"/>
              <a:t>centre </a:t>
            </a:r>
            <a:endParaRPr lang="en-GB" sz="1200" dirty="0" smtClean="0"/>
          </a:p>
          <a:p>
            <a:r>
              <a:rPr lang="en-GB" sz="1200" dirty="0" smtClean="0"/>
              <a:t>and </a:t>
            </a:r>
            <a:r>
              <a:rPr lang="en-GB" sz="1200" dirty="0"/>
              <a:t>year of transplantation between 2011 and 2017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54" y="1916832"/>
            <a:ext cx="7426092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38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3.4 </a:t>
            </a:r>
            <a:r>
              <a:rPr lang="en-GB" sz="1200" dirty="0"/>
              <a:t>Median estimated glomerular filtration rate (</a:t>
            </a:r>
            <a:r>
              <a:rPr lang="en-GB" sz="1200" dirty="0" err="1"/>
              <a:t>eGFR</a:t>
            </a:r>
            <a:r>
              <a:rPr lang="en-GB" sz="1200" dirty="0"/>
              <a:t>) at 1 year post-donor after brain death (DBD) </a:t>
            </a:r>
            <a:r>
              <a:rPr lang="en-GB" sz="1200" dirty="0" err="1"/>
              <a:t>Tx</a:t>
            </a:r>
            <a:r>
              <a:rPr lang="en-GB" sz="1200" dirty="0"/>
              <a:t> by transplanting </a:t>
            </a:r>
            <a:endParaRPr lang="en-GB" sz="1200" dirty="0" smtClean="0"/>
          </a:p>
          <a:p>
            <a:r>
              <a:rPr lang="en-GB" sz="1200" dirty="0" smtClean="0"/>
              <a:t>centre </a:t>
            </a:r>
            <a:r>
              <a:rPr lang="en-GB" sz="1200" dirty="0"/>
              <a:t>and by year of transplantation between 2011 and 2017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38754"/>
            <a:ext cx="7776864" cy="2980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8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3.5 </a:t>
            </a:r>
            <a:r>
              <a:rPr lang="en-GB" sz="1200" dirty="0"/>
              <a:t>Median estimated glomerular filtration rate (</a:t>
            </a:r>
            <a:r>
              <a:rPr lang="en-GB" sz="1200" dirty="0" err="1"/>
              <a:t>eGFR</a:t>
            </a:r>
            <a:r>
              <a:rPr lang="en-GB" sz="1200" dirty="0"/>
              <a:t>) at 1 year post-donor after circulatory death (DCD) </a:t>
            </a:r>
            <a:r>
              <a:rPr lang="en-GB" sz="1200" dirty="0" err="1"/>
              <a:t>Tx</a:t>
            </a:r>
            <a:r>
              <a:rPr lang="en-GB" sz="1200" dirty="0"/>
              <a:t> by </a:t>
            </a:r>
            <a:endParaRPr lang="en-GB" sz="1200" dirty="0" smtClean="0"/>
          </a:p>
          <a:p>
            <a:r>
              <a:rPr lang="en-GB" sz="1200" dirty="0" smtClean="0"/>
              <a:t>transplanting </a:t>
            </a:r>
            <a:r>
              <a:rPr lang="en-GB" sz="1200" dirty="0"/>
              <a:t>centre and by year of transplantation between 2011 and 2017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37" y="1916832"/>
            <a:ext cx="7572326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 smtClean="0"/>
              <a:t>Figure </a:t>
            </a:r>
            <a:r>
              <a:rPr lang="en-GB" sz="1200" b="1" dirty="0"/>
              <a:t>3.6 </a:t>
            </a:r>
            <a:r>
              <a:rPr lang="en-GB" sz="1200" dirty="0"/>
              <a:t>Adult </a:t>
            </a:r>
            <a:r>
              <a:rPr lang="en-GB" sz="1200" dirty="0" err="1"/>
              <a:t>Tx</a:t>
            </a:r>
            <a:r>
              <a:rPr lang="en-GB" sz="1200" dirty="0"/>
              <a:t> prevalence rate on 31/12/2018 by age group and sex</a:t>
            </a:r>
            <a:r>
              <a:rPr lang="en-GB" sz="1400" dirty="0"/>
              <a:t> </a:t>
            </a:r>
          </a:p>
          <a:p>
            <a:r>
              <a:rPr lang="en-GB" sz="1000" dirty="0" err="1"/>
              <a:t>pmp</a:t>
            </a:r>
            <a:r>
              <a:rPr lang="en-GB" sz="1000" dirty="0"/>
              <a:t> – per million population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595" y="1599943"/>
            <a:ext cx="7066810" cy="3658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008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3.7 </a:t>
            </a:r>
            <a:r>
              <a:rPr lang="en-GB" sz="1200" dirty="0"/>
              <a:t>Median estimated glomerular filtration rate (</a:t>
            </a:r>
            <a:r>
              <a:rPr lang="en-GB" sz="1200" dirty="0" err="1"/>
              <a:t>eGFR</a:t>
            </a:r>
            <a:r>
              <a:rPr lang="en-GB" sz="1200" dirty="0"/>
              <a:t>) in adult patients prevalent to </a:t>
            </a:r>
            <a:r>
              <a:rPr lang="en-GB" sz="1200" dirty="0" err="1"/>
              <a:t>Tx</a:t>
            </a:r>
            <a:r>
              <a:rPr lang="en-GB" sz="1200" dirty="0"/>
              <a:t>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67238"/>
            <a:ext cx="7200800" cy="2923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3.8 </a:t>
            </a:r>
            <a:r>
              <a:rPr lang="en-GB" sz="1200" dirty="0"/>
              <a:t>Percentage of adult patients prevalent to </a:t>
            </a:r>
            <a:r>
              <a:rPr lang="en-GB" sz="1200" dirty="0" err="1"/>
              <a:t>Tx</a:t>
            </a:r>
            <a:r>
              <a:rPr lang="en-GB" sz="1200" dirty="0"/>
              <a:t> on 31/12/2018 with an estimated glomerular filtration rate (</a:t>
            </a:r>
            <a:r>
              <a:rPr lang="en-GB" sz="1200" dirty="0" err="1"/>
              <a:t>eGFR</a:t>
            </a:r>
            <a:r>
              <a:rPr lang="en-GB" sz="1200" dirty="0"/>
              <a:t>) </a:t>
            </a:r>
            <a:endParaRPr lang="en-GB" sz="1200" dirty="0" smtClean="0"/>
          </a:p>
          <a:p>
            <a:r>
              <a:rPr lang="en-GB" sz="1200" dirty="0" smtClean="0"/>
              <a:t>&lt;</a:t>
            </a:r>
            <a:r>
              <a:rPr lang="en-GB" sz="1200" dirty="0"/>
              <a:t>30mL/min/1.73m2 by centre </a:t>
            </a:r>
          </a:p>
          <a:p>
            <a:r>
              <a:rPr lang="en-GB" sz="1000" dirty="0"/>
              <a:t>CI – confidence interval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595" y="1940504"/>
            <a:ext cx="7066810" cy="2976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8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3.9 </a:t>
            </a:r>
            <a:r>
              <a:rPr lang="en-GB" sz="1200" dirty="0"/>
              <a:t>Percentage of adult patients prevalent to </a:t>
            </a:r>
            <a:r>
              <a:rPr lang="en-GB" sz="1200" dirty="0" err="1"/>
              <a:t>Tx</a:t>
            </a:r>
            <a:r>
              <a:rPr lang="en-GB" sz="1200" dirty="0"/>
              <a:t> on 31/12/2018 with an estimated glomerular filtration rate (</a:t>
            </a:r>
            <a:r>
              <a:rPr lang="en-GB" sz="1200" dirty="0" err="1"/>
              <a:t>eGFR</a:t>
            </a:r>
            <a:r>
              <a:rPr lang="en-GB" sz="1200" dirty="0"/>
              <a:t>) </a:t>
            </a:r>
            <a:endParaRPr lang="en-GB" sz="1200" dirty="0" smtClean="0"/>
          </a:p>
          <a:p>
            <a:r>
              <a:rPr lang="en-GB" sz="1200" dirty="0" smtClean="0"/>
              <a:t>≥</a:t>
            </a:r>
            <a:r>
              <a:rPr lang="en-GB" sz="1200" dirty="0"/>
              <a:t>30mL/min/1.73m2 achieving haemoglobin (</a:t>
            </a:r>
            <a:r>
              <a:rPr lang="en-GB" sz="1200" dirty="0" err="1"/>
              <a:t>Hb</a:t>
            </a:r>
            <a:r>
              <a:rPr lang="en-GB" sz="1200" dirty="0"/>
              <a:t>) ≥100g/L by centre </a:t>
            </a:r>
          </a:p>
          <a:p>
            <a:r>
              <a:rPr lang="en-GB" sz="1000" dirty="0"/>
              <a:t>CI – confidence interval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62170"/>
            <a:ext cx="7200800" cy="293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2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39</TotalTime>
  <Words>637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Katharine Evans</cp:lastModifiedBy>
  <cp:revision>4</cp:revision>
  <dcterms:created xsi:type="dcterms:W3CDTF">2020-07-23T08:21:55Z</dcterms:created>
  <dcterms:modified xsi:type="dcterms:W3CDTF">2020-07-23T11:13:53Z</dcterms:modified>
</cp:coreProperties>
</file>