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9" r:id="rId3"/>
    <p:sldId id="296" r:id="rId4"/>
    <p:sldId id="297" r:id="rId5"/>
    <p:sldId id="298" r:id="rId6"/>
    <p:sldId id="300" r:id="rId7"/>
    <p:sldId id="29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27" autoAdjust="0"/>
    <p:restoredTop sz="94660"/>
  </p:normalViewPr>
  <p:slideViewPr>
    <p:cSldViewPr>
      <p:cViewPr varScale="1">
        <p:scale>
          <a:sx n="107" d="100"/>
          <a:sy n="107" d="100"/>
        </p:scale>
        <p:origin x="-165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0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400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98687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96106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02125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84811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6183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26101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08031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90264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184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75371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93796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09751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6428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7661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4176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8601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GB" sz="1600" b="1" dirty="0" smtClean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 smtClean="0">
                <a:ea typeface="Arial" pitchFamily="-106" charset="0"/>
                <a:cs typeface="Arial" pitchFamily="-106" charset="0"/>
              </a:rPr>
              <a:t>22nd Annual Report</a:t>
            </a:r>
            <a:br>
              <a:rPr lang="en-US" sz="1600" b="1" dirty="0" smtClean="0">
                <a:ea typeface="Arial" pitchFamily="-106" charset="0"/>
                <a:cs typeface="Arial" pitchFamily="-106" charset="0"/>
              </a:rPr>
            </a:br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31/12/2018</a:t>
            </a:r>
            <a:endParaRPr lang="en-US" sz="14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67023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6557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5873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0341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9A840D-0970-4BB3-B65A-B8F95839AE8E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1162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20B3AA-9920-4B11-BA5B-0498E558DEC6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7958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</a:t>
            </a:r>
            <a:r>
              <a:rPr lang="en-GB" sz="1600" b="1" dirty="0" smtClean="0">
                <a:ea typeface="Arial" pitchFamily="-106" charset="0"/>
                <a:cs typeface="Arial" pitchFamily="-106" charset="0"/>
              </a:rPr>
              <a:t> </a:t>
            </a:r>
            <a:r>
              <a:rPr lang="en-US" sz="1600" b="1" dirty="0" smtClean="0">
                <a:ea typeface="Arial" pitchFamily="-106" charset="0"/>
                <a:cs typeface="Arial" pitchFamily="-106" charset="0"/>
              </a:rPr>
              <a:t>23rd Annual Report</a:t>
            </a:r>
          </a:p>
          <a:p>
            <a:pPr algn="ctr"/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31/12/2019</a:t>
            </a:r>
            <a:endParaRPr lang="en-US" sz="14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24789"/>
            <a:ext cx="1450187" cy="82794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39552" y="5661248"/>
            <a:ext cx="65527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/>
              <a:t>Figure 1.1 </a:t>
            </a:r>
            <a:r>
              <a:rPr lang="en-GB" sz="1000" dirty="0"/>
              <a:t>Pathways adult patients could follow to be included in the UK 2019 prevalent CKD population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247775"/>
            <a:ext cx="7992888" cy="4125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83451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</a:t>
            </a:r>
            <a:r>
              <a:rPr lang="en-GB" sz="1600" b="1" dirty="0" smtClean="0">
                <a:ea typeface="Arial" pitchFamily="-106" charset="0"/>
                <a:cs typeface="Arial" pitchFamily="-106" charset="0"/>
              </a:rPr>
              <a:t> </a:t>
            </a:r>
            <a:r>
              <a:rPr lang="en-US" sz="1600" b="1" dirty="0" smtClean="0">
                <a:ea typeface="Arial" pitchFamily="-106" charset="0"/>
                <a:cs typeface="Arial" pitchFamily="-106" charset="0"/>
              </a:rPr>
              <a:t>23rd Annual Report</a:t>
            </a:r>
          </a:p>
          <a:p>
            <a:pPr algn="ctr"/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31/12/2019</a:t>
            </a:r>
            <a:endParaRPr lang="en-US" sz="14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24789"/>
            <a:ext cx="1450187" cy="82794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39552" y="5661248"/>
            <a:ext cx="65527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/>
              <a:t>Figure 1.2 </a:t>
            </a:r>
            <a:r>
              <a:rPr lang="en-GB" sz="1000" dirty="0"/>
              <a:t>Number of adult patients prevalent to CKD stages G4 and 5 on 31/12/2019 by age group and sex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052736"/>
            <a:ext cx="8856984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01050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</a:t>
            </a:r>
            <a:r>
              <a:rPr lang="en-GB" sz="1600" b="1" dirty="0" smtClean="0">
                <a:ea typeface="Arial" pitchFamily="-106" charset="0"/>
                <a:cs typeface="Arial" pitchFamily="-106" charset="0"/>
              </a:rPr>
              <a:t> </a:t>
            </a:r>
            <a:r>
              <a:rPr lang="en-US" sz="1600" b="1" dirty="0" smtClean="0">
                <a:ea typeface="Arial" pitchFamily="-106" charset="0"/>
                <a:cs typeface="Arial" pitchFamily="-106" charset="0"/>
              </a:rPr>
              <a:t>23rd Annual Report</a:t>
            </a:r>
          </a:p>
          <a:p>
            <a:pPr algn="ctr"/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31/12/2019</a:t>
            </a:r>
            <a:endParaRPr lang="en-US" sz="14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24789"/>
            <a:ext cx="1450187" cy="82794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39552" y="5661248"/>
            <a:ext cx="77768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/>
              <a:t>Figure 1.3 </a:t>
            </a:r>
            <a:r>
              <a:rPr lang="en-GB" sz="1000" dirty="0"/>
              <a:t>Percentage of adult patients prevalent to CKD stage G5 on </a:t>
            </a:r>
            <a:r>
              <a:rPr lang="en-GB" sz="1000" dirty="0" smtClean="0"/>
              <a:t>31/12/2019 with </a:t>
            </a:r>
            <a:r>
              <a:rPr lang="en-GB" sz="1000" dirty="0"/>
              <a:t>adjusted serum calcium (Ca) </a:t>
            </a:r>
            <a:r>
              <a:rPr lang="en-GB" sz="1000" dirty="0" smtClean="0"/>
              <a:t> &gt;</a:t>
            </a:r>
            <a:r>
              <a:rPr lang="en-GB" sz="1000" dirty="0"/>
              <a:t>2.5 </a:t>
            </a:r>
            <a:r>
              <a:rPr lang="en-GB" sz="1000" dirty="0" err="1"/>
              <a:t>mmol</a:t>
            </a:r>
            <a:r>
              <a:rPr lang="en-GB" sz="1000" dirty="0"/>
              <a:t>/L by centre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24744"/>
            <a:ext cx="8280920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41665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</a:t>
            </a:r>
            <a:r>
              <a:rPr lang="en-GB" sz="1600" b="1" dirty="0" smtClean="0">
                <a:ea typeface="Arial" pitchFamily="-106" charset="0"/>
                <a:cs typeface="Arial" pitchFamily="-106" charset="0"/>
              </a:rPr>
              <a:t> </a:t>
            </a:r>
            <a:r>
              <a:rPr lang="en-US" sz="1600" b="1" dirty="0" smtClean="0">
                <a:ea typeface="Arial" pitchFamily="-106" charset="0"/>
                <a:cs typeface="Arial" pitchFamily="-106" charset="0"/>
              </a:rPr>
              <a:t>23rd Annual Report</a:t>
            </a:r>
          </a:p>
          <a:p>
            <a:pPr algn="ctr"/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31/12/2019</a:t>
            </a:r>
            <a:endParaRPr lang="en-US" sz="14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24789"/>
            <a:ext cx="1450187" cy="82794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39552" y="5661248"/>
            <a:ext cx="79928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 smtClean="0"/>
              <a:t>Figure </a:t>
            </a:r>
            <a:r>
              <a:rPr lang="en-GB" sz="1000" b="1" dirty="0"/>
              <a:t>1.4 </a:t>
            </a:r>
            <a:r>
              <a:rPr lang="en-GB" sz="1000" dirty="0"/>
              <a:t>Percentage of adult patients prevalent to CKD stages G4 and 5 on 31/12/2019 with haemoglobin (</a:t>
            </a:r>
            <a:r>
              <a:rPr lang="en-GB" sz="1000" dirty="0" err="1"/>
              <a:t>Hb</a:t>
            </a:r>
            <a:r>
              <a:rPr lang="en-GB" sz="1000" dirty="0"/>
              <a:t>) </a:t>
            </a:r>
            <a:r>
              <a:rPr lang="en-GB" sz="1000" dirty="0" smtClean="0"/>
              <a:t>100–120 </a:t>
            </a:r>
            <a:r>
              <a:rPr lang="en-GB" sz="1000" dirty="0"/>
              <a:t>g/L by </a:t>
            </a:r>
            <a:r>
              <a:rPr lang="en-GB" sz="1000" dirty="0" smtClean="0"/>
              <a:t>centre</a:t>
            </a:r>
            <a:endParaRPr lang="en-GB" sz="10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96752"/>
            <a:ext cx="8506971" cy="4248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23274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</a:t>
            </a:r>
            <a:r>
              <a:rPr lang="en-GB" sz="1600" b="1" dirty="0" smtClean="0">
                <a:ea typeface="Arial" pitchFamily="-106" charset="0"/>
                <a:cs typeface="Arial" pitchFamily="-106" charset="0"/>
              </a:rPr>
              <a:t> </a:t>
            </a:r>
            <a:r>
              <a:rPr lang="en-US" sz="1600" b="1" dirty="0" smtClean="0">
                <a:ea typeface="Arial" pitchFamily="-106" charset="0"/>
                <a:cs typeface="Arial" pitchFamily="-106" charset="0"/>
              </a:rPr>
              <a:t>23rd Annual Report</a:t>
            </a:r>
          </a:p>
          <a:p>
            <a:pPr algn="ctr"/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31/12/2019</a:t>
            </a:r>
            <a:endParaRPr lang="en-US" sz="14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24789"/>
            <a:ext cx="1450187" cy="82794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39552" y="5661248"/>
            <a:ext cx="77768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/>
              <a:t>Figure 1.5 </a:t>
            </a:r>
            <a:r>
              <a:rPr lang="en-GB" sz="1000" dirty="0"/>
              <a:t>Percentage of adult patients prevalent to CKD stage G4 on 31/12/2019 with haemoglobin (</a:t>
            </a:r>
            <a:r>
              <a:rPr lang="en-GB" sz="1000" dirty="0" err="1"/>
              <a:t>Hb</a:t>
            </a:r>
            <a:r>
              <a:rPr lang="en-GB" sz="1000" dirty="0"/>
              <a:t>) 100–120 g/L by </a:t>
            </a:r>
            <a:r>
              <a:rPr lang="en-GB" sz="1000" dirty="0" smtClean="0"/>
              <a:t>centre</a:t>
            </a:r>
            <a:endParaRPr lang="en-GB" sz="10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052736"/>
            <a:ext cx="8578979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11882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</a:t>
            </a:r>
            <a:r>
              <a:rPr lang="en-GB" sz="1600" b="1" dirty="0" smtClean="0">
                <a:ea typeface="Arial" pitchFamily="-106" charset="0"/>
                <a:cs typeface="Arial" pitchFamily="-106" charset="0"/>
              </a:rPr>
              <a:t> </a:t>
            </a:r>
            <a:r>
              <a:rPr lang="en-US" sz="1600" b="1" dirty="0" smtClean="0">
                <a:ea typeface="Arial" pitchFamily="-106" charset="0"/>
                <a:cs typeface="Arial" pitchFamily="-106" charset="0"/>
              </a:rPr>
              <a:t>23rd Annual Report</a:t>
            </a:r>
          </a:p>
          <a:p>
            <a:pPr algn="ctr"/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31/12/2019</a:t>
            </a:r>
            <a:endParaRPr lang="en-US" sz="14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24789"/>
            <a:ext cx="1450187" cy="82794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39552" y="5661248"/>
            <a:ext cx="79928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 smtClean="0"/>
              <a:t>Figure </a:t>
            </a:r>
            <a:r>
              <a:rPr lang="en-GB" sz="1000" b="1" dirty="0"/>
              <a:t>1.6 </a:t>
            </a:r>
            <a:r>
              <a:rPr lang="en-GB" sz="1000" dirty="0"/>
              <a:t>Percentage of adult patients prevalent to CKD stage G5 on 31/12/2019 with haemoglobin (</a:t>
            </a:r>
            <a:r>
              <a:rPr lang="en-GB" sz="1000" dirty="0" err="1"/>
              <a:t>Hb</a:t>
            </a:r>
            <a:r>
              <a:rPr lang="en-GB" sz="1000" dirty="0"/>
              <a:t>) 100-120 g/L by </a:t>
            </a:r>
            <a:r>
              <a:rPr lang="en-GB" sz="1000" dirty="0" smtClean="0"/>
              <a:t>centre</a:t>
            </a:r>
            <a:endParaRPr lang="en-GB" sz="10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268760"/>
            <a:ext cx="8650987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66271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de_template_22nd_repor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Slide_template_22nd_report</Template>
  <TotalTime>106</TotalTime>
  <Words>184</Words>
  <Application>Microsoft Office PowerPoint</Application>
  <PresentationFormat>On-screen Show (4:3)</PresentationFormat>
  <Paragraphs>18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Slide_template_22nd_report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Sharece Charles</dc:creator>
  <cp:lastModifiedBy>Katharine Evans</cp:lastModifiedBy>
  <cp:revision>16</cp:revision>
  <dcterms:created xsi:type="dcterms:W3CDTF">2020-07-23T08:21:55Z</dcterms:created>
  <dcterms:modified xsi:type="dcterms:W3CDTF">2021-07-15T08:52:38Z</dcterms:modified>
</cp:coreProperties>
</file>