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3" r:id="rId5"/>
    <p:sldId id="262" r:id="rId6"/>
    <p:sldId id="261" r:id="rId7"/>
    <p:sldId id="267" r:id="rId8"/>
    <p:sldId id="266" r:id="rId9"/>
    <p:sldId id="265" r:id="rId10"/>
    <p:sldId id="270" r:id="rId11"/>
    <p:sldId id="269" r:id="rId12"/>
    <p:sldId id="268" r:id="rId13"/>
    <p:sldId id="272" r:id="rId14"/>
    <p:sldId id="271" r:id="rId15"/>
    <p:sldId id="275" r:id="rId16"/>
    <p:sldId id="274" r:id="rId17"/>
    <p:sldId id="276" r:id="rId18"/>
    <p:sldId id="277" r:id="rId19"/>
    <p:sldId id="273" r:id="rId20"/>
    <p:sldId id="260" r:id="rId21"/>
    <p:sldId id="278" r:id="rId22"/>
    <p:sldId id="279" r:id="rId23"/>
    <p:sldId id="282" r:id="rId24"/>
    <p:sldId id="281" r:id="rId25"/>
    <p:sldId id="28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50" d="100"/>
          <a:sy n="150" d="100"/>
        </p:scale>
        <p:origin x="-420" y="1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 </a:t>
            </a:r>
            <a:r>
              <a:rPr lang="en-GB" sz="1000" dirty="0"/>
              <a:t>Example histories for patients starting RRT, illustrating the use of timeline codes to define dialysis as </a:t>
            </a:r>
            <a:r>
              <a:rPr lang="en-GB" sz="1000" dirty="0" smtClean="0"/>
              <a:t>being ‘acute</a:t>
            </a:r>
            <a:r>
              <a:rPr lang="en-GB" sz="1000" dirty="0"/>
              <a:t>’ or for ESKD</a:t>
            </a:r>
          </a:p>
          <a:p>
            <a:r>
              <a:rPr lang="en-GB" sz="900" dirty="0"/>
              <a:t>Note that patients who recovered renal function before 90 days on dialysis are not included in this chapter, whether they were coded </a:t>
            </a:r>
            <a:r>
              <a:rPr lang="en-GB" sz="900" dirty="0" smtClean="0"/>
              <a:t>as AKI </a:t>
            </a:r>
            <a:r>
              <a:rPr lang="en-GB" sz="900" dirty="0"/>
              <a:t>or ESKD.</a:t>
            </a:r>
          </a:p>
          <a:p>
            <a:r>
              <a:rPr lang="en-GB" sz="900" dirty="0"/>
              <a:t>Note that patients who followed patterns B–E received RRT for ESKD and are counted as ‘incident to RRT’ throughout this report.</a:t>
            </a:r>
          </a:p>
          <a:p>
            <a:r>
              <a:rPr lang="en-GB" sz="900" dirty="0"/>
              <a:t>Patients who followed pattern A are not counted as ‘incident to RRT’ and do not feature in this chapter.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32301"/>
            <a:ext cx="8280920" cy="431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2.10 </a:t>
            </a:r>
            <a:r>
              <a:rPr lang="en-GB" sz="1000" dirty="0"/>
              <a:t>Percentage of adult patients incident to RRT in 2019 with haemoglobin (</a:t>
            </a:r>
            <a:r>
              <a:rPr lang="en-GB" sz="1000" dirty="0" err="1"/>
              <a:t>Hb</a:t>
            </a:r>
            <a:r>
              <a:rPr lang="en-GB" sz="1000" dirty="0"/>
              <a:t>) ≥100 g/L at start of </a:t>
            </a:r>
            <a:r>
              <a:rPr lang="en-GB" sz="1000" dirty="0" smtClean="0"/>
              <a:t>RRT treatment </a:t>
            </a:r>
            <a:r>
              <a:rPr lang="en-GB" sz="1000" dirty="0"/>
              <a:t>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069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2.11 </a:t>
            </a:r>
            <a:r>
              <a:rPr lang="en-GB" sz="1000" dirty="0"/>
              <a:t>Distribution of haemoglobin (</a:t>
            </a:r>
            <a:r>
              <a:rPr lang="en-GB" sz="1000" dirty="0" err="1"/>
              <a:t>Hb</a:t>
            </a:r>
            <a:r>
              <a:rPr lang="en-GB" sz="1000" dirty="0"/>
              <a:t>) in incident adult RRT patients by year of start between 2010 and 2019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8" y="1124744"/>
            <a:ext cx="86391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2.12 </a:t>
            </a:r>
            <a:r>
              <a:rPr lang="en-GB" sz="1000" dirty="0"/>
              <a:t>Percentage of adult patients incident to RRT in 2019 with adjusted calcium (Ca) above the normal range (&gt;</a:t>
            </a:r>
            <a:r>
              <a:rPr lang="en-GB" sz="1000" dirty="0" smtClean="0"/>
              <a:t>2.5 </a:t>
            </a:r>
            <a:r>
              <a:rPr lang="en-GB" sz="1000" dirty="0" err="1" smtClean="0"/>
              <a:t>mmol</a:t>
            </a:r>
            <a:r>
              <a:rPr lang="en-GB" sz="1000" dirty="0" smtClean="0"/>
              <a:t>/L</a:t>
            </a:r>
            <a:r>
              <a:rPr lang="en-GB" sz="1000" dirty="0"/>
              <a:t>)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856895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2.13 </a:t>
            </a:r>
            <a:r>
              <a:rPr lang="en-GB" sz="1000" dirty="0"/>
              <a:t>Dialysis access used for adult patients incident to RRT in 2019 by age group (2019 Multisite Dialysis </a:t>
            </a:r>
            <a:r>
              <a:rPr lang="en-GB" sz="1000" dirty="0" smtClean="0"/>
              <a:t>Access Audit</a:t>
            </a:r>
            <a:r>
              <a:rPr lang="en-GB" sz="1000" dirty="0"/>
              <a:t>)</a:t>
            </a:r>
          </a:p>
          <a:p>
            <a:r>
              <a:rPr lang="en-GB" sz="900" dirty="0"/>
              <a:t>AVF – arteriovenous fistula; AVG – arteriovenous graft; NTL – non-tunnelled line; TL – tunnelled line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1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2.14 </a:t>
            </a:r>
            <a:r>
              <a:rPr lang="en-GB" sz="1000" dirty="0"/>
              <a:t>Dialysis access used for adult patients incident to RRT in 2019 by primary renal disease (2019 </a:t>
            </a:r>
            <a:r>
              <a:rPr lang="en-GB" sz="1000" dirty="0" smtClean="0"/>
              <a:t>Multisite Dialysis </a:t>
            </a:r>
            <a:r>
              <a:rPr lang="en-GB" sz="1000" dirty="0"/>
              <a:t>Access Audit)</a:t>
            </a:r>
          </a:p>
          <a:p>
            <a:r>
              <a:rPr lang="en-GB" sz="900" dirty="0"/>
              <a:t>AVF – arteriovenous fistula; AVG – arteriovenous graft; NTL – non-tunnelled line; TL – tunnelled line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857897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2089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2.15 </a:t>
            </a:r>
            <a:r>
              <a:rPr lang="en-GB" sz="1000" dirty="0"/>
              <a:t>Dialysis access used for adult patients incident to RRT in 2019 by presentation time (2019 Multisite </a:t>
            </a:r>
            <a:r>
              <a:rPr lang="en-GB" sz="1000" dirty="0" smtClean="0"/>
              <a:t>Dialysis Access </a:t>
            </a:r>
            <a:r>
              <a:rPr lang="en-GB" sz="1000" dirty="0"/>
              <a:t>Audit)</a:t>
            </a:r>
          </a:p>
          <a:p>
            <a:r>
              <a:rPr lang="en-GB" sz="900" dirty="0"/>
              <a:t>AVF – arteriovenous fistula; AVG – arteriovenous graft; NTL – non-tunnelled line; TL – tunnelled line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033482"/>
            <a:ext cx="81369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 Figure </a:t>
            </a:r>
            <a:r>
              <a:rPr lang="en-GB" sz="1000" b="1" dirty="0"/>
              <a:t>2.16 </a:t>
            </a:r>
            <a:r>
              <a:rPr lang="en-GB" sz="1000" dirty="0"/>
              <a:t>First dialysis access used for adult patients incident to RRT in 2019 by centre </a:t>
            </a:r>
            <a:r>
              <a:rPr lang="en-GB" sz="1000" dirty="0" smtClean="0"/>
              <a:t>(</a:t>
            </a:r>
            <a:r>
              <a:rPr lang="en-GB" sz="1000" dirty="0"/>
              <a:t>2019 Multisite Dialysis </a:t>
            </a:r>
            <a:r>
              <a:rPr lang="en-GB" sz="1000" dirty="0" smtClean="0"/>
              <a:t>Access Audit</a:t>
            </a:r>
            <a:r>
              <a:rPr lang="en-GB" sz="1000" dirty="0"/>
              <a:t>)</a:t>
            </a:r>
          </a:p>
          <a:p>
            <a:r>
              <a:rPr lang="en-GB" sz="900" dirty="0"/>
              <a:t>Number of incident patients on RRT in a centre in brackets.</a:t>
            </a:r>
          </a:p>
          <a:p>
            <a:r>
              <a:rPr lang="en-GB" sz="900" dirty="0"/>
              <a:t>Centres are ordered by decreasing use of lines.</a:t>
            </a:r>
          </a:p>
          <a:p>
            <a:r>
              <a:rPr lang="en-GB" sz="900" dirty="0"/>
              <a:t>AVF – arteriovenous fistula; AVG – arteriovenous graft; NTL – non-tunnelled line; TL – tunnelled 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9764"/>
            <a:ext cx="4057650" cy="50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2089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Figure </a:t>
            </a:r>
            <a:r>
              <a:rPr lang="en-GB" sz="1000" b="1" dirty="0"/>
              <a:t>2.17 </a:t>
            </a:r>
            <a:r>
              <a:rPr lang="en-GB" sz="1000" dirty="0"/>
              <a:t>Percentage of adult patients incident to HD in 2019 who started dialysis using either an arteriovenous </a:t>
            </a:r>
            <a:r>
              <a:rPr lang="en-GB" sz="1000" dirty="0" smtClean="0"/>
              <a:t>fistula (AVF</a:t>
            </a:r>
            <a:r>
              <a:rPr lang="en-GB" sz="1000" dirty="0"/>
              <a:t>) or an arteriovenous graft (AVG) by centre, excluding late presenters (2019 Multisite Dialysis Access Audit</a:t>
            </a:r>
            <a:r>
              <a:rPr lang="en-GB" sz="1000" dirty="0" smtClean="0"/>
              <a:t>)</a:t>
            </a:r>
          </a:p>
          <a:p>
            <a:r>
              <a:rPr lang="en-GB" sz="900" dirty="0"/>
              <a:t>Centres with &lt;70% completeness of access data for all dialysis patients were excluded. No further exclusion for completeness in HD</a:t>
            </a:r>
          </a:p>
          <a:p>
            <a:r>
              <a:rPr lang="en-GB" sz="900" dirty="0"/>
              <a:t>patients was applied. Therefore, data completeness for some centres is less than in other caterpillar plots in this report.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2.18 </a:t>
            </a:r>
            <a:r>
              <a:rPr lang="en-GB" sz="1000" dirty="0"/>
              <a:t>1 year after 90 days survival (adjusted to age 60 years) of incident adult RRT patients by start modality </a:t>
            </a:r>
            <a:r>
              <a:rPr lang="en-GB" sz="1000" dirty="0" smtClean="0"/>
              <a:t>between 2009 </a:t>
            </a:r>
            <a:r>
              <a:rPr lang="en-GB" sz="1000" dirty="0"/>
              <a:t>and 2018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7766"/>
            <a:ext cx="7992888" cy="429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2.19 </a:t>
            </a:r>
            <a:r>
              <a:rPr lang="en-GB" sz="1000" dirty="0"/>
              <a:t>90 days, 1 year and 1 year after 90 days survival of incident adult RRT patients by age group (2018 cohort)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909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 </a:t>
            </a:r>
            <a:r>
              <a:rPr lang="en-GB" sz="1000" dirty="0"/>
              <a:t>Adult RRT incidence rates by country between 2009 and 2019</a:t>
            </a:r>
          </a:p>
          <a:p>
            <a:r>
              <a:rPr lang="en-GB" sz="900" dirty="0" err="1"/>
              <a:t>pmp</a:t>
            </a:r>
            <a:r>
              <a:rPr lang="en-GB" sz="900" dirty="0"/>
              <a:t> – per million population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506971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2.20 </a:t>
            </a:r>
            <a:r>
              <a:rPr lang="en-GB" sz="1000" dirty="0"/>
              <a:t>1 year after 90 days death rate per 1,000 incident RRT adult patient years by age group and country (</a:t>
            </a:r>
            <a:r>
              <a:rPr lang="en-GB" sz="1000" dirty="0" smtClean="0"/>
              <a:t>2015–2018 </a:t>
            </a:r>
            <a:r>
              <a:rPr lang="en-GB" sz="1000" dirty="0"/>
              <a:t>4 year cohort)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2.21 </a:t>
            </a:r>
            <a:r>
              <a:rPr lang="en-GB" sz="1000" dirty="0"/>
              <a:t>Survival (unadjusted) of incident adult RRT patients from day 0 by age group (2009–2018 10 year cohort)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648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Figure </a:t>
            </a:r>
            <a:r>
              <a:rPr lang="en-GB" sz="1000" b="1" dirty="0"/>
              <a:t>2.22 </a:t>
            </a:r>
            <a:r>
              <a:rPr lang="en-GB" sz="1000" dirty="0"/>
              <a:t>Monthly hazard of death (unadjusted) of incident adult RRT patients from day 0 to 1 year by age group (</a:t>
            </a:r>
            <a:r>
              <a:rPr lang="en-GB" sz="1000" dirty="0" smtClean="0"/>
              <a:t>2009–2018 </a:t>
            </a:r>
            <a:r>
              <a:rPr lang="en-GB" sz="1000" dirty="0"/>
              <a:t>10 year </a:t>
            </a:r>
            <a:r>
              <a:rPr lang="en-GB" sz="1000" dirty="0" smtClean="0"/>
              <a:t>cohort)</a:t>
            </a:r>
            <a:endParaRPr lang="en-GB" sz="1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792088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2.23 </a:t>
            </a:r>
            <a:r>
              <a:rPr lang="en-GB" sz="1000" dirty="0"/>
              <a:t>6 monthly hazard of death (unadjusted) of incident adult RRT patients from day 0 to 8 years by age </a:t>
            </a:r>
            <a:r>
              <a:rPr lang="en-GB" sz="1000" dirty="0" smtClean="0"/>
              <a:t>group (2008–2017 </a:t>
            </a:r>
            <a:r>
              <a:rPr lang="en-GB" sz="1000" dirty="0"/>
              <a:t>10 year cohort)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648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2.24 </a:t>
            </a:r>
            <a:r>
              <a:rPr lang="en-GB" sz="1000" dirty="0"/>
              <a:t>1 year after 90 days survival (adjusted to age 60 years) of incident adult RRT patients by centre (2015–2018 </a:t>
            </a:r>
            <a:r>
              <a:rPr lang="en-GB" sz="1000" dirty="0" smtClean="0"/>
              <a:t>4 year </a:t>
            </a:r>
            <a:r>
              <a:rPr lang="en-GB" sz="1000" dirty="0"/>
              <a:t>cohort)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069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2.25 </a:t>
            </a:r>
            <a:r>
              <a:rPr lang="en-GB" sz="1000" dirty="0"/>
              <a:t>1 year after 90 days survival (adjusted to age 60 years, male and median comorbidity score) of incident </a:t>
            </a:r>
            <a:r>
              <a:rPr lang="en-GB" sz="1000" dirty="0" smtClean="0"/>
              <a:t>adult RRT </a:t>
            </a:r>
            <a:r>
              <a:rPr lang="en-GB" sz="1000" dirty="0"/>
              <a:t>patients by </a:t>
            </a:r>
            <a:r>
              <a:rPr lang="en-GB" sz="1000" dirty="0" smtClean="0"/>
              <a:t>centre  </a:t>
            </a:r>
          </a:p>
          <a:p>
            <a:r>
              <a:rPr lang="en-GB" sz="1000" dirty="0" smtClean="0"/>
              <a:t>(</a:t>
            </a:r>
            <a:r>
              <a:rPr lang="en-GB" sz="1000" dirty="0"/>
              <a:t>2015–2018 4 year cohort)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349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2.3 </a:t>
            </a:r>
            <a:r>
              <a:rPr lang="en-GB" sz="1000" dirty="0"/>
              <a:t>Adult RRT incidence rates by age group between 2009 and 2019</a:t>
            </a:r>
          </a:p>
          <a:p>
            <a:r>
              <a:rPr lang="en-GB" sz="1000" dirty="0" err="1"/>
              <a:t>pmp</a:t>
            </a:r>
            <a:r>
              <a:rPr lang="en-GB" sz="1000" dirty="0"/>
              <a:t> – per million population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2.4 </a:t>
            </a:r>
            <a:r>
              <a:rPr lang="en-GB" sz="1000" dirty="0"/>
              <a:t>Incidence rates for adult patients starting RRT in 2019 by age group and sex</a:t>
            </a:r>
          </a:p>
          <a:p>
            <a:r>
              <a:rPr lang="en-GB" sz="1000" dirty="0" err="1"/>
              <a:t>pmp</a:t>
            </a:r>
            <a:r>
              <a:rPr lang="en-GB" sz="1000" dirty="0"/>
              <a:t> – per million population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120"/>
            <a:ext cx="6726246" cy="44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2089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2.5 </a:t>
            </a:r>
            <a:r>
              <a:rPr lang="en-GB" sz="1000" dirty="0"/>
              <a:t>Transplant-status (listed or transplanted) at the start of RRT for adult patients incident to RRT in 2019 by </a:t>
            </a:r>
            <a:r>
              <a:rPr lang="en-GB" sz="1000" dirty="0" smtClean="0"/>
              <a:t>centre </a:t>
            </a:r>
            <a:endParaRPr lang="en-GB" sz="1000" dirty="0" smtClean="0"/>
          </a:p>
          <a:p>
            <a:r>
              <a:rPr lang="en-GB" sz="900" dirty="0" smtClean="0"/>
              <a:t>Analysis </a:t>
            </a:r>
            <a:r>
              <a:rPr lang="en-GB" sz="900" dirty="0"/>
              <a:t>is adjusted for age, sex and PRD (</a:t>
            </a:r>
            <a:r>
              <a:rPr lang="en-GB" sz="900" dirty="0" smtClean="0"/>
              <a:t>diabetes </a:t>
            </a:r>
            <a:r>
              <a:rPr lang="en-GB" sz="900" dirty="0"/>
              <a:t>versus </a:t>
            </a:r>
            <a:r>
              <a:rPr lang="en-GB" sz="900" dirty="0" smtClean="0"/>
              <a:t>non-diabetes).</a:t>
            </a:r>
            <a:endParaRPr lang="en-GB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8352928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130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59378"/>
            <a:ext cx="829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2.6 </a:t>
            </a:r>
            <a:r>
              <a:rPr lang="en-GB" sz="1000" dirty="0"/>
              <a:t>RRT modality at 1 year for incident adult RRT patients who started RRT in 2018 by </a:t>
            </a:r>
            <a:r>
              <a:rPr lang="en-GB" sz="1000" dirty="0" smtClean="0"/>
              <a:t>centre </a:t>
            </a:r>
          </a:p>
          <a:p>
            <a:r>
              <a:rPr lang="en-GB" sz="900" dirty="0" smtClean="0"/>
              <a:t>Number </a:t>
            </a:r>
            <a:r>
              <a:rPr lang="en-GB" sz="900" dirty="0"/>
              <a:t>of patients in a centre in brackets.</a:t>
            </a:r>
          </a:p>
          <a:p>
            <a:r>
              <a:rPr lang="en-GB" sz="900" dirty="0"/>
              <a:t>Out – moved out of a centre but did not reappear in another centre; Rec – recovered kidney function; Stop – treatment withdrawal</a:t>
            </a:r>
            <a:endParaRPr lang="en-GB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8762"/>
            <a:ext cx="3851110" cy="55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36607" y="147389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2.7 </a:t>
            </a:r>
            <a:r>
              <a:rPr lang="en-GB" sz="1000" dirty="0"/>
              <a:t>RRT modality at 1 year for incident adult PD patients who started RRT in 2018 by centre</a:t>
            </a:r>
          </a:p>
          <a:p>
            <a:r>
              <a:rPr lang="en-GB" sz="900" dirty="0"/>
              <a:t>Number of patients in a centre in brackets.</a:t>
            </a:r>
          </a:p>
          <a:p>
            <a:r>
              <a:rPr lang="en-GB" sz="900" dirty="0"/>
              <a:t>Out – moved out of a centre but did not reappear in another centre; Rec – recovered kidney function; Stop – treatment withdrawal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5389"/>
            <a:ext cx="4124484" cy="54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756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2.8 </a:t>
            </a:r>
            <a:r>
              <a:rPr lang="en-GB" sz="1000" dirty="0"/>
              <a:t>Percentage of incident adult RRT patients presenting late (&lt;90 days) to a nephrologist (2018–2019 2 </a:t>
            </a:r>
            <a:r>
              <a:rPr lang="en-GB" sz="1000" dirty="0" smtClean="0"/>
              <a:t>year cohort</a:t>
            </a:r>
            <a:r>
              <a:rPr lang="en-GB" sz="1000" dirty="0"/>
              <a:t>)</a:t>
            </a:r>
          </a:p>
          <a:p>
            <a:r>
              <a:rPr lang="en-GB" sz="1000" dirty="0"/>
              <a:t>CI – confidence interval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9189"/>
            <a:ext cx="8578979" cy="41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8488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2.9 </a:t>
            </a:r>
            <a:r>
              <a:rPr lang="en-GB" sz="1000" dirty="0"/>
              <a:t>Geometric mean estimated glomerular filtration rates (</a:t>
            </a:r>
            <a:r>
              <a:rPr lang="en-GB" sz="1000" dirty="0" err="1"/>
              <a:t>eGFR</a:t>
            </a:r>
            <a:r>
              <a:rPr lang="en-GB" sz="1000" dirty="0"/>
              <a:t>) for adult patients incident to RRT in 2019 by </a:t>
            </a:r>
            <a:r>
              <a:rPr lang="en-GB" sz="1000" dirty="0" smtClean="0"/>
              <a:t>age group </a:t>
            </a:r>
            <a:r>
              <a:rPr lang="en-GB" sz="1000" dirty="0"/>
              <a:t>and start modality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200</TotalTime>
  <Words>1176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24</cp:revision>
  <dcterms:created xsi:type="dcterms:W3CDTF">2020-07-23T08:21:55Z</dcterms:created>
  <dcterms:modified xsi:type="dcterms:W3CDTF">2021-07-15T09:19:53Z</dcterms:modified>
</cp:coreProperties>
</file>