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4" r:id="rId4"/>
    <p:sldId id="263" r:id="rId5"/>
    <p:sldId id="262" r:id="rId6"/>
    <p:sldId id="261" r:id="rId7"/>
    <p:sldId id="260" r:id="rId8"/>
    <p:sldId id="268" r:id="rId9"/>
    <p:sldId id="267" r:id="rId10"/>
    <p:sldId id="266" r:id="rId11"/>
    <p:sldId id="265" r:id="rId12"/>
    <p:sldId id="271" r:id="rId13"/>
    <p:sldId id="270" r:id="rId14"/>
    <p:sldId id="273" r:id="rId15"/>
    <p:sldId id="272" r:id="rId16"/>
    <p:sldId id="269" r:id="rId17"/>
    <p:sldId id="276" r:id="rId18"/>
    <p:sldId id="275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0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6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1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1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1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1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03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26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8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37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79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6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7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0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  <a:br>
              <a:rPr lang="en-US" sz="1600" b="1" dirty="0" smtClean="0">
                <a:ea typeface="Arial" pitchFamily="-106" charset="0"/>
                <a:cs typeface="Arial" pitchFamily="-106" charset="0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0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5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7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4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5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81369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4.1 </a:t>
            </a:r>
            <a:r>
              <a:rPr lang="en-GB" sz="1000" dirty="0"/>
              <a:t>Pathways adult patients could follow to be included in the UK 2019 prevalent </a:t>
            </a:r>
            <a:r>
              <a:rPr lang="en-GB" sz="1000" dirty="0" err="1"/>
              <a:t>Tx</a:t>
            </a:r>
            <a:r>
              <a:rPr lang="en-GB" sz="1000" dirty="0"/>
              <a:t> population</a:t>
            </a:r>
          </a:p>
          <a:p>
            <a:r>
              <a:rPr lang="en-GB" sz="900" dirty="0"/>
              <a:t>Note that patients receiving dialysis for acute kidney injury (AKI) are only included in this chapter if they had a timeline or RRT </a:t>
            </a:r>
            <a:r>
              <a:rPr lang="en-GB" sz="900" dirty="0" smtClean="0"/>
              <a:t>modality code </a:t>
            </a:r>
            <a:r>
              <a:rPr lang="en-GB" sz="900" dirty="0"/>
              <a:t>for chronic ICHD at the end of 2019 or if they had been on RRT for ≥90 days and were on ICHD at the end of 2019.</a:t>
            </a:r>
          </a:p>
          <a:p>
            <a:r>
              <a:rPr lang="en-GB" sz="900" dirty="0"/>
              <a:t>AKI – acute kidney injury; CKD – chronic kidney disease; HHD – home haemodialysis; ICHD – in-centre haemodialysis;</a:t>
            </a:r>
          </a:p>
          <a:p>
            <a:r>
              <a:rPr lang="en-GB" sz="900" dirty="0"/>
              <a:t>PD – peritoneal dialysis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82047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4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813690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4.10 </a:t>
            </a:r>
            <a:r>
              <a:rPr lang="en-GB" sz="1000" dirty="0"/>
              <a:t>Percentage of adult patients prevalent to </a:t>
            </a:r>
            <a:r>
              <a:rPr lang="en-GB" sz="1000" dirty="0" err="1"/>
              <a:t>Tx</a:t>
            </a:r>
            <a:r>
              <a:rPr lang="en-GB" sz="1000" dirty="0"/>
              <a:t> on 31/12/2019 with an estimated glomerular filtration rate (</a:t>
            </a:r>
            <a:r>
              <a:rPr lang="en-GB" sz="1000" dirty="0" err="1"/>
              <a:t>eGFR</a:t>
            </a:r>
            <a:r>
              <a:rPr lang="en-GB" sz="1000" dirty="0" smtClean="0"/>
              <a:t>) &lt;</a:t>
            </a:r>
            <a:r>
              <a:rPr lang="en-GB" sz="1000" dirty="0"/>
              <a:t>30mL/min/1.73m</a:t>
            </a:r>
            <a:r>
              <a:rPr lang="en-GB" sz="1000" baseline="30000" dirty="0"/>
              <a:t>2</a:t>
            </a:r>
            <a:r>
              <a:rPr lang="en-GB" sz="1000" dirty="0"/>
              <a:t> by centre</a:t>
            </a:r>
          </a:p>
          <a:p>
            <a:r>
              <a:rPr lang="en-GB" sz="900" dirty="0"/>
              <a:t>CI – confidence interval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3963"/>
            <a:ext cx="8290947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3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1" y="5661248"/>
            <a:ext cx="82909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4.11 </a:t>
            </a:r>
            <a:r>
              <a:rPr lang="en-GB" sz="1000" dirty="0"/>
              <a:t>Percentage of adult patients prevalent to </a:t>
            </a:r>
            <a:r>
              <a:rPr lang="en-GB" sz="1000" dirty="0" err="1"/>
              <a:t>Tx</a:t>
            </a:r>
            <a:r>
              <a:rPr lang="en-GB" sz="1000" dirty="0"/>
              <a:t> on 31/12/2019 with an estimated glomerular filtration rate (</a:t>
            </a:r>
            <a:r>
              <a:rPr lang="en-GB" sz="1000" dirty="0" err="1"/>
              <a:t>eGFR</a:t>
            </a:r>
            <a:r>
              <a:rPr lang="en-GB" sz="1000" dirty="0" smtClean="0"/>
              <a:t>) ≥</a:t>
            </a:r>
            <a:r>
              <a:rPr lang="en-GB" sz="1000" dirty="0"/>
              <a:t>30mL/min/1.73m</a:t>
            </a:r>
            <a:r>
              <a:rPr lang="en-GB" sz="1000" baseline="30000" dirty="0"/>
              <a:t>2</a:t>
            </a:r>
            <a:r>
              <a:rPr lang="en-GB" sz="1000" dirty="0"/>
              <a:t> achieving haemoglobin (</a:t>
            </a:r>
            <a:r>
              <a:rPr lang="en-GB" sz="1000" dirty="0" err="1"/>
              <a:t>Hb</a:t>
            </a:r>
            <a:r>
              <a:rPr lang="en-GB" sz="1000" dirty="0"/>
              <a:t>) ≥100g/L by centre</a:t>
            </a:r>
          </a:p>
          <a:p>
            <a:r>
              <a:rPr lang="en-GB" sz="900" dirty="0"/>
              <a:t>CI – confidence interval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162050"/>
            <a:ext cx="8352930" cy="435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1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1" y="5661248"/>
            <a:ext cx="82909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4.12 </a:t>
            </a:r>
            <a:r>
              <a:rPr lang="en-GB" sz="1000" dirty="0"/>
              <a:t>Percentage of adult patients prevalent to </a:t>
            </a:r>
            <a:r>
              <a:rPr lang="en-GB" sz="1000" dirty="0" err="1"/>
              <a:t>Tx</a:t>
            </a:r>
            <a:r>
              <a:rPr lang="en-GB" sz="1000" dirty="0"/>
              <a:t> on 31/12/2019 with an estimated glomerular filtration rate (</a:t>
            </a:r>
            <a:r>
              <a:rPr lang="en-GB" sz="1000" dirty="0" err="1"/>
              <a:t>eGFR</a:t>
            </a:r>
            <a:r>
              <a:rPr lang="en-GB" sz="1000" dirty="0" smtClean="0"/>
              <a:t>) &lt;</a:t>
            </a:r>
            <a:r>
              <a:rPr lang="en-GB" sz="1000" dirty="0"/>
              <a:t>30mL/min/1.73m</a:t>
            </a:r>
            <a:r>
              <a:rPr lang="en-GB" sz="1000" baseline="30000" dirty="0"/>
              <a:t>2</a:t>
            </a:r>
            <a:r>
              <a:rPr lang="en-GB" sz="1000" dirty="0"/>
              <a:t> achieving haemoglobin (</a:t>
            </a:r>
            <a:r>
              <a:rPr lang="en-GB" sz="1000" dirty="0" err="1"/>
              <a:t>Hb</a:t>
            </a:r>
            <a:r>
              <a:rPr lang="en-GB" sz="1000" dirty="0"/>
              <a:t>) ≥100g/L by centre</a:t>
            </a:r>
          </a:p>
          <a:p>
            <a:r>
              <a:rPr lang="en-GB" sz="900" dirty="0"/>
              <a:t>CI – confidence interval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376363"/>
            <a:ext cx="8136906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22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7848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4.13 </a:t>
            </a:r>
            <a:r>
              <a:rPr lang="en-GB" sz="1000" dirty="0"/>
              <a:t>Percentage of adult patients prevalent to </a:t>
            </a:r>
            <a:r>
              <a:rPr lang="en-GB" sz="1000" dirty="0" err="1"/>
              <a:t>Tx</a:t>
            </a:r>
            <a:r>
              <a:rPr lang="en-GB" sz="1000" dirty="0"/>
              <a:t> on 31/12/2019 with estimated glomerular filtration rate (</a:t>
            </a:r>
            <a:r>
              <a:rPr lang="en-GB" sz="1000" dirty="0" err="1"/>
              <a:t>eGFR</a:t>
            </a:r>
            <a:r>
              <a:rPr lang="en-GB" sz="1000" dirty="0" smtClean="0"/>
              <a:t>) ≥</a:t>
            </a:r>
            <a:r>
              <a:rPr lang="en-GB" sz="1000" dirty="0"/>
              <a:t>30 mL/min/1.73m</a:t>
            </a:r>
            <a:r>
              <a:rPr lang="en-GB" sz="1000" baseline="30000" dirty="0"/>
              <a:t>2</a:t>
            </a:r>
            <a:r>
              <a:rPr lang="en-GB" sz="1000" dirty="0"/>
              <a:t> achieving blood pressure of &lt;140/90 mmHg by centre</a:t>
            </a:r>
          </a:p>
          <a:p>
            <a:r>
              <a:rPr lang="en-GB" sz="900" dirty="0"/>
              <a:t>CI – confidence interval; DBP – diastolic blood pressure; SBP – systolic blood pressure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71575"/>
            <a:ext cx="79928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9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8136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4.14 </a:t>
            </a:r>
            <a:r>
              <a:rPr lang="en-GB" sz="1000" dirty="0"/>
              <a:t>Percentage of adult patients prevalent to </a:t>
            </a:r>
            <a:r>
              <a:rPr lang="en-GB" sz="1000" dirty="0" err="1"/>
              <a:t>Tx</a:t>
            </a:r>
            <a:r>
              <a:rPr lang="en-GB" sz="1000" dirty="0"/>
              <a:t> on 31/12/2019 with estimated glomerular filtration rate (</a:t>
            </a:r>
            <a:r>
              <a:rPr lang="en-GB" sz="1000" dirty="0" err="1"/>
              <a:t>eGFR</a:t>
            </a:r>
            <a:r>
              <a:rPr lang="en-GB" sz="1000" dirty="0" smtClean="0"/>
              <a:t>) &lt;</a:t>
            </a:r>
            <a:r>
              <a:rPr lang="en-GB" sz="1000" dirty="0"/>
              <a:t>30 mL/min/1.73m</a:t>
            </a:r>
            <a:r>
              <a:rPr lang="en-GB" sz="1000" baseline="30000" dirty="0"/>
              <a:t>2</a:t>
            </a:r>
            <a:r>
              <a:rPr lang="en-GB" sz="1000" dirty="0"/>
              <a:t> achieving blood pressure of &lt;140/90 mmHg by centre</a:t>
            </a:r>
          </a:p>
          <a:p>
            <a:r>
              <a:rPr lang="en-GB" sz="900" dirty="0"/>
              <a:t>CI – confidence interval; DBP – diastolic blood pressure; SBP – systolic blood pressure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0638"/>
            <a:ext cx="828092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4.15 </a:t>
            </a:r>
            <a:r>
              <a:rPr lang="en-GB" sz="1000" dirty="0"/>
              <a:t>Cause of death for adult patients prevalent to RRT on 31/12/2018 followed-up in 2019 by modality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5863"/>
            <a:ext cx="828092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8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4.16 </a:t>
            </a:r>
            <a:r>
              <a:rPr lang="en-GB" sz="1000" dirty="0"/>
              <a:t>Cause of death for adult patients prevalent to RRT on 31/12/2018 followed-up in 2019 by modality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35292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8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7992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4.17 </a:t>
            </a:r>
            <a:r>
              <a:rPr lang="en-GB" sz="1000" dirty="0"/>
              <a:t>Emergency inpatient days per </a:t>
            </a:r>
            <a:r>
              <a:rPr lang="en-GB" sz="1000" dirty="0" err="1"/>
              <a:t>Tx</a:t>
            </a:r>
            <a:r>
              <a:rPr lang="en-GB" sz="1000" dirty="0"/>
              <a:t> patient-year in 2019 for patients prevalent to RRT in England and Wales </a:t>
            </a:r>
            <a:r>
              <a:rPr lang="en-GB" sz="1000" dirty="0" smtClean="0"/>
              <a:t>on 31/12/2018 </a:t>
            </a:r>
            <a:r>
              <a:rPr lang="en-GB" sz="1000" dirty="0"/>
              <a:t>by centre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28092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8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8064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4.18 </a:t>
            </a:r>
            <a:r>
              <a:rPr lang="en-GB" sz="1000" dirty="0"/>
              <a:t>Median length of stay (</a:t>
            </a:r>
            <a:r>
              <a:rPr lang="en-GB" sz="1000" dirty="0" err="1"/>
              <a:t>LoS</a:t>
            </a:r>
            <a:r>
              <a:rPr lang="en-GB" sz="1000" dirty="0"/>
              <a:t>) after transplantation for patients who received a </a:t>
            </a:r>
            <a:r>
              <a:rPr lang="en-GB" sz="1000" dirty="0" err="1"/>
              <a:t>Tx</a:t>
            </a:r>
            <a:r>
              <a:rPr lang="en-GB" sz="1000" dirty="0"/>
              <a:t> in England and Wales in </a:t>
            </a:r>
            <a:r>
              <a:rPr lang="en-GB" sz="1000" dirty="0" smtClean="0"/>
              <a:t>2019 by </a:t>
            </a:r>
            <a:r>
              <a:rPr lang="en-GB" sz="1000" dirty="0"/>
              <a:t>centre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9688"/>
            <a:ext cx="8352928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9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4.2 </a:t>
            </a:r>
            <a:r>
              <a:rPr lang="en-GB" sz="1000" dirty="0"/>
              <a:t>Percentage of adult patients incident to RRT in 2017 who were waitlisted or received a living kidney </a:t>
            </a:r>
            <a:r>
              <a:rPr lang="en-GB" sz="1000" dirty="0" smtClean="0"/>
              <a:t>donor (LKD</a:t>
            </a:r>
            <a:r>
              <a:rPr lang="en-GB" sz="1000" dirty="0"/>
              <a:t>) </a:t>
            </a:r>
            <a:r>
              <a:rPr lang="en-GB" sz="1000" dirty="0" err="1"/>
              <a:t>Tx</a:t>
            </a:r>
            <a:r>
              <a:rPr lang="en-GB" sz="1000" dirty="0"/>
              <a:t> within 2 years of RRT start adjusted by age, sex and primary renal disease by centre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06489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84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4.3 </a:t>
            </a:r>
            <a:r>
              <a:rPr lang="en-GB" sz="1000" dirty="0"/>
              <a:t>Percentage of adult patients incident to RRT in 2017 who received a living kidney donor (LKD) </a:t>
            </a:r>
            <a:r>
              <a:rPr lang="en-GB" sz="1000" dirty="0" err="1"/>
              <a:t>Tx</a:t>
            </a:r>
            <a:r>
              <a:rPr lang="en-GB" sz="1000" dirty="0"/>
              <a:t> within </a:t>
            </a:r>
            <a:r>
              <a:rPr lang="en-GB" sz="1000" dirty="0" smtClean="0"/>
              <a:t>2 years </a:t>
            </a:r>
            <a:r>
              <a:rPr lang="en-GB" sz="1000" dirty="0"/>
              <a:t>of RRT start adjusted by age, sex and primary renal disease by centre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3"/>
            <a:ext cx="777686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5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813690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4.4 </a:t>
            </a:r>
            <a:r>
              <a:rPr lang="en-GB" sz="1000" dirty="0"/>
              <a:t>Median estimated glomerular filtration rate (</a:t>
            </a:r>
            <a:r>
              <a:rPr lang="en-GB" sz="1000" dirty="0" err="1"/>
              <a:t>eGFR</a:t>
            </a:r>
            <a:r>
              <a:rPr lang="en-GB" sz="1000" dirty="0"/>
              <a:t>) for kidney </a:t>
            </a:r>
            <a:r>
              <a:rPr lang="en-GB" sz="1000" dirty="0" err="1"/>
              <a:t>Tx</a:t>
            </a:r>
            <a:r>
              <a:rPr lang="en-GB" sz="1000" dirty="0"/>
              <a:t> at 1 year by donor type and year </a:t>
            </a:r>
            <a:r>
              <a:rPr lang="en-GB" sz="1000" dirty="0" smtClean="0"/>
              <a:t>of transplantation </a:t>
            </a:r>
            <a:r>
              <a:rPr lang="en-GB" sz="1000" dirty="0"/>
              <a:t>between 2012 and 2018</a:t>
            </a:r>
          </a:p>
          <a:p>
            <a:r>
              <a:rPr lang="en-GB" sz="900" dirty="0"/>
              <a:t>DBD – donor after brain death; DCD – donor after circulatory death; LKD – living kidney donor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96752"/>
            <a:ext cx="813690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9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4.5 </a:t>
            </a:r>
            <a:r>
              <a:rPr lang="en-GB" sz="1000" dirty="0"/>
              <a:t>Median estimated glomerular filtration rate (</a:t>
            </a:r>
            <a:r>
              <a:rPr lang="en-GB" sz="1000" dirty="0" err="1"/>
              <a:t>eGFR</a:t>
            </a:r>
            <a:r>
              <a:rPr lang="en-GB" sz="1000" dirty="0"/>
              <a:t>) at 1 year post-living kidney donor (LKD) </a:t>
            </a:r>
            <a:r>
              <a:rPr lang="en-GB" sz="1000" dirty="0" err="1"/>
              <a:t>Tx</a:t>
            </a:r>
            <a:r>
              <a:rPr lang="en-GB" sz="1000" dirty="0"/>
              <a:t> </a:t>
            </a:r>
            <a:r>
              <a:rPr lang="en-GB" sz="1000" dirty="0" smtClean="0"/>
              <a:t>by transplanting </a:t>
            </a:r>
            <a:r>
              <a:rPr lang="en-GB" sz="1000" dirty="0"/>
              <a:t>centre and year of transplantation between 2012 and 2018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9094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58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4.6 </a:t>
            </a:r>
            <a:r>
              <a:rPr lang="en-GB" sz="1000" dirty="0"/>
              <a:t>Median estimated glomerular filtration rate (</a:t>
            </a:r>
            <a:r>
              <a:rPr lang="en-GB" sz="1000" dirty="0" err="1"/>
              <a:t>eGFR</a:t>
            </a:r>
            <a:r>
              <a:rPr lang="en-GB" sz="1000" dirty="0"/>
              <a:t>) at 1 year post-donor after brain death (DBD) </a:t>
            </a:r>
            <a:r>
              <a:rPr lang="en-GB" sz="1000" dirty="0" err="1"/>
              <a:t>Tx</a:t>
            </a:r>
            <a:r>
              <a:rPr lang="en-GB" sz="1000" dirty="0"/>
              <a:t> </a:t>
            </a:r>
            <a:r>
              <a:rPr lang="en-GB" sz="1000" dirty="0" smtClean="0"/>
              <a:t>by transplanting </a:t>
            </a:r>
            <a:r>
              <a:rPr lang="en-GB" sz="1000" dirty="0"/>
              <a:t>centre and by year of transplantation between 2012 and 2018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14425"/>
            <a:ext cx="7992888" cy="418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3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4.7 </a:t>
            </a:r>
            <a:r>
              <a:rPr lang="en-GB" sz="1000" dirty="0"/>
              <a:t>Median estimated glomerular filtration rate (</a:t>
            </a:r>
            <a:r>
              <a:rPr lang="en-GB" sz="1000" dirty="0" err="1"/>
              <a:t>eGFR</a:t>
            </a:r>
            <a:r>
              <a:rPr lang="en-GB" sz="1000" dirty="0"/>
              <a:t>) at 1 year post-donor after circulatory death (DCD) </a:t>
            </a:r>
            <a:r>
              <a:rPr lang="en-GB" sz="1000" dirty="0" err="1"/>
              <a:t>Tx</a:t>
            </a:r>
            <a:r>
              <a:rPr lang="en-GB" sz="1000" dirty="0"/>
              <a:t> </a:t>
            </a:r>
            <a:r>
              <a:rPr lang="en-GB" sz="1000" dirty="0" smtClean="0"/>
              <a:t>by transplanting </a:t>
            </a:r>
            <a:r>
              <a:rPr lang="en-GB" sz="1000" dirty="0"/>
              <a:t>centre and by year of transplantation between 2012 and 2018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1100"/>
            <a:ext cx="8434963" cy="419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4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80648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4.8 </a:t>
            </a:r>
            <a:r>
              <a:rPr lang="en-GB" sz="1000" dirty="0"/>
              <a:t>Adult </a:t>
            </a:r>
            <a:r>
              <a:rPr lang="en-GB" sz="1000" dirty="0" err="1"/>
              <a:t>Tx</a:t>
            </a:r>
            <a:r>
              <a:rPr lang="en-GB" sz="1000" dirty="0"/>
              <a:t> prevalence rate on 31/12/2019 by age group and sex</a:t>
            </a:r>
          </a:p>
          <a:p>
            <a:r>
              <a:rPr lang="en-GB" sz="900" dirty="0" err="1"/>
              <a:t>pmp</a:t>
            </a:r>
            <a:r>
              <a:rPr lang="en-GB" sz="900" dirty="0"/>
              <a:t> – per million population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59"/>
            <a:ext cx="8290947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0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4.9 </a:t>
            </a:r>
            <a:r>
              <a:rPr lang="en-GB" sz="1000" dirty="0"/>
              <a:t>Median estimated glomerular filtration rate (</a:t>
            </a:r>
            <a:r>
              <a:rPr lang="en-GB" sz="1000" dirty="0" err="1"/>
              <a:t>eGFR</a:t>
            </a:r>
            <a:r>
              <a:rPr lang="en-GB" sz="1000" dirty="0"/>
              <a:t>) in adult patients prevalent to </a:t>
            </a:r>
            <a:r>
              <a:rPr lang="en-GB" sz="1000" dirty="0" err="1"/>
              <a:t>Tx</a:t>
            </a:r>
            <a:r>
              <a:rPr lang="en-GB" sz="1000" dirty="0"/>
              <a:t> on 31/12/2019 by centre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5375"/>
            <a:ext cx="8506971" cy="42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11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template_22nd_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Slide_template_22nd_report</Template>
  <TotalTime>173</TotalTime>
  <Words>797</Words>
  <Application>Microsoft Office PowerPoint</Application>
  <PresentationFormat>On-screen Show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Slide_template_22nd_report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Sharece Charles</dc:creator>
  <cp:lastModifiedBy>Katharine Evans</cp:lastModifiedBy>
  <cp:revision>19</cp:revision>
  <dcterms:created xsi:type="dcterms:W3CDTF">2020-07-23T08:21:55Z</dcterms:created>
  <dcterms:modified xsi:type="dcterms:W3CDTF">2021-07-15T09:32:56Z</dcterms:modified>
</cp:coreProperties>
</file>