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4" r:id="rId4"/>
    <p:sldId id="263" r:id="rId5"/>
    <p:sldId id="262" r:id="rId6"/>
    <p:sldId id="261" r:id="rId7"/>
    <p:sldId id="260" r:id="rId8"/>
    <p:sldId id="268" r:id="rId9"/>
    <p:sldId id="267" r:id="rId10"/>
    <p:sldId id="266" r:id="rId11"/>
    <p:sldId id="265" r:id="rId12"/>
    <p:sldId id="271" r:id="rId13"/>
    <p:sldId id="270" r:id="rId14"/>
    <p:sldId id="274" r:id="rId15"/>
    <p:sldId id="273" r:id="rId16"/>
    <p:sldId id="272" r:id="rId17"/>
    <p:sldId id="276" r:id="rId18"/>
    <p:sldId id="275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100" d="100"/>
          <a:sy n="100" d="100"/>
        </p:scale>
        <p:origin x="-18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40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68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10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21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4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18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6101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803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26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18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537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79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75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42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66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76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601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22nd Annual Report</a:t>
            </a:r>
            <a:br>
              <a:rPr lang="en-US" sz="1600" b="1" dirty="0" smtClean="0">
                <a:ea typeface="Arial" pitchFamily="-106" charset="0"/>
                <a:cs typeface="Arial" pitchFamily="-106" charset="0"/>
              </a:rPr>
            </a:br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31/12/2018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70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5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7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1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A840D-0970-4BB3-B65A-B8F95839AE8E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1D73-9E5F-48F7-B2A1-DAF634F07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B3AA-9920-4B11-BA5B-0498E558DEC6}" type="datetimeFigureOut">
              <a:rPr lang="en-GB" smtClean="0"/>
              <a:t>15/07/2021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2F010-C108-4340-8E9A-BF9F1F6A5C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95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 </a:t>
            </a:r>
            <a:r>
              <a:rPr lang="en-GB" sz="1000" dirty="0"/>
              <a:t>Pathways adult patients could follow to be included in the UK 2019 prevalent ICHD population</a:t>
            </a:r>
          </a:p>
          <a:p>
            <a:r>
              <a:rPr lang="en-GB" sz="900" dirty="0"/>
              <a:t>Note that patients receiving dialysis for acute kidney injury (AKI) are only included in this chapter if they had a timeline or RRT modality</a:t>
            </a:r>
          </a:p>
          <a:p>
            <a:r>
              <a:rPr lang="en-GB" sz="900" dirty="0"/>
              <a:t>code for chronic ICHD at the end of 2019 or if they had been on RRT for ≥90 days and were on ICHD at the end of 2019.</a:t>
            </a:r>
          </a:p>
          <a:p>
            <a:r>
              <a:rPr lang="en-GB" sz="900" dirty="0"/>
              <a:t>CKD – chronic kidney disease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1"/>
            <a:ext cx="829094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5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5.10 </a:t>
            </a:r>
            <a:r>
              <a:rPr lang="en-GB" sz="1000" dirty="0"/>
              <a:t>Change in percentage of prevalent adult ICHD patients within, above and below the target range for </a:t>
            </a:r>
            <a:r>
              <a:rPr lang="en-GB" sz="1000" dirty="0" err="1" smtClean="0"/>
              <a:t>predialysis</a:t>
            </a:r>
            <a:r>
              <a:rPr lang="en-GB" sz="1000" dirty="0" smtClean="0"/>
              <a:t> bicarbonate </a:t>
            </a:r>
          </a:p>
          <a:p>
            <a:r>
              <a:rPr lang="en-GB" sz="1000" dirty="0" smtClean="0"/>
              <a:t>(</a:t>
            </a:r>
            <a:r>
              <a:rPr lang="en-GB" sz="1000" dirty="0"/>
              <a:t>bicarb 18–26 </a:t>
            </a:r>
            <a:r>
              <a:rPr lang="en-GB" sz="1000" dirty="0" err="1"/>
              <a:t>mmol</a:t>
            </a:r>
            <a:r>
              <a:rPr lang="en-GB" sz="1000" dirty="0"/>
              <a:t>/L) between 2009 and 2019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92088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97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5.11 </a:t>
            </a:r>
            <a:r>
              <a:rPr lang="en-GB" sz="1000" dirty="0"/>
              <a:t>Median haemoglobin (</a:t>
            </a:r>
            <a:r>
              <a:rPr lang="en-GB" sz="1000" dirty="0" err="1"/>
              <a:t>Hb</a:t>
            </a:r>
            <a:r>
              <a:rPr lang="en-GB" sz="1000" dirty="0"/>
              <a:t>) in adult patients prevalent to ICHD on 31/12/2019 by centre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6825"/>
            <a:ext cx="8136904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50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5.12 </a:t>
            </a:r>
            <a:r>
              <a:rPr lang="en-GB" sz="1000" dirty="0"/>
              <a:t>Median ferritin in adult patients prevalent to ICHD on 31/12/2019 by centre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0625"/>
            <a:ext cx="8352928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1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5.13 </a:t>
            </a:r>
            <a:r>
              <a:rPr lang="en-GB" sz="1000" dirty="0"/>
              <a:t>Percentage of adult patients prevalent to ICHD on 31/12/2019 with ferritin ≥100 </a:t>
            </a:r>
            <a:r>
              <a:rPr lang="en-GB" sz="1000" dirty="0" err="1"/>
              <a:t>μg</a:t>
            </a:r>
            <a:r>
              <a:rPr lang="en-GB" sz="1000" dirty="0"/>
              <a:t>/L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650"/>
            <a:ext cx="8424936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54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5.14 </a:t>
            </a:r>
            <a:r>
              <a:rPr lang="en-GB" sz="1000" dirty="0"/>
              <a:t>Distribution of haemoglobin (</a:t>
            </a:r>
            <a:r>
              <a:rPr lang="en-GB" sz="1000" dirty="0" err="1"/>
              <a:t>Hb</a:t>
            </a:r>
            <a:r>
              <a:rPr lang="en-GB" sz="1000" dirty="0"/>
              <a:t>) in adult patients prevalent to ICHD on 31/12/2019 by centre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9188"/>
            <a:ext cx="8640960" cy="447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28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5.15 </a:t>
            </a:r>
            <a:r>
              <a:rPr lang="en-GB" sz="1000" dirty="0"/>
              <a:t>Distribution of haemoglobin (</a:t>
            </a:r>
            <a:r>
              <a:rPr lang="en-GB" sz="1000" dirty="0" err="1"/>
              <a:t>Hb</a:t>
            </a:r>
            <a:r>
              <a:rPr lang="en-GB" sz="1000" dirty="0"/>
              <a:t>) in adult patients prevalent to ICHD on 31/12/2019 and the proportion </a:t>
            </a:r>
            <a:r>
              <a:rPr lang="en-GB" sz="1000" dirty="0" smtClean="0"/>
              <a:t>with haemoglobin </a:t>
            </a:r>
            <a:r>
              <a:rPr lang="en-GB" sz="1000" dirty="0"/>
              <a:t>&gt;120 g/L receiving erythropoiesis stimulating agent (ESA) by centre</a:t>
            </a:r>
          </a:p>
          <a:p>
            <a:r>
              <a:rPr lang="en-GB" sz="900" dirty="0"/>
              <a:t>Figure (including total) does not include centres with &lt;70% data completeness (or &lt;70% ESA use</a:t>
            </a:r>
            <a:r>
              <a:rPr lang="en-GB" sz="900" dirty="0" smtClean="0"/>
              <a:t>). </a:t>
            </a:r>
            <a:endParaRPr lang="en-GB" sz="900" dirty="0" smtClean="0"/>
          </a:p>
          <a:p>
            <a:r>
              <a:rPr lang="en-GB" sz="900" dirty="0" smtClean="0"/>
              <a:t>Data </a:t>
            </a:r>
            <a:r>
              <a:rPr lang="en-GB" sz="900" dirty="0"/>
              <a:t>for Scotland refer to patients prevalent to ICHD on 31/5/2019 due to ESA data availability.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9663"/>
            <a:ext cx="8424936" cy="41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79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928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5.16 </a:t>
            </a:r>
            <a:r>
              <a:rPr lang="en-GB" sz="1000" dirty="0"/>
              <a:t>Percentage of prevalent adult ICHD patients with haemoglobin (</a:t>
            </a:r>
            <a:r>
              <a:rPr lang="en-GB" sz="1000" dirty="0" err="1"/>
              <a:t>Hb</a:t>
            </a:r>
            <a:r>
              <a:rPr lang="en-GB" sz="1000" dirty="0"/>
              <a:t>) ≥100 g/L between 2009 and 2019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2975"/>
            <a:ext cx="8352928" cy="45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7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93011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5.17 </a:t>
            </a:r>
            <a:r>
              <a:rPr lang="en-GB" sz="1000" dirty="0"/>
              <a:t>Dialysis access in adult patients prevalent to dialysis on 31/12/2019 by centre (2019 Multisite Dialysis </a:t>
            </a:r>
            <a:r>
              <a:rPr lang="en-GB" sz="1000" dirty="0" smtClean="0"/>
              <a:t>Access Audit</a:t>
            </a:r>
            <a:r>
              <a:rPr lang="en-GB" sz="1000" dirty="0"/>
              <a:t>)</a:t>
            </a:r>
          </a:p>
          <a:p>
            <a:r>
              <a:rPr lang="en-GB" sz="900" dirty="0"/>
              <a:t>Number of patients on dialysis in a centre in brackets (centres with &lt;70% access data for the prevalent dialysis population were excluded).</a:t>
            </a:r>
          </a:p>
          <a:p>
            <a:r>
              <a:rPr lang="en-GB" sz="900" dirty="0"/>
              <a:t>AVF – arteriovenous fistula; AVG – arteriovenous graft; NTL – non-tunnelled line; TL – tunnelled 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752" y="908720"/>
            <a:ext cx="4368472" cy="505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7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5.22 </a:t>
            </a:r>
            <a:r>
              <a:rPr lang="en-GB" sz="1000" dirty="0"/>
              <a:t>Cause of death between 2010 and 2019 for adult patients prevalent to ICHD at the beginning of the year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3"/>
            <a:ext cx="857897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568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2089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5.23 </a:t>
            </a:r>
            <a:r>
              <a:rPr lang="en-GB" sz="1000" dirty="0"/>
              <a:t>Emergency inpatient days per ICHD patient-year in 2019 for patients prevalent to RRT in England and </a:t>
            </a:r>
            <a:r>
              <a:rPr lang="en-GB" sz="1000" dirty="0" smtClean="0"/>
              <a:t>Wales on </a:t>
            </a:r>
            <a:r>
              <a:rPr lang="en-GB" sz="1000" dirty="0"/>
              <a:t>31/12/2018 by centre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928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2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5.2 </a:t>
            </a:r>
            <a:r>
              <a:rPr lang="en-GB" sz="1000" dirty="0"/>
              <a:t>Percentage of adult patients prevalent to ICHD on 31/12/2019 with urea reduction ratio (URR) &gt;65%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7"/>
            <a:ext cx="8352928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8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655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5.3 </a:t>
            </a:r>
            <a:r>
              <a:rPr lang="en-GB" sz="1000" dirty="0"/>
              <a:t>Median urea reduction ratio (URR) achieved in adult patients prevalent to ICHD on 31/12/2019 by centre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0697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651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5.4 </a:t>
            </a:r>
            <a:r>
              <a:rPr lang="en-GB" sz="1000" dirty="0"/>
              <a:t>Change in the percentage of prevalent adult ICHD patients with urea reduction ratio (URR) &gt;65% and </a:t>
            </a:r>
            <a:r>
              <a:rPr lang="en-GB" sz="1000" dirty="0" smtClean="0"/>
              <a:t>the median </a:t>
            </a:r>
            <a:r>
              <a:rPr lang="en-GB" sz="1000" dirty="0"/>
              <a:t>URR by sex between 2009 and 2019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43496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5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5.5 </a:t>
            </a:r>
            <a:r>
              <a:rPr lang="en-GB" sz="1000" dirty="0"/>
              <a:t>Percentage of prevalent adult ICHD patients achieving urea reduction ratio (URR) &gt;65% by time on </a:t>
            </a:r>
            <a:r>
              <a:rPr lang="en-GB" sz="1000" dirty="0" smtClean="0"/>
              <a:t>RRT between </a:t>
            </a:r>
            <a:r>
              <a:rPr lang="en-GB" sz="1000" dirty="0"/>
              <a:t>2009 and 2019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3"/>
            <a:ext cx="835292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1" y="5661248"/>
            <a:ext cx="829094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5.6 </a:t>
            </a:r>
            <a:r>
              <a:rPr lang="en-GB" sz="1000" dirty="0"/>
              <a:t>Percentage of adult patients prevalent to ICHD on 31/12/2019 with adjusted calcium (Ca) above the target </a:t>
            </a:r>
            <a:r>
              <a:rPr lang="en-GB" sz="1000" dirty="0" smtClean="0"/>
              <a:t>range (&gt;</a:t>
            </a:r>
            <a:r>
              <a:rPr lang="en-GB" sz="1000" dirty="0"/>
              <a:t>2.5 </a:t>
            </a:r>
            <a:r>
              <a:rPr lang="en-GB" sz="1000" dirty="0" err="1"/>
              <a:t>mmol</a:t>
            </a:r>
            <a:r>
              <a:rPr lang="en-GB" sz="1000" dirty="0"/>
              <a:t>/L)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7"/>
            <a:ext cx="872299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5.7 </a:t>
            </a:r>
            <a:r>
              <a:rPr lang="en-GB" sz="1000" dirty="0"/>
              <a:t>Change in percentage of prevalent adult ICHD patients within, above and below the target range for </a:t>
            </a:r>
            <a:r>
              <a:rPr lang="en-GB" sz="1000" dirty="0" smtClean="0"/>
              <a:t>adjusted calcium </a:t>
            </a:r>
            <a:r>
              <a:rPr lang="en-GB" sz="1000" dirty="0"/>
              <a:t>(Ca 2.2–2.5 </a:t>
            </a:r>
            <a:r>
              <a:rPr lang="en-GB" sz="1000" dirty="0" err="1"/>
              <a:t>mmol</a:t>
            </a:r>
            <a:r>
              <a:rPr lang="en-GB" sz="1000" dirty="0"/>
              <a:t>/L) between 2009 and 2019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3"/>
            <a:ext cx="8136904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3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5.8</a:t>
            </a:r>
            <a:r>
              <a:rPr lang="en-GB" sz="1000" dirty="0"/>
              <a:t> Percentage of adult patients prevalent to ICHD on 31/12/2019 with pre-dialysis bicarbonate (bicarb) within </a:t>
            </a:r>
            <a:r>
              <a:rPr lang="en-GB" sz="1000" dirty="0" smtClean="0"/>
              <a:t>the target </a:t>
            </a:r>
            <a:r>
              <a:rPr lang="en-GB" sz="1000" dirty="0"/>
              <a:t>range </a:t>
            </a:r>
            <a:endParaRPr lang="en-GB" sz="1000" dirty="0" smtClean="0"/>
          </a:p>
          <a:p>
            <a:r>
              <a:rPr lang="en-GB" sz="1000" dirty="0" smtClean="0"/>
              <a:t>(</a:t>
            </a:r>
            <a:r>
              <a:rPr lang="en-GB" sz="1000" dirty="0"/>
              <a:t>18–26 </a:t>
            </a:r>
            <a:r>
              <a:rPr lang="en-GB" sz="1000" dirty="0" err="1"/>
              <a:t>mmol</a:t>
            </a:r>
            <a:r>
              <a:rPr lang="en-GB" sz="1000" dirty="0"/>
              <a:t>/L)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00125"/>
            <a:ext cx="8506971" cy="4301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8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2844924" y="384762"/>
            <a:ext cx="345415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23rd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31/12/2019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24789"/>
            <a:ext cx="1450187" cy="8279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661248"/>
            <a:ext cx="80648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/>
              <a:t>Figure 5.9 </a:t>
            </a:r>
            <a:r>
              <a:rPr lang="en-GB" sz="1000" dirty="0"/>
              <a:t>Percentage of adult patients prevalent to ICHD on 31/12/2019 with pre-dialysis potassium (K) within the </a:t>
            </a:r>
            <a:r>
              <a:rPr lang="en-GB" sz="1000" dirty="0" smtClean="0"/>
              <a:t>target  range  (</a:t>
            </a:r>
            <a:r>
              <a:rPr lang="en-GB" sz="1000" dirty="0"/>
              <a:t>4.0–6.0 </a:t>
            </a:r>
            <a:r>
              <a:rPr lang="en-GB" sz="1000" dirty="0" err="1"/>
              <a:t>mmol</a:t>
            </a:r>
            <a:r>
              <a:rPr lang="en-GB" sz="1000" dirty="0"/>
              <a:t>/L) by centre</a:t>
            </a:r>
          </a:p>
          <a:p>
            <a:r>
              <a:rPr lang="en-GB" sz="900" dirty="0"/>
              <a:t>CI – confidence interval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069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2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_template_22nd_repo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Slide_template_22nd_report</Template>
  <TotalTime>145</TotalTime>
  <Words>788</Words>
  <Application>Microsoft Office PowerPoint</Application>
  <PresentationFormat>On-screen Show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Slide_template_22nd_report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Sharece Charles</dc:creator>
  <cp:lastModifiedBy>Katharine Evans</cp:lastModifiedBy>
  <cp:revision>19</cp:revision>
  <dcterms:created xsi:type="dcterms:W3CDTF">2020-07-23T08:21:55Z</dcterms:created>
  <dcterms:modified xsi:type="dcterms:W3CDTF">2021-07-15T09:42:28Z</dcterms:modified>
</cp:coreProperties>
</file>