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9" r:id="rId3"/>
    <p:sldId id="296" r:id="rId4"/>
    <p:sldId id="297" r:id="rId5"/>
    <p:sldId id="298" r:id="rId6"/>
    <p:sldId id="299" r:id="rId7"/>
    <p:sldId id="301" r:id="rId8"/>
    <p:sldId id="302" r:id="rId9"/>
    <p:sldId id="303" r:id="rId10"/>
    <p:sldId id="304" r:id="rId11"/>
    <p:sldId id="305" r:id="rId12"/>
    <p:sldId id="30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23CC1-5101-4439-A17B-1D87CBAC018D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6D9E6-9E44-46C0-BB5F-4EE8148FB6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6D9E6-9E44-46C0-BB5F-4EE8148FB65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5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3538" y="5733256"/>
            <a:ext cx="81009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7.1 </a:t>
            </a:r>
            <a:r>
              <a:rPr lang="en-GB" sz="1000" dirty="0"/>
              <a:t>Pathways adult patients could follow to be included in the UK 2019 prevalent HHD population</a:t>
            </a:r>
          </a:p>
          <a:p>
            <a:r>
              <a:rPr lang="en-GB" sz="900" dirty="0" smtClean="0"/>
              <a:t>Note that patients receiving dialysis for acute kidney injury (AKI) are only included in this chapter if they had a timeline or RRT modality code for chronic HHD at the end of 2019 or if they had been on RRT for ≥90 days and were on HHD at the end of 2019.</a:t>
            </a:r>
          </a:p>
          <a:p>
            <a:r>
              <a:rPr lang="en-GB" sz="900" dirty="0" smtClean="0"/>
              <a:t>CKD – chronic kidney disease</a:t>
            </a:r>
            <a:endParaRPr lang="en-GB" sz="900" dirty="0"/>
          </a:p>
        </p:txBody>
      </p:sp>
      <p:sp>
        <p:nvSpPr>
          <p:cNvPr id="2" name="Rectangle 1"/>
          <p:cNvSpPr/>
          <p:nvPr/>
        </p:nvSpPr>
        <p:spPr>
          <a:xfrm>
            <a:off x="251520" y="1997839"/>
            <a:ext cx="6606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56084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1" y="5805264"/>
            <a:ext cx="8290947" cy="54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Figure </a:t>
            </a:r>
            <a:r>
              <a:rPr lang="en-GB" sz="1000" b="1" dirty="0"/>
              <a:t>7.10 </a:t>
            </a:r>
            <a:r>
              <a:rPr lang="en-GB" sz="1000" dirty="0"/>
              <a:t>Distribution of haemoglobin (</a:t>
            </a:r>
            <a:r>
              <a:rPr lang="en-GB" sz="1000" dirty="0" err="1"/>
              <a:t>Hb</a:t>
            </a:r>
            <a:r>
              <a:rPr lang="en-GB" sz="1000" dirty="0"/>
              <a:t>) in adult patients prevalent to HHD on </a:t>
            </a:r>
            <a:r>
              <a:rPr lang="en-GB" sz="1000" dirty="0" smtClean="0"/>
              <a:t>31/12/2019  and </a:t>
            </a:r>
            <a:r>
              <a:rPr lang="en-GB" sz="1000" dirty="0"/>
              <a:t>the proportion with </a:t>
            </a:r>
            <a:r>
              <a:rPr lang="en-GB" sz="1000" dirty="0" smtClean="0"/>
              <a:t>haemoglobin </a:t>
            </a:r>
            <a:r>
              <a:rPr lang="en-GB" sz="1000" dirty="0"/>
              <a:t>&gt;120 g/L receiving erythropoiesis stimulating agent (ESA) by </a:t>
            </a:r>
            <a:r>
              <a:rPr lang="en-GB" sz="1000" dirty="0" smtClean="0"/>
              <a:t>centre.</a:t>
            </a:r>
            <a:endParaRPr lang="en-GB" sz="1000" dirty="0"/>
          </a:p>
          <a:p>
            <a:r>
              <a:rPr lang="en-GB" sz="900" dirty="0"/>
              <a:t>Figure (including total) does not include centres with &lt;70% data completeness (or &lt;70% ESA </a:t>
            </a:r>
            <a:r>
              <a:rPr lang="en-GB" sz="900" dirty="0" smtClean="0"/>
              <a:t>use) </a:t>
            </a:r>
            <a:endParaRPr lang="en-GB" sz="9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595438"/>
            <a:ext cx="879157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640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6122913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7.11 </a:t>
            </a:r>
            <a:r>
              <a:rPr lang="en-GB" sz="1000" dirty="0"/>
              <a:t>Cause of death between 2010 and 2019 for adult patients prevalent to HHD at the beginning of the </a:t>
            </a:r>
            <a:r>
              <a:rPr lang="en-GB" sz="1000" dirty="0" smtClean="0"/>
              <a:t>year</a:t>
            </a:r>
            <a:r>
              <a:rPr lang="en-GB" sz="1200" dirty="0" smtClean="0"/>
              <a:t>.</a:t>
            </a:r>
            <a:endParaRPr lang="en-GB" sz="1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49694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0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7" y="6122913"/>
            <a:ext cx="850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7.2 </a:t>
            </a:r>
            <a:r>
              <a:rPr lang="en-GB" sz="1000" dirty="0"/>
              <a:t>Percentage of adult patients prevalent to dialysis on 31/12/2019 who were on HHD by </a:t>
            </a:r>
            <a:r>
              <a:rPr lang="en-GB" sz="1000" dirty="0" smtClean="0"/>
              <a:t>centre.</a:t>
            </a:r>
            <a:endParaRPr lang="en-GB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196752"/>
            <a:ext cx="749384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0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6021288"/>
            <a:ext cx="85689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7.3 </a:t>
            </a:r>
            <a:r>
              <a:rPr lang="en-GB" sz="1000" dirty="0"/>
              <a:t>Percentage of adult patients prevalent to HHD on 31/12/2019 with adjusted calcium (Ca) above the target </a:t>
            </a:r>
            <a:r>
              <a:rPr lang="en-GB" sz="1000" dirty="0" smtClean="0"/>
              <a:t>range (&gt;</a:t>
            </a:r>
            <a:r>
              <a:rPr lang="en-GB" sz="1000" dirty="0"/>
              <a:t>2.5 </a:t>
            </a:r>
            <a:r>
              <a:rPr lang="en-GB" sz="1000" dirty="0" err="1"/>
              <a:t>mmol</a:t>
            </a:r>
            <a:r>
              <a:rPr lang="en-GB" sz="1000" dirty="0"/>
              <a:t>/L) by </a:t>
            </a:r>
            <a:r>
              <a:rPr lang="en-GB" sz="1000" dirty="0" smtClean="0"/>
              <a:t>centre. </a:t>
            </a:r>
          </a:p>
          <a:p>
            <a:r>
              <a:rPr lang="en-GB" sz="900" dirty="0" smtClean="0"/>
              <a:t>CI </a:t>
            </a:r>
            <a:r>
              <a:rPr lang="en-GB" sz="900" dirty="0"/>
              <a:t>– confidence </a:t>
            </a:r>
            <a:r>
              <a:rPr lang="en-GB" sz="900" dirty="0" smtClean="0"/>
              <a:t>interval</a:t>
            </a:r>
            <a:endParaRPr lang="en-GB" sz="9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614488"/>
            <a:ext cx="890587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6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5954934"/>
            <a:ext cx="8534152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7.4 </a:t>
            </a:r>
            <a:r>
              <a:rPr lang="en-GB" sz="1000" dirty="0"/>
              <a:t>Percentage of adult patients prevalent to HHD on 31/12/2019 with pre-dialysis bicarbonate (bicarb) within the </a:t>
            </a:r>
            <a:r>
              <a:rPr lang="en-GB" sz="1000" dirty="0" smtClean="0"/>
              <a:t>target </a:t>
            </a:r>
            <a:r>
              <a:rPr lang="en-GB" sz="1000" dirty="0"/>
              <a:t>range (18–26 </a:t>
            </a:r>
            <a:r>
              <a:rPr lang="en-GB" sz="1000" dirty="0" err="1"/>
              <a:t>mmol</a:t>
            </a:r>
            <a:r>
              <a:rPr lang="en-GB" sz="1000" dirty="0"/>
              <a:t>/L) by </a:t>
            </a:r>
            <a:r>
              <a:rPr lang="en-GB" sz="1000" dirty="0" smtClean="0"/>
              <a:t>centre.</a:t>
            </a:r>
            <a:endParaRPr lang="en-GB" sz="1000" dirty="0"/>
          </a:p>
          <a:p>
            <a:r>
              <a:rPr lang="en-GB" sz="900" dirty="0"/>
              <a:t>CI – confidence interval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657350"/>
            <a:ext cx="8715375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2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3" y="5877272"/>
            <a:ext cx="836295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7.5 </a:t>
            </a:r>
            <a:r>
              <a:rPr lang="en-GB" sz="1000" dirty="0"/>
              <a:t>Percentage of adult patients prevalent to HHD on 31/12/2019 with pre-dialysis potassium (K) within the target </a:t>
            </a:r>
            <a:r>
              <a:rPr lang="en-GB" sz="1000" dirty="0" smtClean="0"/>
              <a:t>range </a:t>
            </a:r>
            <a:r>
              <a:rPr lang="en-GB" sz="1000" dirty="0"/>
              <a:t>(4.0–6.0 </a:t>
            </a:r>
            <a:r>
              <a:rPr lang="en-GB" sz="1000" dirty="0" err="1"/>
              <a:t>mmol</a:t>
            </a:r>
            <a:r>
              <a:rPr lang="en-GB" sz="1000" dirty="0"/>
              <a:t>/L) by </a:t>
            </a:r>
            <a:r>
              <a:rPr lang="en-GB" sz="1000" dirty="0" smtClean="0"/>
              <a:t>centre.</a:t>
            </a:r>
            <a:endParaRPr lang="en-GB" sz="1000" dirty="0"/>
          </a:p>
          <a:p>
            <a:r>
              <a:rPr lang="en-GB" sz="900" dirty="0"/>
              <a:t>CI – confidence interval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681163"/>
            <a:ext cx="8943975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2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6231593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Figure </a:t>
            </a:r>
            <a:r>
              <a:rPr lang="en-GB" sz="1000" b="1" dirty="0"/>
              <a:t>7.6 </a:t>
            </a:r>
            <a:r>
              <a:rPr lang="en-GB" sz="1000" dirty="0"/>
              <a:t>Median haemoglobin (</a:t>
            </a:r>
            <a:r>
              <a:rPr lang="en-GB" sz="1000" dirty="0" err="1"/>
              <a:t>Hb</a:t>
            </a:r>
            <a:r>
              <a:rPr lang="en-GB" sz="1000" dirty="0"/>
              <a:t>) in adult patients prevalent to HHD on 31/12/2019 by </a:t>
            </a:r>
            <a:r>
              <a:rPr lang="en-GB" sz="1000" dirty="0" smtClean="0"/>
              <a:t>centre</a:t>
            </a:r>
            <a:r>
              <a:rPr lang="en-GB" sz="1200" dirty="0" smtClean="0"/>
              <a:t>.</a:t>
            </a:r>
            <a:endParaRPr lang="en-GB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695450"/>
            <a:ext cx="88677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7166" y="6165304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7.7 </a:t>
            </a:r>
            <a:r>
              <a:rPr lang="en-GB" sz="1000" dirty="0"/>
              <a:t>Median ferritin in adult patients prevalent to HHD on 31/12/2019 by </a:t>
            </a:r>
            <a:r>
              <a:rPr lang="en-GB" sz="1000" dirty="0" smtClean="0"/>
              <a:t>centre</a:t>
            </a:r>
            <a:r>
              <a:rPr lang="en-GB" sz="1200" dirty="0" smtClean="0"/>
              <a:t>.</a:t>
            </a:r>
            <a:endParaRPr lang="en-GB" sz="1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666875"/>
            <a:ext cx="875347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936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5960303"/>
            <a:ext cx="8208912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Figure 7.8 </a:t>
            </a:r>
            <a:r>
              <a:rPr lang="en-GB" sz="1000" dirty="0"/>
              <a:t>Percentage of adult patients prevalent to HHD on 31/12/2019 with ferritin ≥100 µg/L by </a:t>
            </a:r>
            <a:r>
              <a:rPr lang="en-GB" sz="1000" dirty="0" smtClean="0"/>
              <a:t>centre</a:t>
            </a:r>
            <a:r>
              <a:rPr lang="en-GB" sz="1000" b="1" dirty="0" smtClean="0"/>
              <a:t>.</a:t>
            </a:r>
            <a:endParaRPr lang="en-GB" sz="1000" b="1" dirty="0"/>
          </a:p>
          <a:p>
            <a:r>
              <a:rPr lang="en-GB" sz="900" dirty="0"/>
              <a:t>CI – confidence interval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714500"/>
            <a:ext cx="86391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87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23rd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31/12/2019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1" y="6021288"/>
            <a:ext cx="8290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Figure 7.9 </a:t>
            </a:r>
            <a:r>
              <a:rPr lang="en-GB" sz="1000" dirty="0"/>
              <a:t>Distribution of haemoglobin (</a:t>
            </a:r>
            <a:r>
              <a:rPr lang="en-GB" sz="1000" dirty="0" err="1"/>
              <a:t>Hb</a:t>
            </a:r>
            <a:r>
              <a:rPr lang="en-GB" sz="1000" dirty="0"/>
              <a:t>) in adult patients prevalent to HHD on 31/12/2019 </a:t>
            </a:r>
            <a:r>
              <a:rPr lang="en-GB" sz="1000" dirty="0" smtClean="0"/>
              <a:t>by centre</a:t>
            </a:r>
            <a:r>
              <a:rPr lang="en-GB" sz="1200" dirty="0" smtClean="0"/>
              <a:t>.</a:t>
            </a:r>
            <a:endParaRPr lang="en-GB" sz="1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628775"/>
            <a:ext cx="879157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348</TotalTime>
  <Words>446</Words>
  <Application>Microsoft Office PowerPoint</Application>
  <PresentationFormat>On-screen Show (4:3)</PresentationFormat>
  <Paragraphs>42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26</cp:revision>
  <dcterms:created xsi:type="dcterms:W3CDTF">2020-07-23T08:21:55Z</dcterms:created>
  <dcterms:modified xsi:type="dcterms:W3CDTF">2021-07-15T09:48:32Z</dcterms:modified>
</cp:coreProperties>
</file>