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0"/>
  </p:notesMasterIdLst>
  <p:sldIdLst>
    <p:sldId id="259" r:id="rId3"/>
    <p:sldId id="296" r:id="rId4"/>
    <p:sldId id="297" r:id="rId5"/>
    <p:sldId id="298" r:id="rId6"/>
    <p:sldId id="300" r:id="rId7"/>
    <p:sldId id="299" r:id="rId8"/>
    <p:sldId id="301" r:id="rId9"/>
    <p:sldId id="302" r:id="rId10"/>
    <p:sldId id="303" r:id="rId11"/>
    <p:sldId id="304" r:id="rId12"/>
    <p:sldId id="305" r:id="rId13"/>
    <p:sldId id="306" r:id="rId14"/>
    <p:sldId id="307" r:id="rId15"/>
    <p:sldId id="308" r:id="rId16"/>
    <p:sldId id="309" r:id="rId17"/>
    <p:sldId id="311" r:id="rId18"/>
    <p:sldId id="31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94660"/>
  </p:normalViewPr>
  <p:slideViewPr>
    <p:cSldViewPr>
      <p:cViewPr varScale="1">
        <p:scale>
          <a:sx n="107" d="100"/>
          <a:sy n="107" d="100"/>
        </p:scale>
        <p:origin x="-165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A31FBA-ADC8-4270-8899-17DA7F8214A7}" type="datetimeFigureOut">
              <a:rPr lang="en-GB" smtClean="0"/>
              <a:t>15/07/2021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13FA6E-A8D4-4C71-B6FA-69C8A959481D}" type="slidenum">
              <a:rPr lang="en-GB" smtClean="0"/>
              <a:t>‹#›</a:t>
            </a:fld>
            <a:endParaRPr lang="en-GB"/>
          </a:p>
        </p:txBody>
      </p:sp>
    </p:spTree>
    <p:extLst>
      <p:ext uri="{BB962C8B-B14F-4D97-AF65-F5344CB8AC3E}">
        <p14:creationId xmlns:p14="http://schemas.microsoft.com/office/powerpoint/2010/main" val="2199512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F13FA6E-A8D4-4C71-B6FA-69C8A959481D}" type="slidenum">
              <a:rPr lang="en-GB" smtClean="0"/>
              <a:t>5</a:t>
            </a:fld>
            <a:endParaRPr lang="en-GB"/>
          </a:p>
        </p:txBody>
      </p:sp>
    </p:spTree>
    <p:extLst>
      <p:ext uri="{BB962C8B-B14F-4D97-AF65-F5344CB8AC3E}">
        <p14:creationId xmlns:p14="http://schemas.microsoft.com/office/powerpoint/2010/main" val="1915789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A9A840D-0970-4BB3-B65A-B8F95839AE8E}" type="datetimeFigureOut">
              <a:rPr lang="en-GB" smtClean="0"/>
              <a:t>15/07/2021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941D73-9E5F-48F7-B2A1-DAF634F07A2B}" type="slidenum">
              <a:rPr lang="en-GB" smtClean="0"/>
              <a:t>‹#›</a:t>
            </a:fld>
            <a:endParaRPr lang="en-GB"/>
          </a:p>
        </p:txBody>
      </p:sp>
    </p:spTree>
    <p:extLst>
      <p:ext uri="{BB962C8B-B14F-4D97-AF65-F5344CB8AC3E}">
        <p14:creationId xmlns:p14="http://schemas.microsoft.com/office/powerpoint/2010/main" val="102051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A9A840D-0970-4BB3-B65A-B8F95839AE8E}" type="datetimeFigureOut">
              <a:rPr lang="en-GB" smtClean="0"/>
              <a:t>15/07/2021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941D73-9E5F-48F7-B2A1-DAF634F07A2B}" type="slidenum">
              <a:rPr lang="en-GB" smtClean="0"/>
              <a:t>‹#›</a:t>
            </a:fld>
            <a:endParaRPr lang="en-GB"/>
          </a:p>
        </p:txBody>
      </p:sp>
    </p:spTree>
    <p:extLst>
      <p:ext uri="{BB962C8B-B14F-4D97-AF65-F5344CB8AC3E}">
        <p14:creationId xmlns:p14="http://schemas.microsoft.com/office/powerpoint/2010/main" val="3857400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A9A840D-0970-4BB3-B65A-B8F95839AE8E}" type="datetimeFigureOut">
              <a:rPr lang="en-GB" smtClean="0"/>
              <a:t>15/07/2021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941D73-9E5F-48F7-B2A1-DAF634F07A2B}" type="slidenum">
              <a:rPr lang="en-GB" smtClean="0"/>
              <a:t>‹#›</a:t>
            </a:fld>
            <a:endParaRPr lang="en-GB"/>
          </a:p>
        </p:txBody>
      </p:sp>
    </p:spTree>
    <p:extLst>
      <p:ext uri="{BB962C8B-B14F-4D97-AF65-F5344CB8AC3E}">
        <p14:creationId xmlns:p14="http://schemas.microsoft.com/office/powerpoint/2010/main" val="16698687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620B3AA-9920-4B11-BA5B-0498E558DEC6}" type="datetimeFigureOut">
              <a:rPr lang="en-GB" smtClean="0"/>
              <a:t>15/07/2021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F010-C108-4340-8E9A-BF9F1F6A5C2F}" type="slidenum">
              <a:rPr lang="en-GB" smtClean="0"/>
              <a:t>‹#›</a:t>
            </a:fld>
            <a:endParaRPr lang="en-GB"/>
          </a:p>
        </p:txBody>
      </p:sp>
    </p:spTree>
    <p:extLst>
      <p:ext uri="{BB962C8B-B14F-4D97-AF65-F5344CB8AC3E}">
        <p14:creationId xmlns:p14="http://schemas.microsoft.com/office/powerpoint/2010/main" val="20496106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620B3AA-9920-4B11-BA5B-0498E558DEC6}" type="datetimeFigureOut">
              <a:rPr lang="en-GB" smtClean="0"/>
              <a:t>15/07/2021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F010-C108-4340-8E9A-BF9F1F6A5C2F}" type="slidenum">
              <a:rPr lang="en-GB" smtClean="0"/>
              <a:t>‹#›</a:t>
            </a:fld>
            <a:endParaRPr lang="en-GB"/>
          </a:p>
        </p:txBody>
      </p:sp>
    </p:spTree>
    <p:extLst>
      <p:ext uri="{BB962C8B-B14F-4D97-AF65-F5344CB8AC3E}">
        <p14:creationId xmlns:p14="http://schemas.microsoft.com/office/powerpoint/2010/main" val="33102125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20B3AA-9920-4B11-BA5B-0498E558DEC6}" type="datetimeFigureOut">
              <a:rPr lang="en-GB" smtClean="0"/>
              <a:t>15/07/2021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F010-C108-4340-8E9A-BF9F1F6A5C2F}" type="slidenum">
              <a:rPr lang="en-GB" smtClean="0"/>
              <a:t>‹#›</a:t>
            </a:fld>
            <a:endParaRPr lang="en-GB"/>
          </a:p>
        </p:txBody>
      </p:sp>
    </p:spTree>
    <p:extLst>
      <p:ext uri="{BB962C8B-B14F-4D97-AF65-F5344CB8AC3E}">
        <p14:creationId xmlns:p14="http://schemas.microsoft.com/office/powerpoint/2010/main" val="7984811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620B3AA-9920-4B11-BA5B-0498E558DEC6}" type="datetimeFigureOut">
              <a:rPr lang="en-GB" smtClean="0"/>
              <a:t>15/07/2021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2F010-C108-4340-8E9A-BF9F1F6A5C2F}" type="slidenum">
              <a:rPr lang="en-GB" smtClean="0"/>
              <a:t>‹#›</a:t>
            </a:fld>
            <a:endParaRPr lang="en-GB"/>
          </a:p>
        </p:txBody>
      </p:sp>
    </p:spTree>
    <p:extLst>
      <p:ext uri="{BB962C8B-B14F-4D97-AF65-F5344CB8AC3E}">
        <p14:creationId xmlns:p14="http://schemas.microsoft.com/office/powerpoint/2010/main" val="2330618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620B3AA-9920-4B11-BA5B-0498E558DEC6}" type="datetimeFigureOut">
              <a:rPr lang="en-GB" smtClean="0"/>
              <a:t>15/07/2021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632F010-C108-4340-8E9A-BF9F1F6A5C2F}" type="slidenum">
              <a:rPr lang="en-GB" smtClean="0"/>
              <a:t>‹#›</a:t>
            </a:fld>
            <a:endParaRPr lang="en-GB"/>
          </a:p>
        </p:txBody>
      </p:sp>
    </p:spTree>
    <p:extLst>
      <p:ext uri="{BB962C8B-B14F-4D97-AF65-F5344CB8AC3E}">
        <p14:creationId xmlns:p14="http://schemas.microsoft.com/office/powerpoint/2010/main" val="6326101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620B3AA-9920-4B11-BA5B-0498E558DEC6}" type="datetimeFigureOut">
              <a:rPr lang="en-GB" smtClean="0"/>
              <a:t>15/07/2021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632F010-C108-4340-8E9A-BF9F1F6A5C2F}" type="slidenum">
              <a:rPr lang="en-GB" smtClean="0"/>
              <a:t>‹#›</a:t>
            </a:fld>
            <a:endParaRPr lang="en-GB"/>
          </a:p>
        </p:txBody>
      </p:sp>
    </p:spTree>
    <p:extLst>
      <p:ext uri="{BB962C8B-B14F-4D97-AF65-F5344CB8AC3E}">
        <p14:creationId xmlns:p14="http://schemas.microsoft.com/office/powerpoint/2010/main" val="5008031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20B3AA-9920-4B11-BA5B-0498E558DEC6}" type="datetimeFigureOut">
              <a:rPr lang="en-GB" smtClean="0"/>
              <a:t>15/07/2021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632F010-C108-4340-8E9A-BF9F1F6A5C2F}" type="slidenum">
              <a:rPr lang="en-GB" smtClean="0"/>
              <a:t>‹#›</a:t>
            </a:fld>
            <a:endParaRPr lang="en-GB"/>
          </a:p>
        </p:txBody>
      </p:sp>
    </p:spTree>
    <p:extLst>
      <p:ext uri="{BB962C8B-B14F-4D97-AF65-F5344CB8AC3E}">
        <p14:creationId xmlns:p14="http://schemas.microsoft.com/office/powerpoint/2010/main" val="31490264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20B3AA-9920-4B11-BA5B-0498E558DEC6}" type="datetimeFigureOut">
              <a:rPr lang="en-GB" smtClean="0"/>
              <a:t>15/07/2021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2F010-C108-4340-8E9A-BF9F1F6A5C2F}" type="slidenum">
              <a:rPr lang="en-GB" smtClean="0"/>
              <a:t>‹#›</a:t>
            </a:fld>
            <a:endParaRPr lang="en-GB"/>
          </a:p>
        </p:txBody>
      </p:sp>
    </p:spTree>
    <p:extLst>
      <p:ext uri="{BB962C8B-B14F-4D97-AF65-F5344CB8AC3E}">
        <p14:creationId xmlns:p14="http://schemas.microsoft.com/office/powerpoint/2010/main" val="3225184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A9A840D-0970-4BB3-B65A-B8F95839AE8E}" type="datetimeFigureOut">
              <a:rPr lang="en-GB" smtClean="0"/>
              <a:t>15/07/2021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941D73-9E5F-48F7-B2A1-DAF634F07A2B}" type="slidenum">
              <a:rPr lang="en-GB" smtClean="0"/>
              <a:t>‹#›</a:t>
            </a:fld>
            <a:endParaRPr lang="en-GB"/>
          </a:p>
        </p:txBody>
      </p:sp>
    </p:spTree>
    <p:extLst>
      <p:ext uri="{BB962C8B-B14F-4D97-AF65-F5344CB8AC3E}">
        <p14:creationId xmlns:p14="http://schemas.microsoft.com/office/powerpoint/2010/main" val="31175371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20B3AA-9920-4B11-BA5B-0498E558DEC6}" type="datetimeFigureOut">
              <a:rPr lang="en-GB" smtClean="0"/>
              <a:t>15/07/2021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2F010-C108-4340-8E9A-BF9F1F6A5C2F}" type="slidenum">
              <a:rPr lang="en-GB" smtClean="0"/>
              <a:t>‹#›</a:t>
            </a:fld>
            <a:endParaRPr lang="en-GB"/>
          </a:p>
        </p:txBody>
      </p:sp>
    </p:spTree>
    <p:extLst>
      <p:ext uri="{BB962C8B-B14F-4D97-AF65-F5344CB8AC3E}">
        <p14:creationId xmlns:p14="http://schemas.microsoft.com/office/powerpoint/2010/main" val="14093796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620B3AA-9920-4B11-BA5B-0498E558DEC6}" type="datetimeFigureOut">
              <a:rPr lang="en-GB" smtClean="0"/>
              <a:t>15/07/2021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F010-C108-4340-8E9A-BF9F1F6A5C2F}" type="slidenum">
              <a:rPr lang="en-GB" smtClean="0"/>
              <a:t>‹#›</a:t>
            </a:fld>
            <a:endParaRPr lang="en-GB"/>
          </a:p>
        </p:txBody>
      </p:sp>
    </p:spTree>
    <p:extLst>
      <p:ext uri="{BB962C8B-B14F-4D97-AF65-F5344CB8AC3E}">
        <p14:creationId xmlns:p14="http://schemas.microsoft.com/office/powerpoint/2010/main" val="30009751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620B3AA-9920-4B11-BA5B-0498E558DEC6}" type="datetimeFigureOut">
              <a:rPr lang="en-GB" smtClean="0"/>
              <a:t>15/07/2021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F010-C108-4340-8E9A-BF9F1F6A5C2F}" type="slidenum">
              <a:rPr lang="en-GB" smtClean="0"/>
              <a:t>‹#›</a:t>
            </a:fld>
            <a:endParaRPr lang="en-GB"/>
          </a:p>
        </p:txBody>
      </p:sp>
    </p:spTree>
    <p:extLst>
      <p:ext uri="{BB962C8B-B14F-4D97-AF65-F5344CB8AC3E}">
        <p14:creationId xmlns:p14="http://schemas.microsoft.com/office/powerpoint/2010/main" val="2356428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9A840D-0970-4BB3-B65A-B8F95839AE8E}" type="datetimeFigureOut">
              <a:rPr lang="en-GB" smtClean="0"/>
              <a:t>15/07/2021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941D73-9E5F-48F7-B2A1-DAF634F07A2B}" type="slidenum">
              <a:rPr lang="en-GB" smtClean="0"/>
              <a:t>‹#›</a:t>
            </a:fld>
            <a:endParaRPr lang="en-GB"/>
          </a:p>
        </p:txBody>
      </p:sp>
    </p:spTree>
    <p:extLst>
      <p:ext uri="{BB962C8B-B14F-4D97-AF65-F5344CB8AC3E}">
        <p14:creationId xmlns:p14="http://schemas.microsoft.com/office/powerpoint/2010/main" val="3407661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A9A840D-0970-4BB3-B65A-B8F95839AE8E}" type="datetimeFigureOut">
              <a:rPr lang="en-GB" smtClean="0"/>
              <a:t>15/07/2021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8941D73-9E5F-48F7-B2A1-DAF634F07A2B}" type="slidenum">
              <a:rPr lang="en-GB" smtClean="0"/>
              <a:t>‹#›</a:t>
            </a:fld>
            <a:endParaRPr lang="en-GB"/>
          </a:p>
        </p:txBody>
      </p:sp>
    </p:spTree>
    <p:extLst>
      <p:ext uri="{BB962C8B-B14F-4D97-AF65-F5344CB8AC3E}">
        <p14:creationId xmlns:p14="http://schemas.microsoft.com/office/powerpoint/2010/main" val="2104176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A9A840D-0970-4BB3-B65A-B8F95839AE8E}" type="datetimeFigureOut">
              <a:rPr lang="en-GB" smtClean="0"/>
              <a:t>15/07/2021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8941D73-9E5F-48F7-B2A1-DAF634F07A2B}" type="slidenum">
              <a:rPr lang="en-GB" smtClean="0"/>
              <a:t>‹#›</a:t>
            </a:fld>
            <a:endParaRPr lang="en-GB"/>
          </a:p>
        </p:txBody>
      </p:sp>
    </p:spTree>
    <p:extLst>
      <p:ext uri="{BB962C8B-B14F-4D97-AF65-F5344CB8AC3E}">
        <p14:creationId xmlns:p14="http://schemas.microsoft.com/office/powerpoint/2010/main" val="2848601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4000"/>
            </a:lvl1pPr>
          </a:lstStyle>
          <a:p>
            <a:r>
              <a:rPr lang="en-GB" sz="1600" b="1" dirty="0" smtClean="0">
                <a:ea typeface="Arial" pitchFamily="-106" charset="0"/>
                <a:cs typeface="Arial" pitchFamily="-106" charset="0"/>
              </a:rPr>
              <a:t>UK Renal Registry </a:t>
            </a:r>
            <a:r>
              <a:rPr lang="en-US" sz="1600" b="1" dirty="0" smtClean="0">
                <a:ea typeface="Arial" pitchFamily="-106" charset="0"/>
                <a:cs typeface="Arial" pitchFamily="-106" charset="0"/>
              </a:rPr>
              <a:t>22nd Annual Report</a:t>
            </a:r>
            <a:br>
              <a:rPr lang="en-US" sz="1600" b="1" dirty="0" smtClean="0">
                <a:ea typeface="Arial" pitchFamily="-106" charset="0"/>
                <a:cs typeface="Arial" pitchFamily="-106" charset="0"/>
              </a:rPr>
            </a:br>
            <a:r>
              <a:rPr lang="en-US" sz="1400" b="1" dirty="0" smtClean="0">
                <a:solidFill>
                  <a:schemeClr val="bg1">
                    <a:lumMod val="50000"/>
                  </a:schemeClr>
                </a:solidFill>
                <a:ea typeface="Arial" pitchFamily="-106" charset="0"/>
                <a:cs typeface="Arial" pitchFamily="-106" charset="0"/>
              </a:rPr>
              <a:t>Data to 31/12/2018</a:t>
            </a:r>
            <a:endParaRPr lang="en-US" sz="1400" b="1" dirty="0">
              <a:solidFill>
                <a:schemeClr val="bg1">
                  <a:lumMod val="50000"/>
                </a:schemeClr>
              </a:solidFill>
              <a:ea typeface="Arial" pitchFamily="-106" charset="0"/>
              <a:cs typeface="Arial" pitchFamily="-106" charset="0"/>
            </a:endParaRPr>
          </a:p>
        </p:txBody>
      </p:sp>
      <p:sp>
        <p:nvSpPr>
          <p:cNvPr id="3" name="Date Placeholder 2"/>
          <p:cNvSpPr>
            <a:spLocks noGrp="1"/>
          </p:cNvSpPr>
          <p:nvPr>
            <p:ph type="dt" sz="half" idx="10"/>
          </p:nvPr>
        </p:nvSpPr>
        <p:spPr/>
        <p:txBody>
          <a:bodyPr/>
          <a:lstStyle/>
          <a:p>
            <a:fld id="{0A9A840D-0970-4BB3-B65A-B8F95839AE8E}" type="datetimeFigureOut">
              <a:rPr lang="en-GB" smtClean="0"/>
              <a:t>15/07/2021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8941D73-9E5F-48F7-B2A1-DAF634F07A2B}" type="slidenum">
              <a:rPr lang="en-GB" smtClean="0"/>
              <a:t>‹#›</a:t>
            </a:fld>
            <a:endParaRPr lang="en-GB"/>
          </a:p>
        </p:txBody>
      </p:sp>
    </p:spTree>
    <p:extLst>
      <p:ext uri="{BB962C8B-B14F-4D97-AF65-F5344CB8AC3E}">
        <p14:creationId xmlns:p14="http://schemas.microsoft.com/office/powerpoint/2010/main" val="273670236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9A840D-0970-4BB3-B65A-B8F95839AE8E}" type="datetimeFigureOut">
              <a:rPr lang="en-GB" smtClean="0"/>
              <a:t>15/07/2021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8941D73-9E5F-48F7-B2A1-DAF634F07A2B}" type="slidenum">
              <a:rPr lang="en-GB" smtClean="0"/>
              <a:t>‹#›</a:t>
            </a:fld>
            <a:endParaRPr lang="en-GB"/>
          </a:p>
        </p:txBody>
      </p:sp>
    </p:spTree>
    <p:extLst>
      <p:ext uri="{BB962C8B-B14F-4D97-AF65-F5344CB8AC3E}">
        <p14:creationId xmlns:p14="http://schemas.microsoft.com/office/powerpoint/2010/main" val="227865579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9A840D-0970-4BB3-B65A-B8F95839AE8E}" type="datetimeFigureOut">
              <a:rPr lang="en-GB" smtClean="0"/>
              <a:t>15/07/2021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8941D73-9E5F-48F7-B2A1-DAF634F07A2B}" type="slidenum">
              <a:rPr lang="en-GB" smtClean="0"/>
              <a:t>‹#›</a:t>
            </a:fld>
            <a:endParaRPr lang="en-GB"/>
          </a:p>
        </p:txBody>
      </p:sp>
    </p:spTree>
    <p:extLst>
      <p:ext uri="{BB962C8B-B14F-4D97-AF65-F5344CB8AC3E}">
        <p14:creationId xmlns:p14="http://schemas.microsoft.com/office/powerpoint/2010/main" val="2275873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9A840D-0970-4BB3-B65A-B8F95839AE8E}" type="datetimeFigureOut">
              <a:rPr lang="en-GB" smtClean="0"/>
              <a:t>15/07/2021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8941D73-9E5F-48F7-B2A1-DAF634F07A2B}" type="slidenum">
              <a:rPr lang="en-GB" smtClean="0"/>
              <a:t>‹#›</a:t>
            </a:fld>
            <a:endParaRPr lang="en-GB"/>
          </a:p>
        </p:txBody>
      </p:sp>
    </p:spTree>
    <p:extLst>
      <p:ext uri="{BB962C8B-B14F-4D97-AF65-F5344CB8AC3E}">
        <p14:creationId xmlns:p14="http://schemas.microsoft.com/office/powerpoint/2010/main" val="3340341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9A840D-0970-4BB3-B65A-B8F95839AE8E}" type="datetimeFigureOut">
              <a:rPr lang="en-GB" smtClean="0"/>
              <a:t>15/07/2021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941D73-9E5F-48F7-B2A1-DAF634F07A2B}" type="slidenum">
              <a:rPr lang="en-GB" smtClean="0"/>
              <a:t>‹#›</a:t>
            </a:fld>
            <a:endParaRPr lang="en-GB"/>
          </a:p>
        </p:txBody>
      </p:sp>
    </p:spTree>
    <p:extLst>
      <p:ext uri="{BB962C8B-B14F-4D97-AF65-F5344CB8AC3E}">
        <p14:creationId xmlns:p14="http://schemas.microsoft.com/office/powerpoint/2010/main" val="5411624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20B3AA-9920-4B11-BA5B-0498E558DEC6}" type="datetimeFigureOut">
              <a:rPr lang="en-GB" smtClean="0"/>
              <a:t>15/07/2021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2F010-C108-4340-8E9A-BF9F1F6A5C2F}" type="slidenum">
              <a:rPr lang="en-GB" smtClean="0"/>
              <a:t>‹#›</a:t>
            </a:fld>
            <a:endParaRPr lang="en-GB"/>
          </a:p>
        </p:txBody>
      </p:sp>
    </p:spTree>
    <p:extLst>
      <p:ext uri="{BB962C8B-B14F-4D97-AF65-F5344CB8AC3E}">
        <p14:creationId xmlns:p14="http://schemas.microsoft.com/office/powerpoint/2010/main" val="26279581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emf"/></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3"/>
          <p:cNvSpPr>
            <a:spLocks noChangeArrowheads="1"/>
          </p:cNvSpPr>
          <p:nvPr/>
        </p:nvSpPr>
        <p:spPr bwMode="auto">
          <a:xfrm>
            <a:off x="2844924" y="384762"/>
            <a:ext cx="3454152" cy="508000"/>
          </a:xfrm>
          <a:prstGeom prst="rect">
            <a:avLst/>
          </a:prstGeom>
          <a:noFill/>
          <a:ln w="9525">
            <a:noFill/>
            <a:miter lim="800000"/>
            <a:headEnd/>
            <a:tailEnd/>
          </a:ln>
        </p:spPr>
        <p:txBody>
          <a:bodyPr wrap="none" anchor="ctr">
            <a:prstTxWarp prst="textNoShape">
              <a:avLst/>
            </a:prstTxWarp>
          </a:bodyPr>
          <a:lstStyle/>
          <a:p>
            <a:pPr algn="ctr"/>
            <a:r>
              <a:rPr lang="en-GB" sz="1600" b="1" dirty="0">
                <a:ea typeface="Arial" pitchFamily="-106" charset="0"/>
                <a:cs typeface="Arial" pitchFamily="-106" charset="0"/>
              </a:rPr>
              <a:t>UK Renal Registry</a:t>
            </a:r>
            <a:r>
              <a:rPr lang="en-GB" sz="1600" b="1" dirty="0" smtClean="0">
                <a:ea typeface="Arial" pitchFamily="-106" charset="0"/>
                <a:cs typeface="Arial" pitchFamily="-106" charset="0"/>
              </a:rPr>
              <a:t> </a:t>
            </a:r>
            <a:r>
              <a:rPr lang="en-US" sz="1600" b="1" dirty="0" smtClean="0">
                <a:ea typeface="Arial" pitchFamily="-106" charset="0"/>
                <a:cs typeface="Arial" pitchFamily="-106" charset="0"/>
              </a:rPr>
              <a:t>23rd Annual Report</a:t>
            </a:r>
          </a:p>
          <a:p>
            <a:pPr algn="ctr"/>
            <a:r>
              <a:rPr lang="en-US" sz="1400" b="1" dirty="0" smtClean="0">
                <a:solidFill>
                  <a:schemeClr val="bg1">
                    <a:lumMod val="50000"/>
                  </a:schemeClr>
                </a:solidFill>
                <a:ea typeface="Arial" pitchFamily="-106" charset="0"/>
                <a:cs typeface="Arial" pitchFamily="-106" charset="0"/>
              </a:rPr>
              <a:t>Data to 31/12/2019</a:t>
            </a:r>
            <a:endParaRPr lang="en-US" sz="1400" b="1" dirty="0">
              <a:solidFill>
                <a:schemeClr val="bg1">
                  <a:lumMod val="50000"/>
                </a:schemeClr>
              </a:solidFill>
              <a:ea typeface="Arial" pitchFamily="-106" charset="0"/>
              <a:cs typeface="Arial" pitchFamily="-106" charset="0"/>
            </a:endParaRPr>
          </a:p>
        </p:txBody>
      </p:sp>
      <p:pic>
        <p:nvPicPr>
          <p:cNvPr id="49" name="Picture 4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2" y="224789"/>
            <a:ext cx="1450187" cy="827947"/>
          </a:xfrm>
          <a:prstGeom prst="rect">
            <a:avLst/>
          </a:prstGeom>
        </p:spPr>
      </p:pic>
      <p:sp>
        <p:nvSpPr>
          <p:cNvPr id="3" name="TextBox 2"/>
          <p:cNvSpPr txBox="1"/>
          <p:nvPr/>
        </p:nvSpPr>
        <p:spPr>
          <a:xfrm>
            <a:off x="539551" y="5661248"/>
            <a:ext cx="8290947" cy="523220"/>
          </a:xfrm>
          <a:prstGeom prst="rect">
            <a:avLst/>
          </a:prstGeom>
          <a:noFill/>
        </p:spPr>
        <p:txBody>
          <a:bodyPr wrap="square" rtlCol="0">
            <a:spAutoFit/>
          </a:bodyPr>
          <a:lstStyle/>
          <a:p>
            <a:r>
              <a:rPr lang="en-GB" sz="1000" b="1" dirty="0"/>
              <a:t>Figure 8.1 </a:t>
            </a:r>
            <a:r>
              <a:rPr lang="en-GB" sz="1000" dirty="0"/>
              <a:t>Pathways children and young people could follow to be included in the UK 2019 incident and/or prevalent RRT </a:t>
            </a:r>
            <a:r>
              <a:rPr lang="en-GB" sz="1000" dirty="0" smtClean="0"/>
              <a:t>populations </a:t>
            </a:r>
            <a:endParaRPr lang="en-GB" sz="1000" dirty="0"/>
          </a:p>
          <a:p>
            <a:r>
              <a:rPr lang="en-GB" sz="900" dirty="0"/>
              <a:t>Note that patients starting RRT in 2019 are only included in this chapter if they remained on RRT for ≥90 days.</a:t>
            </a:r>
          </a:p>
          <a:p>
            <a:r>
              <a:rPr lang="en-GB" sz="900" dirty="0"/>
              <a:t>CKD – chronic kidney disease</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2530" y="1052736"/>
            <a:ext cx="8218939" cy="432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834519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3"/>
          <p:cNvSpPr>
            <a:spLocks noChangeArrowheads="1"/>
          </p:cNvSpPr>
          <p:nvPr/>
        </p:nvSpPr>
        <p:spPr bwMode="auto">
          <a:xfrm>
            <a:off x="2844924" y="384762"/>
            <a:ext cx="3454152" cy="508000"/>
          </a:xfrm>
          <a:prstGeom prst="rect">
            <a:avLst/>
          </a:prstGeom>
          <a:noFill/>
          <a:ln w="9525">
            <a:noFill/>
            <a:miter lim="800000"/>
            <a:headEnd/>
            <a:tailEnd/>
          </a:ln>
        </p:spPr>
        <p:txBody>
          <a:bodyPr wrap="none" anchor="ctr">
            <a:prstTxWarp prst="textNoShape">
              <a:avLst/>
            </a:prstTxWarp>
          </a:bodyPr>
          <a:lstStyle/>
          <a:p>
            <a:pPr algn="ctr"/>
            <a:r>
              <a:rPr lang="en-GB" sz="1600" b="1" dirty="0">
                <a:ea typeface="Arial" pitchFamily="-106" charset="0"/>
                <a:cs typeface="Arial" pitchFamily="-106" charset="0"/>
              </a:rPr>
              <a:t>UK Renal Registry</a:t>
            </a:r>
            <a:r>
              <a:rPr lang="en-GB" sz="1600" b="1" dirty="0" smtClean="0">
                <a:ea typeface="Arial" pitchFamily="-106" charset="0"/>
                <a:cs typeface="Arial" pitchFamily="-106" charset="0"/>
              </a:rPr>
              <a:t> </a:t>
            </a:r>
            <a:r>
              <a:rPr lang="en-US" sz="1600" b="1" dirty="0" smtClean="0">
                <a:ea typeface="Arial" pitchFamily="-106" charset="0"/>
                <a:cs typeface="Arial" pitchFamily="-106" charset="0"/>
              </a:rPr>
              <a:t>23rd Annual Report</a:t>
            </a:r>
          </a:p>
          <a:p>
            <a:pPr algn="ctr"/>
            <a:r>
              <a:rPr lang="en-US" sz="1400" b="1" dirty="0" smtClean="0">
                <a:solidFill>
                  <a:schemeClr val="bg1">
                    <a:lumMod val="50000"/>
                  </a:schemeClr>
                </a:solidFill>
                <a:ea typeface="Arial" pitchFamily="-106" charset="0"/>
                <a:cs typeface="Arial" pitchFamily="-106" charset="0"/>
              </a:rPr>
              <a:t>Data to 31/12/2019</a:t>
            </a:r>
            <a:endParaRPr lang="en-US" sz="1400" b="1" dirty="0">
              <a:solidFill>
                <a:schemeClr val="bg1">
                  <a:lumMod val="50000"/>
                </a:schemeClr>
              </a:solidFill>
              <a:ea typeface="Arial" pitchFamily="-106" charset="0"/>
              <a:cs typeface="Arial" pitchFamily="-106" charset="0"/>
            </a:endParaRPr>
          </a:p>
        </p:txBody>
      </p:sp>
      <p:pic>
        <p:nvPicPr>
          <p:cNvPr id="49" name="Picture 4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2" y="224789"/>
            <a:ext cx="1450187" cy="827947"/>
          </a:xfrm>
          <a:prstGeom prst="rect">
            <a:avLst/>
          </a:prstGeom>
        </p:spPr>
      </p:pic>
      <p:sp>
        <p:nvSpPr>
          <p:cNvPr id="3" name="TextBox 2"/>
          <p:cNvSpPr txBox="1"/>
          <p:nvPr/>
        </p:nvSpPr>
        <p:spPr>
          <a:xfrm>
            <a:off x="539552" y="5661248"/>
            <a:ext cx="6552728" cy="246221"/>
          </a:xfrm>
          <a:prstGeom prst="rect">
            <a:avLst/>
          </a:prstGeom>
          <a:noFill/>
        </p:spPr>
        <p:txBody>
          <a:bodyPr wrap="square" rtlCol="0">
            <a:spAutoFit/>
          </a:bodyPr>
          <a:lstStyle/>
          <a:p>
            <a:r>
              <a:rPr lang="en-GB" sz="1000" b="1" dirty="0"/>
              <a:t>Figure 8.10 </a:t>
            </a:r>
            <a:r>
              <a:rPr lang="en-GB" sz="1000" dirty="0"/>
              <a:t>Median weight z-scores for paediatric patients (&lt;16 years old) prevalent to dialysis on 31/12/2019 by centre</a:t>
            </a:r>
          </a:p>
        </p:txBody>
      </p: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1340768"/>
            <a:ext cx="8064896"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98743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3"/>
          <p:cNvSpPr>
            <a:spLocks noChangeArrowheads="1"/>
          </p:cNvSpPr>
          <p:nvPr/>
        </p:nvSpPr>
        <p:spPr bwMode="auto">
          <a:xfrm>
            <a:off x="2844924" y="384762"/>
            <a:ext cx="3454152" cy="508000"/>
          </a:xfrm>
          <a:prstGeom prst="rect">
            <a:avLst/>
          </a:prstGeom>
          <a:noFill/>
          <a:ln w="9525">
            <a:noFill/>
            <a:miter lim="800000"/>
            <a:headEnd/>
            <a:tailEnd/>
          </a:ln>
        </p:spPr>
        <p:txBody>
          <a:bodyPr wrap="none" anchor="ctr">
            <a:prstTxWarp prst="textNoShape">
              <a:avLst/>
            </a:prstTxWarp>
          </a:bodyPr>
          <a:lstStyle/>
          <a:p>
            <a:pPr algn="ctr"/>
            <a:r>
              <a:rPr lang="en-GB" sz="1600" b="1" dirty="0">
                <a:ea typeface="Arial" pitchFamily="-106" charset="0"/>
                <a:cs typeface="Arial" pitchFamily="-106" charset="0"/>
              </a:rPr>
              <a:t>UK Renal Registry</a:t>
            </a:r>
            <a:r>
              <a:rPr lang="en-GB" sz="1600" b="1" dirty="0" smtClean="0">
                <a:ea typeface="Arial" pitchFamily="-106" charset="0"/>
                <a:cs typeface="Arial" pitchFamily="-106" charset="0"/>
              </a:rPr>
              <a:t> </a:t>
            </a:r>
            <a:r>
              <a:rPr lang="en-US" sz="1600" b="1" dirty="0" smtClean="0">
                <a:ea typeface="Arial" pitchFamily="-106" charset="0"/>
                <a:cs typeface="Arial" pitchFamily="-106" charset="0"/>
              </a:rPr>
              <a:t>23rd Annual Report</a:t>
            </a:r>
          </a:p>
          <a:p>
            <a:pPr algn="ctr"/>
            <a:r>
              <a:rPr lang="en-US" sz="1400" b="1" dirty="0" smtClean="0">
                <a:solidFill>
                  <a:schemeClr val="bg1">
                    <a:lumMod val="50000"/>
                  </a:schemeClr>
                </a:solidFill>
                <a:ea typeface="Arial" pitchFamily="-106" charset="0"/>
                <a:cs typeface="Arial" pitchFamily="-106" charset="0"/>
              </a:rPr>
              <a:t>Data to 31/12/2019</a:t>
            </a:r>
            <a:endParaRPr lang="en-US" sz="1400" b="1" dirty="0">
              <a:solidFill>
                <a:schemeClr val="bg1">
                  <a:lumMod val="50000"/>
                </a:schemeClr>
              </a:solidFill>
              <a:ea typeface="Arial" pitchFamily="-106" charset="0"/>
              <a:cs typeface="Arial" pitchFamily="-106" charset="0"/>
            </a:endParaRPr>
          </a:p>
        </p:txBody>
      </p:sp>
      <p:pic>
        <p:nvPicPr>
          <p:cNvPr id="49" name="Picture 4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2" y="224789"/>
            <a:ext cx="1450187" cy="827947"/>
          </a:xfrm>
          <a:prstGeom prst="rect">
            <a:avLst/>
          </a:prstGeom>
        </p:spPr>
      </p:pic>
      <p:sp>
        <p:nvSpPr>
          <p:cNvPr id="3" name="TextBox 2"/>
          <p:cNvSpPr txBox="1"/>
          <p:nvPr/>
        </p:nvSpPr>
        <p:spPr>
          <a:xfrm>
            <a:off x="539552" y="5661248"/>
            <a:ext cx="7920880" cy="246221"/>
          </a:xfrm>
          <a:prstGeom prst="rect">
            <a:avLst/>
          </a:prstGeom>
          <a:noFill/>
        </p:spPr>
        <p:txBody>
          <a:bodyPr wrap="square" rtlCol="0">
            <a:spAutoFit/>
          </a:bodyPr>
          <a:lstStyle/>
          <a:p>
            <a:r>
              <a:rPr lang="en-GB" sz="1000" b="1" dirty="0"/>
              <a:t>Figure 8.11 </a:t>
            </a:r>
            <a:r>
              <a:rPr lang="en-GB" sz="1000" dirty="0"/>
              <a:t>Median body mass index (BMI) z-scores for paediatric patients (&lt;16 years old) prevalent to </a:t>
            </a:r>
            <a:r>
              <a:rPr lang="en-GB" sz="1000" dirty="0" err="1"/>
              <a:t>Tx</a:t>
            </a:r>
            <a:r>
              <a:rPr lang="en-GB" sz="1000" dirty="0"/>
              <a:t> on 31/12/2019 </a:t>
            </a:r>
            <a:r>
              <a:rPr lang="en-GB" sz="1000" dirty="0" smtClean="0"/>
              <a:t> by </a:t>
            </a:r>
            <a:r>
              <a:rPr lang="en-GB" sz="1000" dirty="0"/>
              <a:t>centre</a:t>
            </a:r>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1196752"/>
            <a:ext cx="8434963"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64019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3"/>
          <p:cNvSpPr>
            <a:spLocks noChangeArrowheads="1"/>
          </p:cNvSpPr>
          <p:nvPr/>
        </p:nvSpPr>
        <p:spPr bwMode="auto">
          <a:xfrm>
            <a:off x="2844924" y="384762"/>
            <a:ext cx="3454152" cy="508000"/>
          </a:xfrm>
          <a:prstGeom prst="rect">
            <a:avLst/>
          </a:prstGeom>
          <a:noFill/>
          <a:ln w="9525">
            <a:noFill/>
            <a:miter lim="800000"/>
            <a:headEnd/>
            <a:tailEnd/>
          </a:ln>
        </p:spPr>
        <p:txBody>
          <a:bodyPr wrap="none" anchor="ctr">
            <a:prstTxWarp prst="textNoShape">
              <a:avLst/>
            </a:prstTxWarp>
          </a:bodyPr>
          <a:lstStyle/>
          <a:p>
            <a:pPr algn="ctr"/>
            <a:r>
              <a:rPr lang="en-GB" sz="1600" b="1" dirty="0">
                <a:ea typeface="Arial" pitchFamily="-106" charset="0"/>
                <a:cs typeface="Arial" pitchFamily="-106" charset="0"/>
              </a:rPr>
              <a:t>UK Renal Registry</a:t>
            </a:r>
            <a:r>
              <a:rPr lang="en-GB" sz="1600" b="1" dirty="0" smtClean="0">
                <a:ea typeface="Arial" pitchFamily="-106" charset="0"/>
                <a:cs typeface="Arial" pitchFamily="-106" charset="0"/>
              </a:rPr>
              <a:t> </a:t>
            </a:r>
            <a:r>
              <a:rPr lang="en-US" sz="1600" b="1" dirty="0" smtClean="0">
                <a:ea typeface="Arial" pitchFamily="-106" charset="0"/>
                <a:cs typeface="Arial" pitchFamily="-106" charset="0"/>
              </a:rPr>
              <a:t>23rd Annual Report</a:t>
            </a:r>
          </a:p>
          <a:p>
            <a:pPr algn="ctr"/>
            <a:r>
              <a:rPr lang="en-US" sz="1400" b="1" dirty="0" smtClean="0">
                <a:solidFill>
                  <a:schemeClr val="bg1">
                    <a:lumMod val="50000"/>
                  </a:schemeClr>
                </a:solidFill>
                <a:ea typeface="Arial" pitchFamily="-106" charset="0"/>
                <a:cs typeface="Arial" pitchFamily="-106" charset="0"/>
              </a:rPr>
              <a:t>Data to 31/12/2019</a:t>
            </a:r>
            <a:endParaRPr lang="en-US" sz="1400" b="1" dirty="0">
              <a:solidFill>
                <a:schemeClr val="bg1">
                  <a:lumMod val="50000"/>
                </a:schemeClr>
              </a:solidFill>
              <a:ea typeface="Arial" pitchFamily="-106" charset="0"/>
              <a:cs typeface="Arial" pitchFamily="-106" charset="0"/>
            </a:endParaRPr>
          </a:p>
        </p:txBody>
      </p:sp>
      <p:pic>
        <p:nvPicPr>
          <p:cNvPr id="49" name="Picture 4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2" y="224789"/>
            <a:ext cx="1450187" cy="827947"/>
          </a:xfrm>
          <a:prstGeom prst="rect">
            <a:avLst/>
          </a:prstGeom>
        </p:spPr>
      </p:pic>
      <p:sp>
        <p:nvSpPr>
          <p:cNvPr id="3" name="TextBox 2"/>
          <p:cNvSpPr txBox="1"/>
          <p:nvPr/>
        </p:nvSpPr>
        <p:spPr>
          <a:xfrm>
            <a:off x="539552" y="5661248"/>
            <a:ext cx="7848872" cy="246221"/>
          </a:xfrm>
          <a:prstGeom prst="rect">
            <a:avLst/>
          </a:prstGeom>
          <a:noFill/>
        </p:spPr>
        <p:txBody>
          <a:bodyPr wrap="square" rtlCol="0">
            <a:spAutoFit/>
          </a:bodyPr>
          <a:lstStyle/>
          <a:p>
            <a:r>
              <a:rPr lang="en-GB" sz="1000" b="1" dirty="0"/>
              <a:t>Figure 8.12 </a:t>
            </a:r>
            <a:r>
              <a:rPr lang="en-GB" sz="1000" dirty="0"/>
              <a:t>Median body mass index (BMI) z-scores for paediatric patients (&lt;16 years old) prevalent to dialysis on </a:t>
            </a:r>
            <a:r>
              <a:rPr lang="en-GB" sz="1000" dirty="0" smtClean="0"/>
              <a:t>31/12/2019 </a:t>
            </a:r>
            <a:r>
              <a:rPr lang="en-GB" sz="1000" dirty="0"/>
              <a:t>by centre</a:t>
            </a:r>
          </a:p>
        </p:txBody>
      </p:sp>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1196753"/>
            <a:ext cx="8064896"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0882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3"/>
          <p:cNvSpPr>
            <a:spLocks noChangeArrowheads="1"/>
          </p:cNvSpPr>
          <p:nvPr/>
        </p:nvSpPr>
        <p:spPr bwMode="auto">
          <a:xfrm>
            <a:off x="2844924" y="384762"/>
            <a:ext cx="3454152" cy="508000"/>
          </a:xfrm>
          <a:prstGeom prst="rect">
            <a:avLst/>
          </a:prstGeom>
          <a:noFill/>
          <a:ln w="9525">
            <a:noFill/>
            <a:miter lim="800000"/>
            <a:headEnd/>
            <a:tailEnd/>
          </a:ln>
        </p:spPr>
        <p:txBody>
          <a:bodyPr wrap="none" anchor="ctr">
            <a:prstTxWarp prst="textNoShape">
              <a:avLst/>
            </a:prstTxWarp>
          </a:bodyPr>
          <a:lstStyle/>
          <a:p>
            <a:pPr algn="ctr"/>
            <a:r>
              <a:rPr lang="en-GB" sz="1600" b="1" dirty="0">
                <a:ea typeface="Arial" pitchFamily="-106" charset="0"/>
                <a:cs typeface="Arial" pitchFamily="-106" charset="0"/>
              </a:rPr>
              <a:t>UK Renal Registry</a:t>
            </a:r>
            <a:r>
              <a:rPr lang="en-GB" sz="1600" b="1" dirty="0" smtClean="0">
                <a:ea typeface="Arial" pitchFamily="-106" charset="0"/>
                <a:cs typeface="Arial" pitchFamily="-106" charset="0"/>
              </a:rPr>
              <a:t> </a:t>
            </a:r>
            <a:r>
              <a:rPr lang="en-US" sz="1600" b="1" dirty="0" smtClean="0">
                <a:ea typeface="Arial" pitchFamily="-106" charset="0"/>
                <a:cs typeface="Arial" pitchFamily="-106" charset="0"/>
              </a:rPr>
              <a:t>23rd Annual Report</a:t>
            </a:r>
          </a:p>
          <a:p>
            <a:pPr algn="ctr"/>
            <a:r>
              <a:rPr lang="en-US" sz="1400" b="1" dirty="0" smtClean="0">
                <a:solidFill>
                  <a:schemeClr val="bg1">
                    <a:lumMod val="50000"/>
                  </a:schemeClr>
                </a:solidFill>
                <a:ea typeface="Arial" pitchFamily="-106" charset="0"/>
                <a:cs typeface="Arial" pitchFamily="-106" charset="0"/>
              </a:rPr>
              <a:t>Data to 31/12/2019</a:t>
            </a:r>
            <a:endParaRPr lang="en-US" sz="1400" b="1" dirty="0">
              <a:solidFill>
                <a:schemeClr val="bg1">
                  <a:lumMod val="50000"/>
                </a:schemeClr>
              </a:solidFill>
              <a:ea typeface="Arial" pitchFamily="-106" charset="0"/>
              <a:cs typeface="Arial" pitchFamily="-106" charset="0"/>
            </a:endParaRPr>
          </a:p>
        </p:txBody>
      </p:sp>
      <p:pic>
        <p:nvPicPr>
          <p:cNvPr id="49" name="Picture 4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2" y="224789"/>
            <a:ext cx="1450187" cy="827947"/>
          </a:xfrm>
          <a:prstGeom prst="rect">
            <a:avLst/>
          </a:prstGeom>
        </p:spPr>
      </p:pic>
      <p:sp>
        <p:nvSpPr>
          <p:cNvPr id="3" name="TextBox 2"/>
          <p:cNvSpPr txBox="1"/>
          <p:nvPr/>
        </p:nvSpPr>
        <p:spPr>
          <a:xfrm>
            <a:off x="554339" y="5895886"/>
            <a:ext cx="8208912" cy="246221"/>
          </a:xfrm>
          <a:prstGeom prst="rect">
            <a:avLst/>
          </a:prstGeom>
          <a:noFill/>
        </p:spPr>
        <p:txBody>
          <a:bodyPr wrap="square" rtlCol="0">
            <a:spAutoFit/>
          </a:bodyPr>
          <a:lstStyle/>
          <a:p>
            <a:r>
              <a:rPr lang="en-GB" sz="1000" b="1" dirty="0"/>
              <a:t>Figure 8.13 </a:t>
            </a:r>
            <a:r>
              <a:rPr lang="en-GB" sz="1000" dirty="0"/>
              <a:t>Body mass index categorisation of paediatric patients (&lt;16 years old) prevalent to RRT on 31/12/2019 by RRT </a:t>
            </a:r>
            <a:r>
              <a:rPr lang="en-GB" sz="1000" dirty="0" smtClean="0"/>
              <a:t>modality</a:t>
            </a:r>
            <a:endParaRPr lang="en-GB" sz="1000" dirty="0"/>
          </a:p>
        </p:txBody>
      </p:sp>
      <p:pic>
        <p:nvPicPr>
          <p:cNvPr id="133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1124744"/>
            <a:ext cx="8506971"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524537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3"/>
          <p:cNvSpPr>
            <a:spLocks noChangeArrowheads="1"/>
          </p:cNvSpPr>
          <p:nvPr/>
        </p:nvSpPr>
        <p:spPr bwMode="auto">
          <a:xfrm>
            <a:off x="2844924" y="384762"/>
            <a:ext cx="3454152" cy="508000"/>
          </a:xfrm>
          <a:prstGeom prst="rect">
            <a:avLst/>
          </a:prstGeom>
          <a:noFill/>
          <a:ln w="9525">
            <a:noFill/>
            <a:miter lim="800000"/>
            <a:headEnd/>
            <a:tailEnd/>
          </a:ln>
        </p:spPr>
        <p:txBody>
          <a:bodyPr wrap="none" anchor="ctr">
            <a:prstTxWarp prst="textNoShape">
              <a:avLst/>
            </a:prstTxWarp>
          </a:bodyPr>
          <a:lstStyle/>
          <a:p>
            <a:pPr algn="ctr"/>
            <a:r>
              <a:rPr lang="en-GB" sz="1600" b="1" dirty="0">
                <a:ea typeface="Arial" pitchFamily="-106" charset="0"/>
                <a:cs typeface="Arial" pitchFamily="-106" charset="0"/>
              </a:rPr>
              <a:t>UK Renal Registry</a:t>
            </a:r>
            <a:r>
              <a:rPr lang="en-GB" sz="1600" b="1" dirty="0" smtClean="0">
                <a:ea typeface="Arial" pitchFamily="-106" charset="0"/>
                <a:cs typeface="Arial" pitchFamily="-106" charset="0"/>
              </a:rPr>
              <a:t> </a:t>
            </a:r>
            <a:r>
              <a:rPr lang="en-US" sz="1600" b="1" dirty="0" smtClean="0">
                <a:ea typeface="Arial" pitchFamily="-106" charset="0"/>
                <a:cs typeface="Arial" pitchFamily="-106" charset="0"/>
              </a:rPr>
              <a:t>23rd Annual Report</a:t>
            </a:r>
          </a:p>
          <a:p>
            <a:pPr algn="ctr"/>
            <a:r>
              <a:rPr lang="en-US" sz="1400" b="1" dirty="0" smtClean="0">
                <a:solidFill>
                  <a:schemeClr val="bg1">
                    <a:lumMod val="50000"/>
                  </a:schemeClr>
                </a:solidFill>
                <a:ea typeface="Arial" pitchFamily="-106" charset="0"/>
                <a:cs typeface="Arial" pitchFamily="-106" charset="0"/>
              </a:rPr>
              <a:t>Data to 31/12/2019</a:t>
            </a:r>
            <a:endParaRPr lang="en-US" sz="1400" b="1" dirty="0">
              <a:solidFill>
                <a:schemeClr val="bg1">
                  <a:lumMod val="50000"/>
                </a:schemeClr>
              </a:solidFill>
              <a:ea typeface="Arial" pitchFamily="-106" charset="0"/>
              <a:cs typeface="Arial" pitchFamily="-106" charset="0"/>
            </a:endParaRPr>
          </a:p>
        </p:txBody>
      </p:sp>
      <p:pic>
        <p:nvPicPr>
          <p:cNvPr id="49" name="Picture 4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2" y="224789"/>
            <a:ext cx="1450187" cy="827947"/>
          </a:xfrm>
          <a:prstGeom prst="rect">
            <a:avLst/>
          </a:prstGeom>
        </p:spPr>
      </p:pic>
      <p:sp>
        <p:nvSpPr>
          <p:cNvPr id="3" name="TextBox 2"/>
          <p:cNvSpPr txBox="1"/>
          <p:nvPr/>
        </p:nvSpPr>
        <p:spPr>
          <a:xfrm>
            <a:off x="539552" y="5661248"/>
            <a:ext cx="8352928" cy="246221"/>
          </a:xfrm>
          <a:prstGeom prst="rect">
            <a:avLst/>
          </a:prstGeom>
          <a:noFill/>
        </p:spPr>
        <p:txBody>
          <a:bodyPr wrap="square" rtlCol="0">
            <a:spAutoFit/>
          </a:bodyPr>
          <a:lstStyle/>
          <a:p>
            <a:r>
              <a:rPr lang="en-GB" sz="1000" b="1" dirty="0"/>
              <a:t>Figure 8.14 </a:t>
            </a:r>
            <a:r>
              <a:rPr lang="en-GB" sz="1000" dirty="0"/>
              <a:t>Median systolic blood pressure (SBP) z-scores for paediatric patients (&lt;16 years old) prevalent to </a:t>
            </a:r>
            <a:r>
              <a:rPr lang="en-GB" sz="1000" dirty="0" err="1"/>
              <a:t>Tx</a:t>
            </a:r>
            <a:r>
              <a:rPr lang="en-GB" sz="1000" dirty="0"/>
              <a:t> on </a:t>
            </a:r>
            <a:r>
              <a:rPr lang="en-GB" sz="1000" dirty="0" smtClean="0"/>
              <a:t>31/12/2019 </a:t>
            </a:r>
            <a:r>
              <a:rPr lang="en-GB" sz="1000" dirty="0"/>
              <a:t>by centre</a:t>
            </a:r>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1268759"/>
            <a:ext cx="8506971" cy="43204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55159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3"/>
          <p:cNvSpPr>
            <a:spLocks noChangeArrowheads="1"/>
          </p:cNvSpPr>
          <p:nvPr/>
        </p:nvSpPr>
        <p:spPr bwMode="auto">
          <a:xfrm>
            <a:off x="2844924" y="384762"/>
            <a:ext cx="3454152" cy="508000"/>
          </a:xfrm>
          <a:prstGeom prst="rect">
            <a:avLst/>
          </a:prstGeom>
          <a:noFill/>
          <a:ln w="9525">
            <a:noFill/>
            <a:miter lim="800000"/>
            <a:headEnd/>
            <a:tailEnd/>
          </a:ln>
        </p:spPr>
        <p:txBody>
          <a:bodyPr wrap="none" anchor="ctr">
            <a:prstTxWarp prst="textNoShape">
              <a:avLst/>
            </a:prstTxWarp>
          </a:bodyPr>
          <a:lstStyle/>
          <a:p>
            <a:pPr algn="ctr"/>
            <a:r>
              <a:rPr lang="en-GB" sz="1600" b="1" dirty="0">
                <a:ea typeface="Arial" pitchFamily="-106" charset="0"/>
                <a:cs typeface="Arial" pitchFamily="-106" charset="0"/>
              </a:rPr>
              <a:t>UK Renal Registry</a:t>
            </a:r>
            <a:r>
              <a:rPr lang="en-GB" sz="1600" b="1" dirty="0" smtClean="0">
                <a:ea typeface="Arial" pitchFamily="-106" charset="0"/>
                <a:cs typeface="Arial" pitchFamily="-106" charset="0"/>
              </a:rPr>
              <a:t> </a:t>
            </a:r>
            <a:r>
              <a:rPr lang="en-US" sz="1600" b="1" dirty="0" smtClean="0">
                <a:ea typeface="Arial" pitchFamily="-106" charset="0"/>
                <a:cs typeface="Arial" pitchFamily="-106" charset="0"/>
              </a:rPr>
              <a:t>23rd Annual Report</a:t>
            </a:r>
          </a:p>
          <a:p>
            <a:pPr algn="ctr"/>
            <a:r>
              <a:rPr lang="en-US" sz="1400" b="1" dirty="0" smtClean="0">
                <a:solidFill>
                  <a:schemeClr val="bg1">
                    <a:lumMod val="50000"/>
                  </a:schemeClr>
                </a:solidFill>
                <a:ea typeface="Arial" pitchFamily="-106" charset="0"/>
                <a:cs typeface="Arial" pitchFamily="-106" charset="0"/>
              </a:rPr>
              <a:t>Data to 31/12/2019</a:t>
            </a:r>
            <a:endParaRPr lang="en-US" sz="1400" b="1" dirty="0">
              <a:solidFill>
                <a:schemeClr val="bg1">
                  <a:lumMod val="50000"/>
                </a:schemeClr>
              </a:solidFill>
              <a:ea typeface="Arial" pitchFamily="-106" charset="0"/>
              <a:cs typeface="Arial" pitchFamily="-106" charset="0"/>
            </a:endParaRPr>
          </a:p>
        </p:txBody>
      </p:sp>
      <p:pic>
        <p:nvPicPr>
          <p:cNvPr id="49" name="Picture 4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2" y="224789"/>
            <a:ext cx="1450187" cy="827947"/>
          </a:xfrm>
          <a:prstGeom prst="rect">
            <a:avLst/>
          </a:prstGeom>
        </p:spPr>
      </p:pic>
      <p:sp>
        <p:nvSpPr>
          <p:cNvPr id="3" name="TextBox 2"/>
          <p:cNvSpPr txBox="1"/>
          <p:nvPr/>
        </p:nvSpPr>
        <p:spPr>
          <a:xfrm>
            <a:off x="539552" y="5661248"/>
            <a:ext cx="8136904" cy="246221"/>
          </a:xfrm>
          <a:prstGeom prst="rect">
            <a:avLst/>
          </a:prstGeom>
          <a:noFill/>
        </p:spPr>
        <p:txBody>
          <a:bodyPr wrap="square" rtlCol="0">
            <a:spAutoFit/>
          </a:bodyPr>
          <a:lstStyle/>
          <a:p>
            <a:r>
              <a:rPr lang="en-GB" sz="1000" b="1" dirty="0"/>
              <a:t>Figure 8.15 </a:t>
            </a:r>
            <a:r>
              <a:rPr lang="en-GB" sz="1000" dirty="0"/>
              <a:t>Median systolic blood pressure (SBP) z-scores for paediatric patients (&lt;16 years old) prevalent to dialysis on </a:t>
            </a:r>
            <a:r>
              <a:rPr lang="en-GB" sz="1000" dirty="0" smtClean="0"/>
              <a:t>31/12/2019 </a:t>
            </a:r>
            <a:r>
              <a:rPr lang="en-GB" sz="1000" dirty="0"/>
              <a:t>by centre</a:t>
            </a:r>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1196752"/>
            <a:ext cx="8064896" cy="432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647808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3"/>
          <p:cNvSpPr>
            <a:spLocks noChangeArrowheads="1"/>
          </p:cNvSpPr>
          <p:nvPr/>
        </p:nvSpPr>
        <p:spPr bwMode="auto">
          <a:xfrm>
            <a:off x="2844924" y="384762"/>
            <a:ext cx="3454152" cy="508000"/>
          </a:xfrm>
          <a:prstGeom prst="rect">
            <a:avLst/>
          </a:prstGeom>
          <a:noFill/>
          <a:ln w="9525">
            <a:noFill/>
            <a:miter lim="800000"/>
            <a:headEnd/>
            <a:tailEnd/>
          </a:ln>
        </p:spPr>
        <p:txBody>
          <a:bodyPr wrap="none" anchor="ctr">
            <a:prstTxWarp prst="textNoShape">
              <a:avLst/>
            </a:prstTxWarp>
          </a:bodyPr>
          <a:lstStyle/>
          <a:p>
            <a:pPr algn="ctr"/>
            <a:r>
              <a:rPr lang="en-GB" sz="1600" b="1" dirty="0">
                <a:ea typeface="Arial" pitchFamily="-106" charset="0"/>
                <a:cs typeface="Arial" pitchFamily="-106" charset="0"/>
              </a:rPr>
              <a:t>UK Renal Registry</a:t>
            </a:r>
            <a:r>
              <a:rPr lang="en-GB" sz="1600" b="1" dirty="0" smtClean="0">
                <a:ea typeface="Arial" pitchFamily="-106" charset="0"/>
                <a:cs typeface="Arial" pitchFamily="-106" charset="0"/>
              </a:rPr>
              <a:t> </a:t>
            </a:r>
            <a:r>
              <a:rPr lang="en-US" sz="1600" b="1" dirty="0" smtClean="0">
                <a:ea typeface="Arial" pitchFamily="-106" charset="0"/>
                <a:cs typeface="Arial" pitchFamily="-106" charset="0"/>
              </a:rPr>
              <a:t>23rd Annual Report</a:t>
            </a:r>
          </a:p>
          <a:p>
            <a:pPr algn="ctr"/>
            <a:r>
              <a:rPr lang="en-US" sz="1400" b="1" dirty="0" smtClean="0">
                <a:solidFill>
                  <a:schemeClr val="bg1">
                    <a:lumMod val="50000"/>
                  </a:schemeClr>
                </a:solidFill>
                <a:ea typeface="Arial" pitchFamily="-106" charset="0"/>
                <a:cs typeface="Arial" pitchFamily="-106" charset="0"/>
              </a:rPr>
              <a:t>Data to 31/12/2019</a:t>
            </a:r>
            <a:endParaRPr lang="en-US" sz="1400" b="1" dirty="0">
              <a:solidFill>
                <a:schemeClr val="bg1">
                  <a:lumMod val="50000"/>
                </a:schemeClr>
              </a:solidFill>
              <a:ea typeface="Arial" pitchFamily="-106" charset="0"/>
              <a:cs typeface="Arial" pitchFamily="-106" charset="0"/>
            </a:endParaRPr>
          </a:p>
        </p:txBody>
      </p:sp>
      <p:pic>
        <p:nvPicPr>
          <p:cNvPr id="49" name="Picture 4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2" y="224789"/>
            <a:ext cx="1450187" cy="827947"/>
          </a:xfrm>
          <a:prstGeom prst="rect">
            <a:avLst/>
          </a:prstGeom>
        </p:spPr>
      </p:pic>
      <p:sp>
        <p:nvSpPr>
          <p:cNvPr id="3" name="TextBox 2"/>
          <p:cNvSpPr txBox="1"/>
          <p:nvPr/>
        </p:nvSpPr>
        <p:spPr>
          <a:xfrm>
            <a:off x="539552" y="5661248"/>
            <a:ext cx="8136904" cy="400110"/>
          </a:xfrm>
          <a:prstGeom prst="rect">
            <a:avLst/>
          </a:prstGeom>
          <a:noFill/>
        </p:spPr>
        <p:txBody>
          <a:bodyPr wrap="square" rtlCol="0">
            <a:spAutoFit/>
          </a:bodyPr>
          <a:lstStyle/>
          <a:p>
            <a:r>
              <a:rPr lang="en-GB" sz="1000" b="1" dirty="0"/>
              <a:t>Figure 8.16 </a:t>
            </a:r>
            <a:r>
              <a:rPr lang="en-GB" sz="1000" dirty="0"/>
              <a:t>Proportion of paediatric patients (&lt;16 years old) prevalent to dialysis on 31/12/2019 with haemoglobin (</a:t>
            </a:r>
            <a:r>
              <a:rPr lang="en-GB" sz="1000" dirty="0" err="1"/>
              <a:t>Hb</a:t>
            </a:r>
            <a:r>
              <a:rPr lang="en-GB" sz="1000" dirty="0"/>
              <a:t>) </a:t>
            </a:r>
            <a:r>
              <a:rPr lang="en-GB" sz="1000" dirty="0" smtClean="0"/>
              <a:t>below</a:t>
            </a:r>
            <a:r>
              <a:rPr lang="en-GB" sz="1000" dirty="0"/>
              <a:t>, within and above target by centre; for those above target the proportion on erythropoiesis stimulating agent (ESA) </a:t>
            </a:r>
            <a:r>
              <a:rPr lang="en-GB" sz="1000" dirty="0" smtClean="0"/>
              <a:t>therapy </a:t>
            </a:r>
            <a:r>
              <a:rPr lang="en-GB" sz="1000" dirty="0"/>
              <a:t>is shown</a:t>
            </a:r>
          </a:p>
        </p:txBody>
      </p:sp>
      <p:pic>
        <p:nvPicPr>
          <p:cNvPr id="1638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1143000"/>
            <a:ext cx="8506971" cy="4374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719521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3"/>
          <p:cNvSpPr>
            <a:spLocks noChangeArrowheads="1"/>
          </p:cNvSpPr>
          <p:nvPr/>
        </p:nvSpPr>
        <p:spPr bwMode="auto">
          <a:xfrm>
            <a:off x="2844924" y="384762"/>
            <a:ext cx="3454152" cy="508000"/>
          </a:xfrm>
          <a:prstGeom prst="rect">
            <a:avLst/>
          </a:prstGeom>
          <a:noFill/>
          <a:ln w="9525">
            <a:noFill/>
            <a:miter lim="800000"/>
            <a:headEnd/>
            <a:tailEnd/>
          </a:ln>
        </p:spPr>
        <p:txBody>
          <a:bodyPr wrap="none" anchor="ctr">
            <a:prstTxWarp prst="textNoShape">
              <a:avLst/>
            </a:prstTxWarp>
          </a:bodyPr>
          <a:lstStyle/>
          <a:p>
            <a:pPr algn="ctr"/>
            <a:r>
              <a:rPr lang="en-GB" sz="1600" b="1" dirty="0">
                <a:ea typeface="Arial" pitchFamily="-106" charset="0"/>
                <a:cs typeface="Arial" pitchFamily="-106" charset="0"/>
              </a:rPr>
              <a:t>UK Renal Registry</a:t>
            </a:r>
            <a:r>
              <a:rPr lang="en-GB" sz="1600" b="1" dirty="0" smtClean="0">
                <a:ea typeface="Arial" pitchFamily="-106" charset="0"/>
                <a:cs typeface="Arial" pitchFamily="-106" charset="0"/>
              </a:rPr>
              <a:t> </a:t>
            </a:r>
            <a:r>
              <a:rPr lang="en-US" sz="1600" b="1" dirty="0" smtClean="0">
                <a:ea typeface="Arial" pitchFamily="-106" charset="0"/>
                <a:cs typeface="Arial" pitchFamily="-106" charset="0"/>
              </a:rPr>
              <a:t>23rd Annual Report</a:t>
            </a:r>
          </a:p>
          <a:p>
            <a:pPr algn="ctr"/>
            <a:r>
              <a:rPr lang="en-US" sz="1400" b="1" dirty="0" smtClean="0">
                <a:solidFill>
                  <a:schemeClr val="bg1">
                    <a:lumMod val="50000"/>
                  </a:schemeClr>
                </a:solidFill>
                <a:ea typeface="Arial" pitchFamily="-106" charset="0"/>
                <a:cs typeface="Arial" pitchFamily="-106" charset="0"/>
              </a:rPr>
              <a:t>Data to 31/12/2019</a:t>
            </a:r>
            <a:endParaRPr lang="en-US" sz="1400" b="1" dirty="0">
              <a:solidFill>
                <a:schemeClr val="bg1">
                  <a:lumMod val="50000"/>
                </a:schemeClr>
              </a:solidFill>
              <a:ea typeface="Arial" pitchFamily="-106" charset="0"/>
              <a:cs typeface="Arial" pitchFamily="-106" charset="0"/>
            </a:endParaRPr>
          </a:p>
        </p:txBody>
      </p:sp>
      <p:pic>
        <p:nvPicPr>
          <p:cNvPr id="49" name="Picture 4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2" y="224789"/>
            <a:ext cx="1450187" cy="827947"/>
          </a:xfrm>
          <a:prstGeom prst="rect">
            <a:avLst/>
          </a:prstGeom>
        </p:spPr>
      </p:pic>
      <p:sp>
        <p:nvSpPr>
          <p:cNvPr id="3" name="TextBox 2"/>
          <p:cNvSpPr txBox="1"/>
          <p:nvPr/>
        </p:nvSpPr>
        <p:spPr>
          <a:xfrm>
            <a:off x="539552" y="5661248"/>
            <a:ext cx="8064896" cy="677108"/>
          </a:xfrm>
          <a:prstGeom prst="rect">
            <a:avLst/>
          </a:prstGeom>
          <a:noFill/>
        </p:spPr>
        <p:txBody>
          <a:bodyPr wrap="square" rtlCol="0">
            <a:spAutoFit/>
          </a:bodyPr>
          <a:lstStyle/>
          <a:p>
            <a:r>
              <a:rPr lang="en-GB" sz="1000" b="1" dirty="0"/>
              <a:t>Figure 8.17 </a:t>
            </a:r>
            <a:r>
              <a:rPr lang="en-GB" sz="1000" dirty="0"/>
              <a:t>Unadjusted Kaplan-Meier survival (from day 90) of incident paediatric RRT patients (&lt;16 years old) between </a:t>
            </a:r>
            <a:r>
              <a:rPr lang="en-GB" sz="1000" dirty="0" smtClean="0"/>
              <a:t>2005 </a:t>
            </a:r>
            <a:r>
              <a:rPr lang="en-GB" sz="1000" dirty="0"/>
              <a:t>and 2018 by age group at start of </a:t>
            </a:r>
            <a:r>
              <a:rPr lang="en-GB" sz="1000" dirty="0" smtClean="0"/>
              <a:t>RRT</a:t>
            </a:r>
          </a:p>
          <a:p>
            <a:r>
              <a:rPr lang="en-GB" sz="900" dirty="0"/>
              <a:t>The 8–12 </a:t>
            </a:r>
            <a:r>
              <a:rPr lang="en-GB" sz="900" dirty="0" err="1"/>
              <a:t>yrs</a:t>
            </a:r>
            <a:r>
              <a:rPr lang="en-GB" sz="900" dirty="0"/>
              <a:t> and 12–16 </a:t>
            </a:r>
            <a:r>
              <a:rPr lang="en-GB" sz="900" dirty="0" err="1"/>
              <a:t>yrs</a:t>
            </a:r>
            <a:r>
              <a:rPr lang="en-GB" sz="900" dirty="0"/>
              <a:t> lines stop before 10 years, because the analysis was censored at age 16 years. The UKRR is combining the paediatric and adult databases and so in future will be able to report survival extended into adulthood. </a:t>
            </a:r>
            <a:endParaRPr lang="en-GB" sz="900" dirty="0"/>
          </a:p>
        </p:txBody>
      </p:sp>
      <p:pic>
        <p:nvPicPr>
          <p:cNvPr id="174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052736"/>
            <a:ext cx="8064896"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699688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3"/>
          <p:cNvSpPr>
            <a:spLocks noChangeArrowheads="1"/>
          </p:cNvSpPr>
          <p:nvPr/>
        </p:nvSpPr>
        <p:spPr bwMode="auto">
          <a:xfrm>
            <a:off x="2844924" y="384762"/>
            <a:ext cx="3454152" cy="508000"/>
          </a:xfrm>
          <a:prstGeom prst="rect">
            <a:avLst/>
          </a:prstGeom>
          <a:noFill/>
          <a:ln w="9525">
            <a:noFill/>
            <a:miter lim="800000"/>
            <a:headEnd/>
            <a:tailEnd/>
          </a:ln>
        </p:spPr>
        <p:txBody>
          <a:bodyPr wrap="none" anchor="ctr">
            <a:prstTxWarp prst="textNoShape">
              <a:avLst/>
            </a:prstTxWarp>
          </a:bodyPr>
          <a:lstStyle/>
          <a:p>
            <a:pPr algn="ctr"/>
            <a:r>
              <a:rPr lang="en-GB" sz="1600" b="1" dirty="0">
                <a:ea typeface="Arial" pitchFamily="-106" charset="0"/>
                <a:cs typeface="Arial" pitchFamily="-106" charset="0"/>
              </a:rPr>
              <a:t>UK Renal Registry</a:t>
            </a:r>
            <a:r>
              <a:rPr lang="en-GB" sz="1600" b="1" dirty="0" smtClean="0">
                <a:ea typeface="Arial" pitchFamily="-106" charset="0"/>
                <a:cs typeface="Arial" pitchFamily="-106" charset="0"/>
              </a:rPr>
              <a:t> </a:t>
            </a:r>
            <a:r>
              <a:rPr lang="en-US" sz="1600" b="1" dirty="0" smtClean="0">
                <a:ea typeface="Arial" pitchFamily="-106" charset="0"/>
                <a:cs typeface="Arial" pitchFamily="-106" charset="0"/>
              </a:rPr>
              <a:t>23rd Annual Report</a:t>
            </a:r>
          </a:p>
          <a:p>
            <a:pPr algn="ctr"/>
            <a:r>
              <a:rPr lang="en-US" sz="1400" b="1" dirty="0" smtClean="0">
                <a:solidFill>
                  <a:schemeClr val="bg1">
                    <a:lumMod val="50000"/>
                  </a:schemeClr>
                </a:solidFill>
                <a:ea typeface="Arial" pitchFamily="-106" charset="0"/>
                <a:cs typeface="Arial" pitchFamily="-106" charset="0"/>
              </a:rPr>
              <a:t>Data to 31/12/2019</a:t>
            </a:r>
            <a:endParaRPr lang="en-US" sz="1400" b="1" dirty="0">
              <a:solidFill>
                <a:schemeClr val="bg1">
                  <a:lumMod val="50000"/>
                </a:schemeClr>
              </a:solidFill>
              <a:ea typeface="Arial" pitchFamily="-106" charset="0"/>
              <a:cs typeface="Arial" pitchFamily="-106" charset="0"/>
            </a:endParaRPr>
          </a:p>
        </p:txBody>
      </p:sp>
      <p:pic>
        <p:nvPicPr>
          <p:cNvPr id="49" name="Picture 4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2" y="224789"/>
            <a:ext cx="1450187" cy="827947"/>
          </a:xfrm>
          <a:prstGeom prst="rect">
            <a:avLst/>
          </a:prstGeom>
        </p:spPr>
      </p:pic>
      <p:sp>
        <p:nvSpPr>
          <p:cNvPr id="3" name="TextBox 2"/>
          <p:cNvSpPr txBox="1"/>
          <p:nvPr/>
        </p:nvSpPr>
        <p:spPr>
          <a:xfrm>
            <a:off x="539552" y="5661248"/>
            <a:ext cx="6552728" cy="246221"/>
          </a:xfrm>
          <a:prstGeom prst="rect">
            <a:avLst/>
          </a:prstGeom>
          <a:noFill/>
        </p:spPr>
        <p:txBody>
          <a:bodyPr wrap="square" rtlCol="0">
            <a:spAutoFit/>
          </a:bodyPr>
          <a:lstStyle/>
          <a:p>
            <a:r>
              <a:rPr lang="en-GB" sz="1000" b="1" dirty="0"/>
              <a:t>Figure 8.2 </a:t>
            </a:r>
            <a:r>
              <a:rPr lang="en-GB" sz="1000" dirty="0"/>
              <a:t>Start RRT modality for paediatric patients (&lt;16 years old) incident to RRT by 5 year time period</a:t>
            </a: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363" y="1304925"/>
            <a:ext cx="7153275" cy="424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010507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3"/>
          <p:cNvSpPr>
            <a:spLocks noChangeArrowheads="1"/>
          </p:cNvSpPr>
          <p:nvPr/>
        </p:nvSpPr>
        <p:spPr bwMode="auto">
          <a:xfrm>
            <a:off x="2844924" y="384762"/>
            <a:ext cx="3454152" cy="508000"/>
          </a:xfrm>
          <a:prstGeom prst="rect">
            <a:avLst/>
          </a:prstGeom>
          <a:noFill/>
          <a:ln w="9525">
            <a:noFill/>
            <a:miter lim="800000"/>
            <a:headEnd/>
            <a:tailEnd/>
          </a:ln>
        </p:spPr>
        <p:txBody>
          <a:bodyPr wrap="none" anchor="ctr">
            <a:prstTxWarp prst="textNoShape">
              <a:avLst/>
            </a:prstTxWarp>
          </a:bodyPr>
          <a:lstStyle/>
          <a:p>
            <a:pPr algn="ctr"/>
            <a:r>
              <a:rPr lang="en-GB" sz="1600" b="1" dirty="0">
                <a:ea typeface="Arial" pitchFamily="-106" charset="0"/>
                <a:cs typeface="Arial" pitchFamily="-106" charset="0"/>
              </a:rPr>
              <a:t>UK Renal Registry</a:t>
            </a:r>
            <a:r>
              <a:rPr lang="en-GB" sz="1600" b="1" dirty="0" smtClean="0">
                <a:ea typeface="Arial" pitchFamily="-106" charset="0"/>
                <a:cs typeface="Arial" pitchFamily="-106" charset="0"/>
              </a:rPr>
              <a:t> </a:t>
            </a:r>
            <a:r>
              <a:rPr lang="en-US" sz="1600" b="1" dirty="0" smtClean="0">
                <a:ea typeface="Arial" pitchFamily="-106" charset="0"/>
                <a:cs typeface="Arial" pitchFamily="-106" charset="0"/>
              </a:rPr>
              <a:t>23rd Annual Report</a:t>
            </a:r>
          </a:p>
          <a:p>
            <a:pPr algn="ctr"/>
            <a:r>
              <a:rPr lang="en-US" sz="1400" b="1" dirty="0" smtClean="0">
                <a:solidFill>
                  <a:schemeClr val="bg1">
                    <a:lumMod val="50000"/>
                  </a:schemeClr>
                </a:solidFill>
                <a:ea typeface="Arial" pitchFamily="-106" charset="0"/>
                <a:cs typeface="Arial" pitchFamily="-106" charset="0"/>
              </a:rPr>
              <a:t>Data to 31/12/2019</a:t>
            </a:r>
            <a:endParaRPr lang="en-US" sz="1400" b="1" dirty="0">
              <a:solidFill>
                <a:schemeClr val="bg1">
                  <a:lumMod val="50000"/>
                </a:schemeClr>
              </a:solidFill>
              <a:ea typeface="Arial" pitchFamily="-106" charset="0"/>
              <a:cs typeface="Arial" pitchFamily="-106" charset="0"/>
            </a:endParaRPr>
          </a:p>
        </p:txBody>
      </p:sp>
      <p:pic>
        <p:nvPicPr>
          <p:cNvPr id="49" name="Picture 4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2" y="224789"/>
            <a:ext cx="1450187" cy="827947"/>
          </a:xfrm>
          <a:prstGeom prst="rect">
            <a:avLst/>
          </a:prstGeom>
        </p:spPr>
      </p:pic>
      <p:sp>
        <p:nvSpPr>
          <p:cNvPr id="3" name="TextBox 2"/>
          <p:cNvSpPr txBox="1"/>
          <p:nvPr/>
        </p:nvSpPr>
        <p:spPr>
          <a:xfrm>
            <a:off x="539552" y="5661248"/>
            <a:ext cx="6552728" cy="246221"/>
          </a:xfrm>
          <a:prstGeom prst="rect">
            <a:avLst/>
          </a:prstGeom>
          <a:noFill/>
        </p:spPr>
        <p:txBody>
          <a:bodyPr wrap="square" rtlCol="0">
            <a:spAutoFit/>
          </a:bodyPr>
          <a:lstStyle/>
          <a:p>
            <a:r>
              <a:rPr lang="en-GB" sz="1000" b="1" dirty="0"/>
              <a:t>Figure 8.3 </a:t>
            </a:r>
            <a:r>
              <a:rPr lang="en-GB" sz="1000" dirty="0"/>
              <a:t>RRT modality used by paediatric patients (&lt;16 years old) prevalent to RRT on 31/12/2019</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4433" y="1052736"/>
            <a:ext cx="6962775" cy="420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41665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3"/>
          <p:cNvSpPr>
            <a:spLocks noChangeArrowheads="1"/>
          </p:cNvSpPr>
          <p:nvPr/>
        </p:nvSpPr>
        <p:spPr bwMode="auto">
          <a:xfrm>
            <a:off x="2844924" y="384762"/>
            <a:ext cx="3454152" cy="508000"/>
          </a:xfrm>
          <a:prstGeom prst="rect">
            <a:avLst/>
          </a:prstGeom>
          <a:noFill/>
          <a:ln w="9525">
            <a:noFill/>
            <a:miter lim="800000"/>
            <a:headEnd/>
            <a:tailEnd/>
          </a:ln>
        </p:spPr>
        <p:txBody>
          <a:bodyPr wrap="none" anchor="ctr">
            <a:prstTxWarp prst="textNoShape">
              <a:avLst/>
            </a:prstTxWarp>
          </a:bodyPr>
          <a:lstStyle/>
          <a:p>
            <a:pPr algn="ctr"/>
            <a:r>
              <a:rPr lang="en-GB" sz="1600" b="1" dirty="0">
                <a:ea typeface="Arial" pitchFamily="-106" charset="0"/>
                <a:cs typeface="Arial" pitchFamily="-106" charset="0"/>
              </a:rPr>
              <a:t>UK Renal Registry</a:t>
            </a:r>
            <a:r>
              <a:rPr lang="en-GB" sz="1600" b="1" dirty="0" smtClean="0">
                <a:ea typeface="Arial" pitchFamily="-106" charset="0"/>
                <a:cs typeface="Arial" pitchFamily="-106" charset="0"/>
              </a:rPr>
              <a:t> </a:t>
            </a:r>
            <a:r>
              <a:rPr lang="en-US" sz="1600" b="1" dirty="0" smtClean="0">
                <a:ea typeface="Arial" pitchFamily="-106" charset="0"/>
                <a:cs typeface="Arial" pitchFamily="-106" charset="0"/>
              </a:rPr>
              <a:t>23rd Annual Report</a:t>
            </a:r>
          </a:p>
          <a:p>
            <a:pPr algn="ctr"/>
            <a:r>
              <a:rPr lang="en-US" sz="1400" b="1" dirty="0" smtClean="0">
                <a:solidFill>
                  <a:schemeClr val="bg1">
                    <a:lumMod val="50000"/>
                  </a:schemeClr>
                </a:solidFill>
                <a:ea typeface="Arial" pitchFamily="-106" charset="0"/>
                <a:cs typeface="Arial" pitchFamily="-106" charset="0"/>
              </a:rPr>
              <a:t>Data to 31/12/2019</a:t>
            </a:r>
            <a:endParaRPr lang="en-US" sz="1400" b="1" dirty="0">
              <a:solidFill>
                <a:schemeClr val="bg1">
                  <a:lumMod val="50000"/>
                </a:schemeClr>
              </a:solidFill>
              <a:ea typeface="Arial" pitchFamily="-106" charset="0"/>
              <a:cs typeface="Arial" pitchFamily="-106" charset="0"/>
            </a:endParaRPr>
          </a:p>
        </p:txBody>
      </p:sp>
      <p:pic>
        <p:nvPicPr>
          <p:cNvPr id="49" name="Picture 4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2" y="224789"/>
            <a:ext cx="1450187" cy="827947"/>
          </a:xfrm>
          <a:prstGeom prst="rect">
            <a:avLst/>
          </a:prstGeom>
        </p:spPr>
      </p:pic>
      <p:sp>
        <p:nvSpPr>
          <p:cNvPr id="3" name="TextBox 2"/>
          <p:cNvSpPr txBox="1"/>
          <p:nvPr/>
        </p:nvSpPr>
        <p:spPr>
          <a:xfrm>
            <a:off x="539552" y="5661248"/>
            <a:ext cx="6552728" cy="246221"/>
          </a:xfrm>
          <a:prstGeom prst="rect">
            <a:avLst/>
          </a:prstGeom>
          <a:noFill/>
        </p:spPr>
        <p:txBody>
          <a:bodyPr wrap="square" rtlCol="0">
            <a:spAutoFit/>
          </a:bodyPr>
          <a:lstStyle/>
          <a:p>
            <a:r>
              <a:rPr lang="en-GB" sz="1000" b="1" dirty="0"/>
              <a:t>Figure 8.4 </a:t>
            </a:r>
            <a:r>
              <a:rPr lang="en-GB" sz="1000" dirty="0"/>
              <a:t>RRT modality used at the start of RRT by paediatric patients (&lt;16 years old) prevalent to RRT on 31/12/2019</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032" y="894385"/>
            <a:ext cx="6276975" cy="458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32744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3"/>
          <p:cNvSpPr>
            <a:spLocks noChangeArrowheads="1"/>
          </p:cNvSpPr>
          <p:nvPr/>
        </p:nvSpPr>
        <p:spPr bwMode="auto">
          <a:xfrm>
            <a:off x="2844924" y="384762"/>
            <a:ext cx="3454152" cy="508000"/>
          </a:xfrm>
          <a:prstGeom prst="rect">
            <a:avLst/>
          </a:prstGeom>
          <a:noFill/>
          <a:ln w="9525">
            <a:noFill/>
            <a:miter lim="800000"/>
            <a:headEnd/>
            <a:tailEnd/>
          </a:ln>
        </p:spPr>
        <p:txBody>
          <a:bodyPr wrap="none" anchor="ctr">
            <a:prstTxWarp prst="textNoShape">
              <a:avLst/>
            </a:prstTxWarp>
          </a:bodyPr>
          <a:lstStyle/>
          <a:p>
            <a:pPr algn="ctr"/>
            <a:r>
              <a:rPr lang="en-GB" sz="1600" b="1" dirty="0">
                <a:ea typeface="Arial" pitchFamily="-106" charset="0"/>
                <a:cs typeface="Arial" pitchFamily="-106" charset="0"/>
              </a:rPr>
              <a:t>UK Renal Registry</a:t>
            </a:r>
            <a:r>
              <a:rPr lang="en-GB" sz="1600" b="1" dirty="0" smtClean="0">
                <a:ea typeface="Arial" pitchFamily="-106" charset="0"/>
                <a:cs typeface="Arial" pitchFamily="-106" charset="0"/>
              </a:rPr>
              <a:t> </a:t>
            </a:r>
            <a:r>
              <a:rPr lang="en-US" sz="1600" b="1" dirty="0" smtClean="0">
                <a:ea typeface="Arial" pitchFamily="-106" charset="0"/>
                <a:cs typeface="Arial" pitchFamily="-106" charset="0"/>
              </a:rPr>
              <a:t>23rd Annual Report</a:t>
            </a:r>
          </a:p>
          <a:p>
            <a:pPr algn="ctr"/>
            <a:r>
              <a:rPr lang="en-US" sz="1400" b="1" dirty="0" smtClean="0">
                <a:solidFill>
                  <a:schemeClr val="bg1">
                    <a:lumMod val="50000"/>
                  </a:schemeClr>
                </a:solidFill>
                <a:ea typeface="Arial" pitchFamily="-106" charset="0"/>
                <a:cs typeface="Arial" pitchFamily="-106" charset="0"/>
              </a:rPr>
              <a:t>Data to 31/12/2019</a:t>
            </a:r>
            <a:endParaRPr lang="en-US" sz="1400" b="1" dirty="0">
              <a:solidFill>
                <a:schemeClr val="bg1">
                  <a:lumMod val="50000"/>
                </a:schemeClr>
              </a:solidFill>
              <a:ea typeface="Arial" pitchFamily="-106" charset="0"/>
              <a:cs typeface="Arial" pitchFamily="-106" charset="0"/>
            </a:endParaRPr>
          </a:p>
        </p:txBody>
      </p:sp>
      <p:pic>
        <p:nvPicPr>
          <p:cNvPr id="49" name="Picture 4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80312" y="224789"/>
            <a:ext cx="1450187" cy="827947"/>
          </a:xfrm>
          <a:prstGeom prst="rect">
            <a:avLst/>
          </a:prstGeom>
        </p:spPr>
      </p:pic>
      <p:sp>
        <p:nvSpPr>
          <p:cNvPr id="3" name="TextBox 2"/>
          <p:cNvSpPr txBox="1"/>
          <p:nvPr/>
        </p:nvSpPr>
        <p:spPr>
          <a:xfrm>
            <a:off x="539551" y="5661248"/>
            <a:ext cx="8290947" cy="246221"/>
          </a:xfrm>
          <a:prstGeom prst="rect">
            <a:avLst/>
          </a:prstGeom>
          <a:noFill/>
        </p:spPr>
        <p:txBody>
          <a:bodyPr wrap="square" rtlCol="0">
            <a:spAutoFit/>
          </a:bodyPr>
          <a:lstStyle/>
          <a:p>
            <a:r>
              <a:rPr lang="en-GB" sz="1000" b="1" dirty="0" smtClean="0"/>
              <a:t>Figure </a:t>
            </a:r>
            <a:r>
              <a:rPr lang="en-GB" sz="1000" b="1" dirty="0"/>
              <a:t>8.5 </a:t>
            </a:r>
            <a:r>
              <a:rPr lang="en-GB" sz="1000" dirty="0"/>
              <a:t>Comparison of primary renal diseases for paediatric patients (&lt;16 years old) incident and prevalent to RRT in </a:t>
            </a:r>
            <a:r>
              <a:rPr lang="en-GB" sz="1000" dirty="0" smtClean="0"/>
              <a:t> 2019 </a:t>
            </a:r>
            <a:r>
              <a:rPr lang="en-GB" sz="1000" dirty="0"/>
              <a:t>with no missing data </a:t>
            </a:r>
          </a:p>
        </p:txBody>
      </p:sp>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512" y="1052736"/>
            <a:ext cx="8280920" cy="438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118824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3"/>
          <p:cNvSpPr>
            <a:spLocks noChangeArrowheads="1"/>
          </p:cNvSpPr>
          <p:nvPr/>
        </p:nvSpPr>
        <p:spPr bwMode="auto">
          <a:xfrm>
            <a:off x="2844924" y="384762"/>
            <a:ext cx="3454152" cy="508000"/>
          </a:xfrm>
          <a:prstGeom prst="rect">
            <a:avLst/>
          </a:prstGeom>
          <a:noFill/>
          <a:ln w="9525">
            <a:noFill/>
            <a:miter lim="800000"/>
            <a:headEnd/>
            <a:tailEnd/>
          </a:ln>
        </p:spPr>
        <p:txBody>
          <a:bodyPr wrap="none" anchor="ctr">
            <a:prstTxWarp prst="textNoShape">
              <a:avLst/>
            </a:prstTxWarp>
          </a:bodyPr>
          <a:lstStyle/>
          <a:p>
            <a:pPr algn="ctr"/>
            <a:r>
              <a:rPr lang="en-GB" sz="1600" b="1" dirty="0">
                <a:ea typeface="Arial" pitchFamily="-106" charset="0"/>
                <a:cs typeface="Arial" pitchFamily="-106" charset="0"/>
              </a:rPr>
              <a:t>UK Renal Registry</a:t>
            </a:r>
            <a:r>
              <a:rPr lang="en-GB" sz="1600" b="1" dirty="0" smtClean="0">
                <a:ea typeface="Arial" pitchFamily="-106" charset="0"/>
                <a:cs typeface="Arial" pitchFamily="-106" charset="0"/>
              </a:rPr>
              <a:t> </a:t>
            </a:r>
            <a:r>
              <a:rPr lang="en-US" sz="1600" b="1" dirty="0" smtClean="0">
                <a:ea typeface="Arial" pitchFamily="-106" charset="0"/>
                <a:cs typeface="Arial" pitchFamily="-106" charset="0"/>
              </a:rPr>
              <a:t>23rd Annual Report</a:t>
            </a:r>
          </a:p>
          <a:p>
            <a:pPr algn="ctr"/>
            <a:r>
              <a:rPr lang="en-US" sz="1400" b="1" dirty="0" smtClean="0">
                <a:solidFill>
                  <a:schemeClr val="bg1">
                    <a:lumMod val="50000"/>
                  </a:schemeClr>
                </a:solidFill>
                <a:ea typeface="Arial" pitchFamily="-106" charset="0"/>
                <a:cs typeface="Arial" pitchFamily="-106" charset="0"/>
              </a:rPr>
              <a:t>Data to 31/12/2019</a:t>
            </a:r>
            <a:endParaRPr lang="en-US" sz="1400" b="1" dirty="0">
              <a:solidFill>
                <a:schemeClr val="bg1">
                  <a:lumMod val="50000"/>
                </a:schemeClr>
              </a:solidFill>
              <a:ea typeface="Arial" pitchFamily="-106" charset="0"/>
              <a:cs typeface="Arial" pitchFamily="-106" charset="0"/>
            </a:endParaRPr>
          </a:p>
        </p:txBody>
      </p:sp>
      <p:pic>
        <p:nvPicPr>
          <p:cNvPr id="49" name="Picture 4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2" y="224789"/>
            <a:ext cx="1450187" cy="827947"/>
          </a:xfrm>
          <a:prstGeom prst="rect">
            <a:avLst/>
          </a:prstGeom>
        </p:spPr>
      </p:pic>
      <p:sp>
        <p:nvSpPr>
          <p:cNvPr id="3" name="TextBox 2"/>
          <p:cNvSpPr txBox="1"/>
          <p:nvPr/>
        </p:nvSpPr>
        <p:spPr>
          <a:xfrm>
            <a:off x="539552" y="5661248"/>
            <a:ext cx="6552728" cy="246221"/>
          </a:xfrm>
          <a:prstGeom prst="rect">
            <a:avLst/>
          </a:prstGeom>
          <a:noFill/>
        </p:spPr>
        <p:txBody>
          <a:bodyPr wrap="square" rtlCol="0">
            <a:spAutoFit/>
          </a:bodyPr>
          <a:lstStyle/>
          <a:p>
            <a:r>
              <a:rPr lang="en-GB" sz="1000" b="1" dirty="0"/>
              <a:t>Figure 8.6 </a:t>
            </a:r>
            <a:r>
              <a:rPr lang="en-GB" sz="1000" dirty="0"/>
              <a:t>Median height z-scores for paediatric patients (&lt;16 years old) prevalent to </a:t>
            </a:r>
            <a:r>
              <a:rPr lang="en-GB" sz="1000" dirty="0" err="1"/>
              <a:t>Tx</a:t>
            </a:r>
            <a:r>
              <a:rPr lang="en-GB" sz="1000" dirty="0"/>
              <a:t> on 31/12/2019 by centre</a:t>
            </a:r>
          </a:p>
        </p:txBody>
      </p:sp>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1061120"/>
            <a:ext cx="7565853" cy="4426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62711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3"/>
          <p:cNvSpPr>
            <a:spLocks noChangeArrowheads="1"/>
          </p:cNvSpPr>
          <p:nvPr/>
        </p:nvSpPr>
        <p:spPr bwMode="auto">
          <a:xfrm>
            <a:off x="2844924" y="384762"/>
            <a:ext cx="3454152" cy="508000"/>
          </a:xfrm>
          <a:prstGeom prst="rect">
            <a:avLst/>
          </a:prstGeom>
          <a:noFill/>
          <a:ln w="9525">
            <a:noFill/>
            <a:miter lim="800000"/>
            <a:headEnd/>
            <a:tailEnd/>
          </a:ln>
        </p:spPr>
        <p:txBody>
          <a:bodyPr wrap="none" anchor="ctr">
            <a:prstTxWarp prst="textNoShape">
              <a:avLst/>
            </a:prstTxWarp>
          </a:bodyPr>
          <a:lstStyle/>
          <a:p>
            <a:pPr algn="ctr"/>
            <a:r>
              <a:rPr lang="en-GB" sz="1600" b="1" dirty="0">
                <a:ea typeface="Arial" pitchFamily="-106" charset="0"/>
                <a:cs typeface="Arial" pitchFamily="-106" charset="0"/>
              </a:rPr>
              <a:t>UK Renal Registry</a:t>
            </a:r>
            <a:r>
              <a:rPr lang="en-GB" sz="1600" b="1" dirty="0" smtClean="0">
                <a:ea typeface="Arial" pitchFamily="-106" charset="0"/>
                <a:cs typeface="Arial" pitchFamily="-106" charset="0"/>
              </a:rPr>
              <a:t> </a:t>
            </a:r>
            <a:r>
              <a:rPr lang="en-US" sz="1600" b="1" dirty="0" smtClean="0">
                <a:ea typeface="Arial" pitchFamily="-106" charset="0"/>
                <a:cs typeface="Arial" pitchFamily="-106" charset="0"/>
              </a:rPr>
              <a:t>23rd Annual Report</a:t>
            </a:r>
          </a:p>
          <a:p>
            <a:pPr algn="ctr"/>
            <a:r>
              <a:rPr lang="en-US" sz="1400" b="1" dirty="0" smtClean="0">
                <a:solidFill>
                  <a:schemeClr val="bg1">
                    <a:lumMod val="50000"/>
                  </a:schemeClr>
                </a:solidFill>
                <a:ea typeface="Arial" pitchFamily="-106" charset="0"/>
                <a:cs typeface="Arial" pitchFamily="-106" charset="0"/>
              </a:rPr>
              <a:t>Data to 31/12/2019</a:t>
            </a:r>
            <a:endParaRPr lang="en-US" sz="1400" b="1" dirty="0">
              <a:solidFill>
                <a:schemeClr val="bg1">
                  <a:lumMod val="50000"/>
                </a:schemeClr>
              </a:solidFill>
              <a:ea typeface="Arial" pitchFamily="-106" charset="0"/>
              <a:cs typeface="Arial" pitchFamily="-106" charset="0"/>
            </a:endParaRPr>
          </a:p>
        </p:txBody>
      </p:sp>
      <p:pic>
        <p:nvPicPr>
          <p:cNvPr id="49" name="Picture 4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2" y="224789"/>
            <a:ext cx="1450187" cy="827947"/>
          </a:xfrm>
          <a:prstGeom prst="rect">
            <a:avLst/>
          </a:prstGeom>
        </p:spPr>
      </p:pic>
      <p:sp>
        <p:nvSpPr>
          <p:cNvPr id="3" name="TextBox 2"/>
          <p:cNvSpPr txBox="1"/>
          <p:nvPr/>
        </p:nvSpPr>
        <p:spPr>
          <a:xfrm>
            <a:off x="539552" y="5661248"/>
            <a:ext cx="6552728" cy="246221"/>
          </a:xfrm>
          <a:prstGeom prst="rect">
            <a:avLst/>
          </a:prstGeom>
          <a:noFill/>
        </p:spPr>
        <p:txBody>
          <a:bodyPr wrap="square" rtlCol="0">
            <a:spAutoFit/>
          </a:bodyPr>
          <a:lstStyle/>
          <a:p>
            <a:r>
              <a:rPr lang="en-GB" sz="1000" b="1" dirty="0"/>
              <a:t>Figure 8.7 </a:t>
            </a:r>
            <a:r>
              <a:rPr lang="en-GB" sz="1000" dirty="0"/>
              <a:t>Median height z-scores for paediatric patients (&lt;16 years old) prevalent to dialysis on 31/12/2019 by centre</a:t>
            </a: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1268759"/>
            <a:ext cx="8434963" cy="4176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92796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3"/>
          <p:cNvSpPr>
            <a:spLocks noChangeArrowheads="1"/>
          </p:cNvSpPr>
          <p:nvPr/>
        </p:nvSpPr>
        <p:spPr bwMode="auto">
          <a:xfrm>
            <a:off x="2844924" y="384762"/>
            <a:ext cx="3454152" cy="508000"/>
          </a:xfrm>
          <a:prstGeom prst="rect">
            <a:avLst/>
          </a:prstGeom>
          <a:noFill/>
          <a:ln w="9525">
            <a:noFill/>
            <a:miter lim="800000"/>
            <a:headEnd/>
            <a:tailEnd/>
          </a:ln>
        </p:spPr>
        <p:txBody>
          <a:bodyPr wrap="none" anchor="ctr">
            <a:prstTxWarp prst="textNoShape">
              <a:avLst/>
            </a:prstTxWarp>
          </a:bodyPr>
          <a:lstStyle/>
          <a:p>
            <a:pPr algn="ctr"/>
            <a:r>
              <a:rPr lang="en-GB" sz="1600" b="1" dirty="0">
                <a:ea typeface="Arial" pitchFamily="-106" charset="0"/>
                <a:cs typeface="Arial" pitchFamily="-106" charset="0"/>
              </a:rPr>
              <a:t>UK Renal Registry</a:t>
            </a:r>
            <a:r>
              <a:rPr lang="en-GB" sz="1600" b="1" dirty="0" smtClean="0">
                <a:ea typeface="Arial" pitchFamily="-106" charset="0"/>
                <a:cs typeface="Arial" pitchFamily="-106" charset="0"/>
              </a:rPr>
              <a:t> </a:t>
            </a:r>
            <a:r>
              <a:rPr lang="en-US" sz="1600" b="1" dirty="0" smtClean="0">
                <a:ea typeface="Arial" pitchFamily="-106" charset="0"/>
                <a:cs typeface="Arial" pitchFamily="-106" charset="0"/>
              </a:rPr>
              <a:t>23rd Annual Report</a:t>
            </a:r>
          </a:p>
          <a:p>
            <a:pPr algn="ctr"/>
            <a:r>
              <a:rPr lang="en-US" sz="1400" b="1" dirty="0" smtClean="0">
                <a:solidFill>
                  <a:schemeClr val="bg1">
                    <a:lumMod val="50000"/>
                  </a:schemeClr>
                </a:solidFill>
                <a:ea typeface="Arial" pitchFamily="-106" charset="0"/>
                <a:cs typeface="Arial" pitchFamily="-106" charset="0"/>
              </a:rPr>
              <a:t>Data to 31/12/2019</a:t>
            </a:r>
            <a:endParaRPr lang="en-US" sz="1400" b="1" dirty="0">
              <a:solidFill>
                <a:schemeClr val="bg1">
                  <a:lumMod val="50000"/>
                </a:schemeClr>
              </a:solidFill>
              <a:ea typeface="Arial" pitchFamily="-106" charset="0"/>
              <a:cs typeface="Arial" pitchFamily="-106" charset="0"/>
            </a:endParaRPr>
          </a:p>
        </p:txBody>
      </p:sp>
      <p:pic>
        <p:nvPicPr>
          <p:cNvPr id="49" name="Picture 4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2" y="224789"/>
            <a:ext cx="1450187" cy="827947"/>
          </a:xfrm>
          <a:prstGeom prst="rect">
            <a:avLst/>
          </a:prstGeom>
        </p:spPr>
      </p:pic>
      <p:sp>
        <p:nvSpPr>
          <p:cNvPr id="3" name="TextBox 2"/>
          <p:cNvSpPr txBox="1"/>
          <p:nvPr/>
        </p:nvSpPr>
        <p:spPr>
          <a:xfrm>
            <a:off x="539552" y="5661248"/>
            <a:ext cx="7992888" cy="400110"/>
          </a:xfrm>
          <a:prstGeom prst="rect">
            <a:avLst/>
          </a:prstGeom>
          <a:noFill/>
        </p:spPr>
        <p:txBody>
          <a:bodyPr wrap="square" rtlCol="0">
            <a:spAutoFit/>
          </a:bodyPr>
          <a:lstStyle/>
          <a:p>
            <a:r>
              <a:rPr lang="en-GB" sz="1000" b="1" dirty="0"/>
              <a:t>Figure 8.8 </a:t>
            </a:r>
            <a:r>
              <a:rPr lang="en-GB" sz="1000" dirty="0"/>
              <a:t>Median height z-scores at start of RRT for incident paediatric RRT patients (&lt;16 years old) between 2005 and </a:t>
            </a:r>
            <a:r>
              <a:rPr lang="en-GB" sz="1000" dirty="0" smtClean="0"/>
              <a:t> 2019 </a:t>
            </a:r>
            <a:r>
              <a:rPr lang="en-GB" sz="1000" dirty="0"/>
              <a:t>by age group at </a:t>
            </a:r>
            <a:endParaRPr lang="en-GB" sz="1000" dirty="0" smtClean="0"/>
          </a:p>
          <a:p>
            <a:r>
              <a:rPr lang="en-GB" sz="1000" dirty="0" smtClean="0"/>
              <a:t>start </a:t>
            </a:r>
            <a:r>
              <a:rPr lang="en-GB" sz="1000" dirty="0"/>
              <a:t>of RRT</a:t>
            </a: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1124744"/>
            <a:ext cx="8856984"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193672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3"/>
          <p:cNvSpPr>
            <a:spLocks noChangeArrowheads="1"/>
          </p:cNvSpPr>
          <p:nvPr/>
        </p:nvSpPr>
        <p:spPr bwMode="auto">
          <a:xfrm>
            <a:off x="2844924" y="384762"/>
            <a:ext cx="3454152" cy="508000"/>
          </a:xfrm>
          <a:prstGeom prst="rect">
            <a:avLst/>
          </a:prstGeom>
          <a:noFill/>
          <a:ln w="9525">
            <a:noFill/>
            <a:miter lim="800000"/>
            <a:headEnd/>
            <a:tailEnd/>
          </a:ln>
        </p:spPr>
        <p:txBody>
          <a:bodyPr wrap="none" anchor="ctr">
            <a:prstTxWarp prst="textNoShape">
              <a:avLst/>
            </a:prstTxWarp>
          </a:bodyPr>
          <a:lstStyle/>
          <a:p>
            <a:pPr algn="ctr"/>
            <a:r>
              <a:rPr lang="en-GB" sz="1600" b="1" dirty="0">
                <a:ea typeface="Arial" pitchFamily="-106" charset="0"/>
                <a:cs typeface="Arial" pitchFamily="-106" charset="0"/>
              </a:rPr>
              <a:t>UK Renal Registry</a:t>
            </a:r>
            <a:r>
              <a:rPr lang="en-GB" sz="1600" b="1" dirty="0" smtClean="0">
                <a:ea typeface="Arial" pitchFamily="-106" charset="0"/>
                <a:cs typeface="Arial" pitchFamily="-106" charset="0"/>
              </a:rPr>
              <a:t> </a:t>
            </a:r>
            <a:r>
              <a:rPr lang="en-US" sz="1600" b="1" dirty="0" smtClean="0">
                <a:ea typeface="Arial" pitchFamily="-106" charset="0"/>
                <a:cs typeface="Arial" pitchFamily="-106" charset="0"/>
              </a:rPr>
              <a:t>23rd Annual Report</a:t>
            </a:r>
          </a:p>
          <a:p>
            <a:pPr algn="ctr"/>
            <a:r>
              <a:rPr lang="en-US" sz="1400" b="1" dirty="0" smtClean="0">
                <a:solidFill>
                  <a:schemeClr val="bg1">
                    <a:lumMod val="50000"/>
                  </a:schemeClr>
                </a:solidFill>
                <a:ea typeface="Arial" pitchFamily="-106" charset="0"/>
                <a:cs typeface="Arial" pitchFamily="-106" charset="0"/>
              </a:rPr>
              <a:t>Data to 31/12/2019</a:t>
            </a:r>
            <a:endParaRPr lang="en-US" sz="1400" b="1" dirty="0">
              <a:solidFill>
                <a:schemeClr val="bg1">
                  <a:lumMod val="50000"/>
                </a:schemeClr>
              </a:solidFill>
              <a:ea typeface="Arial" pitchFamily="-106" charset="0"/>
              <a:cs typeface="Arial" pitchFamily="-106" charset="0"/>
            </a:endParaRPr>
          </a:p>
        </p:txBody>
      </p:sp>
      <p:pic>
        <p:nvPicPr>
          <p:cNvPr id="49" name="Picture 4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0312" y="224789"/>
            <a:ext cx="1450187" cy="827947"/>
          </a:xfrm>
          <a:prstGeom prst="rect">
            <a:avLst/>
          </a:prstGeom>
        </p:spPr>
      </p:pic>
      <p:sp>
        <p:nvSpPr>
          <p:cNvPr id="3" name="TextBox 2"/>
          <p:cNvSpPr txBox="1"/>
          <p:nvPr/>
        </p:nvSpPr>
        <p:spPr>
          <a:xfrm>
            <a:off x="539552" y="5661248"/>
            <a:ext cx="6552728" cy="246221"/>
          </a:xfrm>
          <a:prstGeom prst="rect">
            <a:avLst/>
          </a:prstGeom>
          <a:noFill/>
        </p:spPr>
        <p:txBody>
          <a:bodyPr wrap="square" rtlCol="0">
            <a:spAutoFit/>
          </a:bodyPr>
          <a:lstStyle/>
          <a:p>
            <a:r>
              <a:rPr lang="en-GB" sz="1000" b="1" dirty="0"/>
              <a:t>Figure 8.9 </a:t>
            </a:r>
            <a:r>
              <a:rPr lang="en-GB" sz="1000" dirty="0"/>
              <a:t>Median weight z-scores for paediatric patients (&lt;16 years old) prevalent to </a:t>
            </a:r>
            <a:r>
              <a:rPr lang="en-GB" sz="1000" dirty="0" err="1"/>
              <a:t>Tx</a:t>
            </a:r>
            <a:r>
              <a:rPr lang="en-GB" sz="1000" dirty="0"/>
              <a:t> on 31/12/2019 by centre</a:t>
            </a:r>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5556" y="1268760"/>
            <a:ext cx="7992888" cy="42208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88754848"/>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de_template_22nd_repor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Slide_template_22nd_report</Template>
  <TotalTime>138</TotalTime>
  <Words>645</Words>
  <Application>Microsoft Office PowerPoint</Application>
  <PresentationFormat>On-screen Show (4:3)</PresentationFormat>
  <Paragraphs>56</Paragraphs>
  <Slides>17</Slides>
  <Notes>1</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Slide_template_22nd_report</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Sharece Charles</dc:creator>
  <cp:lastModifiedBy>Katharine Evans</cp:lastModifiedBy>
  <cp:revision>17</cp:revision>
  <dcterms:created xsi:type="dcterms:W3CDTF">2020-07-23T08:21:55Z</dcterms:created>
  <dcterms:modified xsi:type="dcterms:W3CDTF">2021-07-15T09:52:58Z</dcterms:modified>
</cp:coreProperties>
</file>