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27" autoAdjust="0"/>
    <p:restoredTop sz="94660"/>
  </p:normalViewPr>
  <p:slideViewPr>
    <p:cSldViewPr>
      <p:cViewPr varScale="1">
        <p:scale>
          <a:sx n="62" d="100"/>
          <a:sy n="62" d="100"/>
        </p:scale>
        <p:origin x="1372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840D-0970-4BB3-B65A-B8F95839AE8E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D73-9E5F-48F7-B2A1-DAF634F07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840D-0970-4BB3-B65A-B8F95839AE8E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D73-9E5F-48F7-B2A1-DAF634F07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400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840D-0970-4BB3-B65A-B8F95839AE8E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D73-9E5F-48F7-B2A1-DAF634F07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8687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B3AA-9920-4B11-BA5B-0498E558DEC6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010-C108-4340-8E9A-BF9F1F6A5C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6106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B3AA-9920-4B11-BA5B-0498E558DEC6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010-C108-4340-8E9A-BF9F1F6A5C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02125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B3AA-9920-4B11-BA5B-0498E558DEC6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010-C108-4340-8E9A-BF9F1F6A5C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4811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B3AA-9920-4B11-BA5B-0498E558DEC6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010-C108-4340-8E9A-BF9F1F6A5C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6183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B3AA-9920-4B11-BA5B-0498E558DEC6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010-C108-4340-8E9A-BF9F1F6A5C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26101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B3AA-9920-4B11-BA5B-0498E558DEC6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010-C108-4340-8E9A-BF9F1F6A5C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08031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B3AA-9920-4B11-BA5B-0498E558DEC6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010-C108-4340-8E9A-BF9F1F6A5C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90264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B3AA-9920-4B11-BA5B-0498E558DEC6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010-C108-4340-8E9A-BF9F1F6A5C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5184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840D-0970-4BB3-B65A-B8F95839AE8E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D73-9E5F-48F7-B2A1-DAF634F07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75371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B3AA-9920-4B11-BA5B-0498E558DEC6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010-C108-4340-8E9A-BF9F1F6A5C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3796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B3AA-9920-4B11-BA5B-0498E558DEC6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010-C108-4340-8E9A-BF9F1F6A5C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09751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B3AA-9920-4B11-BA5B-0498E558DEC6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010-C108-4340-8E9A-BF9F1F6A5C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6428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840D-0970-4BB3-B65A-B8F95839AE8E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D73-9E5F-48F7-B2A1-DAF634F07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7661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840D-0970-4BB3-B65A-B8F95839AE8E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D73-9E5F-48F7-B2A1-DAF634F07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176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840D-0970-4BB3-B65A-B8F95839AE8E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D73-9E5F-48F7-B2A1-DAF634F07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8601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GB" sz="1600" b="1" dirty="0">
                <a:ea typeface="Arial" pitchFamily="-106" charset="0"/>
                <a:cs typeface="Arial" pitchFamily="-106" charset="0"/>
              </a:rPr>
              <a:t>UK Renal Registry </a:t>
            </a:r>
            <a:r>
              <a:rPr lang="en-US" sz="1600" b="1" dirty="0">
                <a:ea typeface="Arial" pitchFamily="-106" charset="0"/>
                <a:cs typeface="Arial" pitchFamily="-106" charset="0"/>
              </a:rPr>
              <a:t>22nd Annual Report</a:t>
            </a:r>
            <a:br>
              <a:rPr lang="en-US" sz="1600" b="1" dirty="0">
                <a:ea typeface="Arial" pitchFamily="-106" charset="0"/>
                <a:cs typeface="Arial" pitchFamily="-106" charset="0"/>
              </a:rPr>
            </a:b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ea typeface="Arial" pitchFamily="-106" charset="0"/>
                <a:cs typeface="Arial" pitchFamily="-106" charset="0"/>
              </a:rPr>
              <a:t>Data to 31/12/2018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840D-0970-4BB3-B65A-B8F95839AE8E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D73-9E5F-48F7-B2A1-DAF634F07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70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840D-0970-4BB3-B65A-B8F95839AE8E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D73-9E5F-48F7-B2A1-DAF634F07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8655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840D-0970-4BB3-B65A-B8F95839AE8E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D73-9E5F-48F7-B2A1-DAF634F07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873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840D-0970-4BB3-B65A-B8F95839AE8E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D73-9E5F-48F7-B2A1-DAF634F07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341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A840D-0970-4BB3-B65A-B8F95839AE8E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41D73-9E5F-48F7-B2A1-DAF634F07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162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0B3AA-9920-4B11-BA5B-0498E558DEC6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2F010-C108-4340-8E9A-BF9F1F6A5C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7958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2844924" y="384762"/>
            <a:ext cx="345415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 b="1" dirty="0">
                <a:ea typeface="Arial" pitchFamily="-106" charset="0"/>
                <a:cs typeface="Arial" pitchFamily="-106" charset="0"/>
              </a:rPr>
              <a:t>UK Renal Registry </a:t>
            </a:r>
            <a:r>
              <a:rPr lang="en-US" sz="1600" b="1" dirty="0">
                <a:ea typeface="Arial" pitchFamily="-106" charset="0"/>
                <a:cs typeface="Arial" pitchFamily="-106" charset="0"/>
              </a:rPr>
              <a:t>24th Annual Report</a:t>
            </a:r>
          </a:p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ea typeface="Arial" pitchFamily="-106" charset="0"/>
                <a:cs typeface="Arial" pitchFamily="-106" charset="0"/>
              </a:rPr>
              <a:t>Data to 31/12/2020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1" y="5661248"/>
            <a:ext cx="6758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Figure 1.1 Pathways adult patients could follow to be included in the UK 2020 prevalent CKD population</a:t>
            </a:r>
          </a:p>
          <a:p>
            <a:endParaRPr lang="en-GB" sz="1000" dirty="0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7F071F77-45D3-4D5D-9331-CA079C58BD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8277" y="379117"/>
            <a:ext cx="1594203" cy="74562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237C311-A38A-42EF-8163-D84CC37A17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387" y="1690687"/>
            <a:ext cx="8277225" cy="3476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451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2844924" y="384762"/>
            <a:ext cx="345415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 b="1" dirty="0">
                <a:ea typeface="Arial" pitchFamily="-106" charset="0"/>
                <a:cs typeface="Arial" pitchFamily="-106" charset="0"/>
              </a:rPr>
              <a:t>UK Renal Registry </a:t>
            </a:r>
            <a:r>
              <a:rPr lang="en-US" sz="1600" b="1" dirty="0">
                <a:ea typeface="Arial" pitchFamily="-106" charset="0"/>
                <a:cs typeface="Arial" pitchFamily="-106" charset="0"/>
              </a:rPr>
              <a:t>24th Annual Report</a:t>
            </a:r>
          </a:p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ea typeface="Arial" pitchFamily="-106" charset="0"/>
                <a:cs typeface="Arial" pitchFamily="-106" charset="0"/>
              </a:rPr>
              <a:t>Data to 31/12/2020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5661248"/>
            <a:ext cx="69127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Figure 1.2 Number of adult patients prevalent to CKD stages G4 and 5 on 31/12/2020 by age group and sex</a:t>
            </a:r>
          </a:p>
          <a:p>
            <a:endParaRPr lang="en-GB" sz="1000" dirty="0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7F071F77-45D3-4D5D-9331-CA079C58BD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8277" y="379117"/>
            <a:ext cx="1594203" cy="7456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8EE05A5-4D0D-4AF3-9A5A-A0E2250644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1124743"/>
            <a:ext cx="8000024" cy="4405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176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2844924" y="384762"/>
            <a:ext cx="345415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 b="1" dirty="0">
                <a:ea typeface="Arial" pitchFamily="-106" charset="0"/>
                <a:cs typeface="Arial" pitchFamily="-106" charset="0"/>
              </a:rPr>
              <a:t>UK Renal Registry </a:t>
            </a:r>
            <a:r>
              <a:rPr lang="en-US" sz="1600" b="1" dirty="0">
                <a:ea typeface="Arial" pitchFamily="-106" charset="0"/>
                <a:cs typeface="Arial" pitchFamily="-106" charset="0"/>
              </a:rPr>
              <a:t>24th Annual Report</a:t>
            </a:r>
          </a:p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ea typeface="Arial" pitchFamily="-106" charset="0"/>
                <a:cs typeface="Arial" pitchFamily="-106" charset="0"/>
              </a:rPr>
              <a:t>Data to 31/12/2020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5661248"/>
            <a:ext cx="792088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 Percentage of adult patients prevalent to CKD stage G5 on 31/12/2020 with adjusted serum calcium (Ca) </a:t>
            </a:r>
            <a:b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</a:br>
            <a: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&gt;2.5 mmol/L by centre</a:t>
            </a:r>
          </a:p>
          <a:p>
            <a:endParaRPr lang="en-GB" sz="1000" dirty="0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7F071F77-45D3-4D5D-9331-CA079C58BD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8277" y="379117"/>
            <a:ext cx="1594203" cy="7456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B43B974-9460-4F8E-8D35-208174465F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12" y="1528762"/>
            <a:ext cx="8639175" cy="3800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327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2844924" y="384762"/>
            <a:ext cx="345415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 b="1" dirty="0">
                <a:ea typeface="Arial" pitchFamily="-106" charset="0"/>
                <a:cs typeface="Arial" pitchFamily="-106" charset="0"/>
              </a:rPr>
              <a:t>UK Renal Registry </a:t>
            </a:r>
            <a:r>
              <a:rPr lang="en-US" sz="1600" b="1" dirty="0">
                <a:ea typeface="Arial" pitchFamily="-106" charset="0"/>
                <a:cs typeface="Arial" pitchFamily="-106" charset="0"/>
              </a:rPr>
              <a:t>24th Annual Report</a:t>
            </a:r>
          </a:p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ea typeface="Arial" pitchFamily="-106" charset="0"/>
                <a:cs typeface="Arial" pitchFamily="-106" charset="0"/>
              </a:rPr>
              <a:t>Data to 31/12/2020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5661248"/>
            <a:ext cx="734481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Figure 1.4 Percentage of adult patients prevalent to CKD stages G4 and 5 on 31/12/2020 with haemoglobin (Hb) </a:t>
            </a:r>
            <a:b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</a:br>
            <a: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100–120 g/L by centre</a:t>
            </a:r>
          </a:p>
          <a:p>
            <a:endParaRPr lang="en-GB" sz="1000" dirty="0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7F071F77-45D3-4D5D-9331-CA079C58BD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8277" y="379117"/>
            <a:ext cx="1594203" cy="7456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4476FBE-720D-4739-BDCF-E984C0F19E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962" y="1447800"/>
            <a:ext cx="8220075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986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2844924" y="384762"/>
            <a:ext cx="345415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 b="1" dirty="0">
                <a:ea typeface="Arial" pitchFamily="-106" charset="0"/>
                <a:cs typeface="Arial" pitchFamily="-106" charset="0"/>
              </a:rPr>
              <a:t>UK Renal Registry </a:t>
            </a:r>
            <a:r>
              <a:rPr lang="en-US" sz="1600" b="1" dirty="0">
                <a:ea typeface="Arial" pitchFamily="-106" charset="0"/>
                <a:cs typeface="Arial" pitchFamily="-106" charset="0"/>
              </a:rPr>
              <a:t>24th Annual Report</a:t>
            </a:r>
          </a:p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ea typeface="Arial" pitchFamily="-106" charset="0"/>
                <a:cs typeface="Arial" pitchFamily="-106" charset="0"/>
              </a:rPr>
              <a:t>Data to 31/12/2020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5661248"/>
            <a:ext cx="655272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Figure 1.5 Percentage of adult patients prevalent to CKD stage G4 on 31/12/2020 with haemoglobin (Hb) 100–120 g/L by centre</a:t>
            </a:r>
          </a:p>
          <a:p>
            <a:endParaRPr lang="en-GB" sz="1000" dirty="0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7F071F77-45D3-4D5D-9331-CA079C58BD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8277" y="379117"/>
            <a:ext cx="1594203" cy="7456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8F56465-03BB-4C40-8F0C-325615AD04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7" y="1443037"/>
            <a:ext cx="8886825" cy="3971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823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2844924" y="384762"/>
            <a:ext cx="345415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 b="1" dirty="0">
                <a:ea typeface="Arial" pitchFamily="-106" charset="0"/>
                <a:cs typeface="Arial" pitchFamily="-106" charset="0"/>
              </a:rPr>
              <a:t>UK Renal Registry </a:t>
            </a:r>
            <a:r>
              <a:rPr lang="en-US" sz="1600" b="1" dirty="0">
                <a:ea typeface="Arial" pitchFamily="-106" charset="0"/>
                <a:cs typeface="Arial" pitchFamily="-106" charset="0"/>
              </a:rPr>
              <a:t>24th Annual Report</a:t>
            </a:r>
          </a:p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ea typeface="Arial" pitchFamily="-106" charset="0"/>
                <a:cs typeface="Arial" pitchFamily="-106" charset="0"/>
              </a:rPr>
              <a:t>Data to 31/12/2020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5661248"/>
            <a:ext cx="655272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Figure 1.6 Percentage of adult patients prevalent to CKD stage G5 on 31/12/2020 with haemoglobin (Hb) 100-120 g/L by centre</a:t>
            </a:r>
          </a:p>
          <a:p>
            <a:endParaRPr lang="en-GB" sz="1000" dirty="0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7F071F77-45D3-4D5D-9331-CA079C58BD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8277" y="379117"/>
            <a:ext cx="1594203" cy="7456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6655D64-22EE-47D0-981A-E0AF98E832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050" y="1400175"/>
            <a:ext cx="8343900" cy="405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478436"/>
      </p:ext>
    </p:extLst>
  </p:cSld>
  <p:clrMapOvr>
    <a:masterClrMapping/>
  </p:clrMapOvr>
</p:sld>
</file>

<file path=ppt/theme/theme1.xml><?xml version="1.0" encoding="utf-8"?>
<a:theme xmlns:a="http://schemas.openxmlformats.org/drawingml/2006/main" name="Slide_template_22nd_repor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Slide_template_22nd_report</Template>
  <TotalTime>123</TotalTime>
  <Words>193</Words>
  <Application>Microsoft Office PowerPoint</Application>
  <PresentationFormat>On-screen Show (4:3)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MinionPro-Regular</vt:lpstr>
      <vt:lpstr>Slide_template_22nd_report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Sharece Charles</dc:creator>
  <cp:lastModifiedBy>Zoe Plummer</cp:lastModifiedBy>
  <cp:revision>16</cp:revision>
  <dcterms:created xsi:type="dcterms:W3CDTF">2020-07-23T08:21:55Z</dcterms:created>
  <dcterms:modified xsi:type="dcterms:W3CDTF">2022-08-17T08:54:35Z</dcterms:modified>
</cp:coreProperties>
</file>