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9" r:id="rId3"/>
    <p:sldId id="260" r:id="rId4"/>
    <p:sldId id="261" r:id="rId5"/>
    <p:sldId id="262" r:id="rId6"/>
    <p:sldId id="263" r:id="rId7"/>
    <p:sldId id="264" r:id="rId8"/>
    <p:sldId id="265" r:id="rId9"/>
    <p:sldId id="266" r:id="rId10"/>
    <p:sldId id="267"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60"/>
  </p:normalViewPr>
  <p:slideViewPr>
    <p:cSldViewPr>
      <p:cViewPr varScale="1">
        <p:scale>
          <a:sx n="58" d="100"/>
          <a:sy n="58" d="100"/>
        </p:scale>
        <p:origin x="1536"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A9A840D-0970-4BB3-B65A-B8F95839AE8E}" type="datetimeFigureOut">
              <a:rPr lang="en-GB" smtClean="0"/>
              <a:t>07/10/2022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41D73-9E5F-48F7-B2A1-DAF634F07A2B}" type="slidenum">
              <a:rPr lang="en-GB" smtClean="0"/>
              <a:t>‹#›</a:t>
            </a:fld>
            <a:endParaRPr lang="en-GB"/>
          </a:p>
        </p:txBody>
      </p:sp>
    </p:spTree>
    <p:extLst>
      <p:ext uri="{BB962C8B-B14F-4D97-AF65-F5344CB8AC3E}">
        <p14:creationId xmlns:p14="http://schemas.microsoft.com/office/powerpoint/2010/main" val="102051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9A840D-0970-4BB3-B65A-B8F95839AE8E}" type="datetimeFigureOut">
              <a:rPr lang="en-GB" smtClean="0"/>
              <a:t>07/10/2022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41D73-9E5F-48F7-B2A1-DAF634F07A2B}" type="slidenum">
              <a:rPr lang="en-GB" smtClean="0"/>
              <a:t>‹#›</a:t>
            </a:fld>
            <a:endParaRPr lang="en-GB"/>
          </a:p>
        </p:txBody>
      </p:sp>
    </p:spTree>
    <p:extLst>
      <p:ext uri="{BB962C8B-B14F-4D97-AF65-F5344CB8AC3E}">
        <p14:creationId xmlns:p14="http://schemas.microsoft.com/office/powerpoint/2010/main" val="385740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9A840D-0970-4BB3-B65A-B8F95839AE8E}" type="datetimeFigureOut">
              <a:rPr lang="en-GB" smtClean="0"/>
              <a:t>07/10/2022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41D73-9E5F-48F7-B2A1-DAF634F07A2B}" type="slidenum">
              <a:rPr lang="en-GB" smtClean="0"/>
              <a:t>‹#›</a:t>
            </a:fld>
            <a:endParaRPr lang="en-GB"/>
          </a:p>
        </p:txBody>
      </p:sp>
    </p:spTree>
    <p:extLst>
      <p:ext uri="{BB962C8B-B14F-4D97-AF65-F5344CB8AC3E}">
        <p14:creationId xmlns:p14="http://schemas.microsoft.com/office/powerpoint/2010/main" val="1669868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620B3AA-9920-4B11-BA5B-0498E558DEC6}" type="datetimeFigureOut">
              <a:rPr lang="en-GB" smtClean="0"/>
              <a:t>07/10/2022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2F010-C108-4340-8E9A-BF9F1F6A5C2F}" type="slidenum">
              <a:rPr lang="en-GB" smtClean="0"/>
              <a:t>‹#›</a:t>
            </a:fld>
            <a:endParaRPr lang="en-GB"/>
          </a:p>
        </p:txBody>
      </p:sp>
    </p:spTree>
    <p:extLst>
      <p:ext uri="{BB962C8B-B14F-4D97-AF65-F5344CB8AC3E}">
        <p14:creationId xmlns:p14="http://schemas.microsoft.com/office/powerpoint/2010/main" val="2049610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20B3AA-9920-4B11-BA5B-0498E558DEC6}" type="datetimeFigureOut">
              <a:rPr lang="en-GB" smtClean="0"/>
              <a:t>07/10/2022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2F010-C108-4340-8E9A-BF9F1F6A5C2F}" type="slidenum">
              <a:rPr lang="en-GB" smtClean="0"/>
              <a:t>‹#›</a:t>
            </a:fld>
            <a:endParaRPr lang="en-GB"/>
          </a:p>
        </p:txBody>
      </p:sp>
    </p:spTree>
    <p:extLst>
      <p:ext uri="{BB962C8B-B14F-4D97-AF65-F5344CB8AC3E}">
        <p14:creationId xmlns:p14="http://schemas.microsoft.com/office/powerpoint/2010/main" val="3310212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20B3AA-9920-4B11-BA5B-0498E558DEC6}" type="datetimeFigureOut">
              <a:rPr lang="en-GB" smtClean="0"/>
              <a:t>07/10/2022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2F010-C108-4340-8E9A-BF9F1F6A5C2F}" type="slidenum">
              <a:rPr lang="en-GB" smtClean="0"/>
              <a:t>‹#›</a:t>
            </a:fld>
            <a:endParaRPr lang="en-GB"/>
          </a:p>
        </p:txBody>
      </p:sp>
    </p:spTree>
    <p:extLst>
      <p:ext uri="{BB962C8B-B14F-4D97-AF65-F5344CB8AC3E}">
        <p14:creationId xmlns:p14="http://schemas.microsoft.com/office/powerpoint/2010/main" val="7984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620B3AA-9920-4B11-BA5B-0498E558DEC6}" type="datetimeFigureOut">
              <a:rPr lang="en-GB" smtClean="0"/>
              <a:t>07/10/2022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2F010-C108-4340-8E9A-BF9F1F6A5C2F}" type="slidenum">
              <a:rPr lang="en-GB" smtClean="0"/>
              <a:t>‹#›</a:t>
            </a:fld>
            <a:endParaRPr lang="en-GB"/>
          </a:p>
        </p:txBody>
      </p:sp>
    </p:spTree>
    <p:extLst>
      <p:ext uri="{BB962C8B-B14F-4D97-AF65-F5344CB8AC3E}">
        <p14:creationId xmlns:p14="http://schemas.microsoft.com/office/powerpoint/2010/main" val="2330618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620B3AA-9920-4B11-BA5B-0498E558DEC6}" type="datetimeFigureOut">
              <a:rPr lang="en-GB" smtClean="0"/>
              <a:t>07/10/2022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32F010-C108-4340-8E9A-BF9F1F6A5C2F}" type="slidenum">
              <a:rPr lang="en-GB" smtClean="0"/>
              <a:t>‹#›</a:t>
            </a:fld>
            <a:endParaRPr lang="en-GB"/>
          </a:p>
        </p:txBody>
      </p:sp>
    </p:spTree>
    <p:extLst>
      <p:ext uri="{BB962C8B-B14F-4D97-AF65-F5344CB8AC3E}">
        <p14:creationId xmlns:p14="http://schemas.microsoft.com/office/powerpoint/2010/main" val="632610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20B3AA-9920-4B11-BA5B-0498E558DEC6}" type="datetimeFigureOut">
              <a:rPr lang="en-GB" smtClean="0"/>
              <a:t>07/10/2022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32F010-C108-4340-8E9A-BF9F1F6A5C2F}" type="slidenum">
              <a:rPr lang="en-GB" smtClean="0"/>
              <a:t>‹#›</a:t>
            </a:fld>
            <a:endParaRPr lang="en-GB"/>
          </a:p>
        </p:txBody>
      </p:sp>
    </p:spTree>
    <p:extLst>
      <p:ext uri="{BB962C8B-B14F-4D97-AF65-F5344CB8AC3E}">
        <p14:creationId xmlns:p14="http://schemas.microsoft.com/office/powerpoint/2010/main" val="500803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20B3AA-9920-4B11-BA5B-0498E558DEC6}" type="datetimeFigureOut">
              <a:rPr lang="en-GB" smtClean="0"/>
              <a:t>07/10/2022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32F010-C108-4340-8E9A-BF9F1F6A5C2F}" type="slidenum">
              <a:rPr lang="en-GB" smtClean="0"/>
              <a:t>‹#›</a:t>
            </a:fld>
            <a:endParaRPr lang="en-GB"/>
          </a:p>
        </p:txBody>
      </p:sp>
    </p:spTree>
    <p:extLst>
      <p:ext uri="{BB962C8B-B14F-4D97-AF65-F5344CB8AC3E}">
        <p14:creationId xmlns:p14="http://schemas.microsoft.com/office/powerpoint/2010/main" val="3149026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20B3AA-9920-4B11-BA5B-0498E558DEC6}" type="datetimeFigureOut">
              <a:rPr lang="en-GB" smtClean="0"/>
              <a:t>07/10/2022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2F010-C108-4340-8E9A-BF9F1F6A5C2F}" type="slidenum">
              <a:rPr lang="en-GB" smtClean="0"/>
              <a:t>‹#›</a:t>
            </a:fld>
            <a:endParaRPr lang="en-GB"/>
          </a:p>
        </p:txBody>
      </p:sp>
    </p:spTree>
    <p:extLst>
      <p:ext uri="{BB962C8B-B14F-4D97-AF65-F5344CB8AC3E}">
        <p14:creationId xmlns:p14="http://schemas.microsoft.com/office/powerpoint/2010/main" val="3225184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9A840D-0970-4BB3-B65A-B8F95839AE8E}" type="datetimeFigureOut">
              <a:rPr lang="en-GB" smtClean="0"/>
              <a:t>07/10/2022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41D73-9E5F-48F7-B2A1-DAF634F07A2B}" type="slidenum">
              <a:rPr lang="en-GB" smtClean="0"/>
              <a:t>‹#›</a:t>
            </a:fld>
            <a:endParaRPr lang="en-GB"/>
          </a:p>
        </p:txBody>
      </p:sp>
    </p:spTree>
    <p:extLst>
      <p:ext uri="{BB962C8B-B14F-4D97-AF65-F5344CB8AC3E}">
        <p14:creationId xmlns:p14="http://schemas.microsoft.com/office/powerpoint/2010/main" val="3117537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20B3AA-9920-4B11-BA5B-0498E558DEC6}" type="datetimeFigureOut">
              <a:rPr lang="en-GB" smtClean="0"/>
              <a:t>07/10/2022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2F010-C108-4340-8E9A-BF9F1F6A5C2F}" type="slidenum">
              <a:rPr lang="en-GB" smtClean="0"/>
              <a:t>‹#›</a:t>
            </a:fld>
            <a:endParaRPr lang="en-GB"/>
          </a:p>
        </p:txBody>
      </p:sp>
    </p:spTree>
    <p:extLst>
      <p:ext uri="{BB962C8B-B14F-4D97-AF65-F5344CB8AC3E}">
        <p14:creationId xmlns:p14="http://schemas.microsoft.com/office/powerpoint/2010/main" val="1409379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20B3AA-9920-4B11-BA5B-0498E558DEC6}" type="datetimeFigureOut">
              <a:rPr lang="en-GB" smtClean="0"/>
              <a:t>07/10/2022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2F010-C108-4340-8E9A-BF9F1F6A5C2F}" type="slidenum">
              <a:rPr lang="en-GB" smtClean="0"/>
              <a:t>‹#›</a:t>
            </a:fld>
            <a:endParaRPr lang="en-GB"/>
          </a:p>
        </p:txBody>
      </p:sp>
    </p:spTree>
    <p:extLst>
      <p:ext uri="{BB962C8B-B14F-4D97-AF65-F5344CB8AC3E}">
        <p14:creationId xmlns:p14="http://schemas.microsoft.com/office/powerpoint/2010/main" val="3000975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20B3AA-9920-4B11-BA5B-0498E558DEC6}" type="datetimeFigureOut">
              <a:rPr lang="en-GB" smtClean="0"/>
              <a:t>07/10/2022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2F010-C108-4340-8E9A-BF9F1F6A5C2F}" type="slidenum">
              <a:rPr lang="en-GB" smtClean="0"/>
              <a:t>‹#›</a:t>
            </a:fld>
            <a:endParaRPr lang="en-GB"/>
          </a:p>
        </p:txBody>
      </p:sp>
    </p:spTree>
    <p:extLst>
      <p:ext uri="{BB962C8B-B14F-4D97-AF65-F5344CB8AC3E}">
        <p14:creationId xmlns:p14="http://schemas.microsoft.com/office/powerpoint/2010/main" val="2356428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9A840D-0970-4BB3-B65A-B8F95839AE8E}" type="datetimeFigureOut">
              <a:rPr lang="en-GB" smtClean="0"/>
              <a:t>07/10/2022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41D73-9E5F-48F7-B2A1-DAF634F07A2B}" type="slidenum">
              <a:rPr lang="en-GB" smtClean="0"/>
              <a:t>‹#›</a:t>
            </a:fld>
            <a:endParaRPr lang="en-GB"/>
          </a:p>
        </p:txBody>
      </p:sp>
    </p:spTree>
    <p:extLst>
      <p:ext uri="{BB962C8B-B14F-4D97-AF65-F5344CB8AC3E}">
        <p14:creationId xmlns:p14="http://schemas.microsoft.com/office/powerpoint/2010/main" val="3407661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A9A840D-0970-4BB3-B65A-B8F95839AE8E}" type="datetimeFigureOut">
              <a:rPr lang="en-GB" smtClean="0"/>
              <a:t>07/10/2022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941D73-9E5F-48F7-B2A1-DAF634F07A2B}" type="slidenum">
              <a:rPr lang="en-GB" smtClean="0"/>
              <a:t>‹#›</a:t>
            </a:fld>
            <a:endParaRPr lang="en-GB"/>
          </a:p>
        </p:txBody>
      </p:sp>
    </p:spTree>
    <p:extLst>
      <p:ext uri="{BB962C8B-B14F-4D97-AF65-F5344CB8AC3E}">
        <p14:creationId xmlns:p14="http://schemas.microsoft.com/office/powerpoint/2010/main" val="210417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A9A840D-0970-4BB3-B65A-B8F95839AE8E}" type="datetimeFigureOut">
              <a:rPr lang="en-GB" smtClean="0"/>
              <a:t>07/10/2022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941D73-9E5F-48F7-B2A1-DAF634F07A2B}" type="slidenum">
              <a:rPr lang="en-GB" smtClean="0"/>
              <a:t>‹#›</a:t>
            </a:fld>
            <a:endParaRPr lang="en-GB"/>
          </a:p>
        </p:txBody>
      </p:sp>
    </p:spTree>
    <p:extLst>
      <p:ext uri="{BB962C8B-B14F-4D97-AF65-F5344CB8AC3E}">
        <p14:creationId xmlns:p14="http://schemas.microsoft.com/office/powerpoint/2010/main" val="2848601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000"/>
            </a:lvl1pPr>
          </a:lstStyle>
          <a:p>
            <a:r>
              <a:rPr lang="en-GB" sz="1600" b="1" dirty="0">
                <a:ea typeface="Arial" pitchFamily="-106" charset="0"/>
                <a:cs typeface="Arial" pitchFamily="-106" charset="0"/>
              </a:rPr>
              <a:t>UK Renal Registry </a:t>
            </a:r>
            <a:r>
              <a:rPr lang="en-US" sz="1600" b="1" dirty="0">
                <a:ea typeface="Arial" pitchFamily="-106" charset="0"/>
                <a:cs typeface="Arial" pitchFamily="-106" charset="0"/>
              </a:rPr>
              <a:t>22nd Annual Report</a:t>
            </a:r>
            <a:br>
              <a:rPr lang="en-US" sz="1600" b="1" dirty="0">
                <a:ea typeface="Arial" pitchFamily="-106" charset="0"/>
                <a:cs typeface="Arial" pitchFamily="-106" charset="0"/>
              </a:rPr>
            </a:br>
            <a:r>
              <a:rPr lang="en-US" sz="1400" b="1" dirty="0">
                <a:solidFill>
                  <a:schemeClr val="bg1">
                    <a:lumMod val="50000"/>
                  </a:schemeClr>
                </a:solidFill>
                <a:ea typeface="Arial" pitchFamily="-106" charset="0"/>
                <a:cs typeface="Arial" pitchFamily="-106" charset="0"/>
              </a:rPr>
              <a:t>Data to 31/12/2018</a:t>
            </a:r>
          </a:p>
        </p:txBody>
      </p:sp>
      <p:sp>
        <p:nvSpPr>
          <p:cNvPr id="3" name="Date Placeholder 2"/>
          <p:cNvSpPr>
            <a:spLocks noGrp="1"/>
          </p:cNvSpPr>
          <p:nvPr>
            <p:ph type="dt" sz="half" idx="10"/>
          </p:nvPr>
        </p:nvSpPr>
        <p:spPr/>
        <p:txBody>
          <a:bodyPr/>
          <a:lstStyle/>
          <a:p>
            <a:fld id="{0A9A840D-0970-4BB3-B65A-B8F95839AE8E}" type="datetimeFigureOut">
              <a:rPr lang="en-GB" smtClean="0"/>
              <a:t>07/10/2022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941D73-9E5F-48F7-B2A1-DAF634F07A2B}" type="slidenum">
              <a:rPr lang="en-GB" smtClean="0"/>
              <a:t>‹#›</a:t>
            </a:fld>
            <a:endParaRPr lang="en-GB"/>
          </a:p>
        </p:txBody>
      </p:sp>
    </p:spTree>
    <p:extLst>
      <p:ext uri="{BB962C8B-B14F-4D97-AF65-F5344CB8AC3E}">
        <p14:creationId xmlns:p14="http://schemas.microsoft.com/office/powerpoint/2010/main" val="2736702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9A840D-0970-4BB3-B65A-B8F95839AE8E}" type="datetimeFigureOut">
              <a:rPr lang="en-GB" smtClean="0"/>
              <a:t>07/10/2022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941D73-9E5F-48F7-B2A1-DAF634F07A2B}" type="slidenum">
              <a:rPr lang="en-GB" smtClean="0"/>
              <a:t>‹#›</a:t>
            </a:fld>
            <a:endParaRPr lang="en-GB"/>
          </a:p>
        </p:txBody>
      </p:sp>
    </p:spTree>
    <p:extLst>
      <p:ext uri="{BB962C8B-B14F-4D97-AF65-F5344CB8AC3E}">
        <p14:creationId xmlns:p14="http://schemas.microsoft.com/office/powerpoint/2010/main" val="227865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9A840D-0970-4BB3-B65A-B8F95839AE8E}" type="datetimeFigureOut">
              <a:rPr lang="en-GB" smtClean="0"/>
              <a:t>07/10/2022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941D73-9E5F-48F7-B2A1-DAF634F07A2B}" type="slidenum">
              <a:rPr lang="en-GB" smtClean="0"/>
              <a:t>‹#›</a:t>
            </a:fld>
            <a:endParaRPr lang="en-GB"/>
          </a:p>
        </p:txBody>
      </p:sp>
    </p:spTree>
    <p:extLst>
      <p:ext uri="{BB962C8B-B14F-4D97-AF65-F5344CB8AC3E}">
        <p14:creationId xmlns:p14="http://schemas.microsoft.com/office/powerpoint/2010/main" val="227587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9A840D-0970-4BB3-B65A-B8F95839AE8E}" type="datetimeFigureOut">
              <a:rPr lang="en-GB" smtClean="0"/>
              <a:t>07/10/2022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941D73-9E5F-48F7-B2A1-DAF634F07A2B}" type="slidenum">
              <a:rPr lang="en-GB" smtClean="0"/>
              <a:t>‹#›</a:t>
            </a:fld>
            <a:endParaRPr lang="en-GB"/>
          </a:p>
        </p:txBody>
      </p:sp>
    </p:spTree>
    <p:extLst>
      <p:ext uri="{BB962C8B-B14F-4D97-AF65-F5344CB8AC3E}">
        <p14:creationId xmlns:p14="http://schemas.microsoft.com/office/powerpoint/2010/main" val="3340341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A840D-0970-4BB3-B65A-B8F95839AE8E}" type="datetimeFigureOut">
              <a:rPr lang="en-GB" smtClean="0"/>
              <a:t>07/10/2022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41D73-9E5F-48F7-B2A1-DAF634F07A2B}" type="slidenum">
              <a:rPr lang="en-GB" smtClean="0"/>
              <a:t>‹#›</a:t>
            </a:fld>
            <a:endParaRPr lang="en-GB"/>
          </a:p>
        </p:txBody>
      </p:sp>
    </p:spTree>
    <p:extLst>
      <p:ext uri="{BB962C8B-B14F-4D97-AF65-F5344CB8AC3E}">
        <p14:creationId xmlns:p14="http://schemas.microsoft.com/office/powerpoint/2010/main" val="541162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0B3AA-9920-4B11-BA5B-0498E558DEC6}" type="datetimeFigureOut">
              <a:rPr lang="en-GB" smtClean="0"/>
              <a:t>07/10/2022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2F010-C108-4340-8E9A-BF9F1F6A5C2F}" type="slidenum">
              <a:rPr lang="en-GB" smtClean="0"/>
              <a:t>‹#›</a:t>
            </a:fld>
            <a:endParaRPr lang="en-GB"/>
          </a:p>
        </p:txBody>
      </p:sp>
    </p:spTree>
    <p:extLst>
      <p:ext uri="{BB962C8B-B14F-4D97-AF65-F5344CB8AC3E}">
        <p14:creationId xmlns:p14="http://schemas.microsoft.com/office/powerpoint/2010/main" val="2627958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
          <p:cNvSpPr>
            <a:spLocks noChangeArrowheads="1"/>
          </p:cNvSpPr>
          <p:nvPr/>
        </p:nvSpPr>
        <p:spPr bwMode="auto">
          <a:xfrm>
            <a:off x="2844924" y="384762"/>
            <a:ext cx="3454152" cy="508000"/>
          </a:xfrm>
          <a:prstGeom prst="rect">
            <a:avLst/>
          </a:prstGeom>
          <a:noFill/>
          <a:ln w="9525">
            <a:noFill/>
            <a:miter lim="800000"/>
            <a:headEnd/>
            <a:tailEnd/>
          </a:ln>
        </p:spPr>
        <p:txBody>
          <a:bodyPr wrap="none" anchor="ctr">
            <a:prstTxWarp prst="textNoShape">
              <a:avLst/>
            </a:prstTxWarp>
          </a:bodyPr>
          <a:lstStyle/>
          <a:p>
            <a:pPr algn="ctr"/>
            <a:r>
              <a:rPr lang="en-GB" sz="1600" b="1" dirty="0">
                <a:ea typeface="Arial" pitchFamily="-106" charset="0"/>
                <a:cs typeface="Arial" pitchFamily="-106" charset="0"/>
              </a:rPr>
              <a:t>UK Renal Registry </a:t>
            </a:r>
            <a:r>
              <a:rPr lang="en-US" sz="1600" b="1" dirty="0">
                <a:ea typeface="Arial" pitchFamily="-106" charset="0"/>
                <a:cs typeface="Arial" pitchFamily="-106" charset="0"/>
              </a:rPr>
              <a:t>24th Annual Report</a:t>
            </a:r>
          </a:p>
          <a:p>
            <a:pPr algn="ctr"/>
            <a:r>
              <a:rPr lang="en-US" sz="1400" b="1" dirty="0">
                <a:solidFill>
                  <a:schemeClr val="bg1">
                    <a:lumMod val="50000"/>
                  </a:schemeClr>
                </a:solidFill>
                <a:ea typeface="Arial" pitchFamily="-106" charset="0"/>
                <a:cs typeface="Arial" pitchFamily="-106" charset="0"/>
              </a:rPr>
              <a:t>Data to 31/12/2020</a:t>
            </a:r>
          </a:p>
        </p:txBody>
      </p:sp>
      <p:sp>
        <p:nvSpPr>
          <p:cNvPr id="3" name="TextBox 2"/>
          <p:cNvSpPr txBox="1"/>
          <p:nvPr/>
        </p:nvSpPr>
        <p:spPr>
          <a:xfrm>
            <a:off x="539552" y="5356373"/>
            <a:ext cx="8064896" cy="1384995"/>
          </a:xfrm>
          <a:prstGeom prst="rect">
            <a:avLst/>
          </a:prstGeom>
          <a:noFill/>
        </p:spPr>
        <p:txBody>
          <a:bodyPr wrap="square" rtlCol="0">
            <a:spAutoFit/>
          </a:bodyPr>
          <a:lstStyle/>
          <a:p>
            <a:pPr marR="0" algn="l" rtl="0"/>
            <a:r>
              <a:rPr lang="en-GB" sz="1800" b="0" i="0" u="none" strike="noStrike" baseline="30000" dirty="0">
                <a:solidFill>
                  <a:srgbClr val="000000"/>
                </a:solidFill>
                <a:latin typeface="MinionPro-Regular"/>
              </a:rPr>
              <a:t>Figure 2.1 Example histories for patients starting KRT, illustrating the use of timeline codes to define dialysis as being ‘acute’ or for ESKD </a:t>
            </a:r>
            <a:endParaRPr lang="en-GB" sz="1800" b="0" i="0" u="none" strike="noStrike" baseline="30000" dirty="0">
              <a:solidFill>
                <a:srgbClr val="000000"/>
              </a:solidFill>
              <a:latin typeface="Calibri" panose="020F0502020204030204" pitchFamily="34" charset="0"/>
            </a:endParaRPr>
          </a:p>
          <a:p>
            <a:pPr marR="0" algn="l" rtl="0"/>
            <a:r>
              <a:rPr lang="en-GB" sz="1800" b="0" i="0" u="none" strike="noStrike" baseline="30000" dirty="0">
                <a:solidFill>
                  <a:srgbClr val="000000"/>
                </a:solidFill>
                <a:latin typeface="MinionPro-Regular"/>
              </a:rPr>
              <a:t>Note that patients who recovered kidney function before 90 days on dialysis are not included in this chapter, whether they were coded as AKI or ESKD.</a:t>
            </a:r>
          </a:p>
          <a:p>
            <a:pPr marR="0" algn="l" rtl="0"/>
            <a:r>
              <a:rPr lang="en-GB" sz="1800" b="0" i="0" u="none" strike="noStrike" baseline="30000" dirty="0">
                <a:solidFill>
                  <a:srgbClr val="000000"/>
                </a:solidFill>
                <a:latin typeface="MinionPro-Regular"/>
              </a:rPr>
              <a:t>Note that patients who followed patterns B–E received KRT for ESKD and are counted as ‘incident to KRT’ throughout this report. Patients who followed pattern A are not counted as ‘incident to KRT’ and do not feature in this chapter</a:t>
            </a:r>
          </a:p>
          <a:p>
            <a:r>
              <a:rPr lang="en-GB" sz="1800" b="0" i="0" u="none" strike="noStrike" baseline="30000" dirty="0">
                <a:solidFill>
                  <a:srgbClr val="000000"/>
                </a:solidFill>
                <a:latin typeface="MinionPro-Regular"/>
              </a:rPr>
              <a:t>histories for patients starting KRT, illustrating the use of timeline codes to define dialysis as being ‘acute’ or for ESKD </a:t>
            </a:r>
          </a:p>
        </p:txBody>
      </p:sp>
      <p:pic>
        <p:nvPicPr>
          <p:cNvPr id="4" name="Picture 3" descr="Logo&#10;&#10;Description automatically generated">
            <a:extLst>
              <a:ext uri="{FF2B5EF4-FFF2-40B4-BE49-F238E27FC236}">
                <a16:creationId xmlns:a16="http://schemas.microsoft.com/office/drawing/2014/main" id="{7F071F77-45D3-4D5D-9331-CA079C58B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277" y="379117"/>
            <a:ext cx="1594203" cy="745627"/>
          </a:xfrm>
          <a:prstGeom prst="rect">
            <a:avLst/>
          </a:prstGeom>
        </p:spPr>
      </p:pic>
      <p:pic>
        <p:nvPicPr>
          <p:cNvPr id="5" name="Picture 4">
            <a:extLst>
              <a:ext uri="{FF2B5EF4-FFF2-40B4-BE49-F238E27FC236}">
                <a16:creationId xmlns:a16="http://schemas.microsoft.com/office/drawing/2014/main" id="{A44C9FE3-49D9-489B-8F2B-A41BCBB5407C}"/>
              </a:ext>
            </a:extLst>
          </p:cNvPr>
          <p:cNvPicPr>
            <a:picLocks noChangeAspect="1"/>
          </p:cNvPicPr>
          <p:nvPr/>
        </p:nvPicPr>
        <p:blipFill>
          <a:blip r:embed="rId3"/>
          <a:stretch>
            <a:fillRect/>
          </a:stretch>
        </p:blipFill>
        <p:spPr>
          <a:xfrm>
            <a:off x="539552" y="1128713"/>
            <a:ext cx="7920880" cy="4227386"/>
          </a:xfrm>
          <a:prstGeom prst="rect">
            <a:avLst/>
          </a:prstGeom>
        </p:spPr>
      </p:pic>
    </p:spTree>
    <p:extLst>
      <p:ext uri="{BB962C8B-B14F-4D97-AF65-F5344CB8AC3E}">
        <p14:creationId xmlns:p14="http://schemas.microsoft.com/office/powerpoint/2010/main" val="3783451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
          <p:cNvSpPr>
            <a:spLocks noChangeArrowheads="1"/>
          </p:cNvSpPr>
          <p:nvPr/>
        </p:nvSpPr>
        <p:spPr bwMode="auto">
          <a:xfrm>
            <a:off x="2844924" y="384762"/>
            <a:ext cx="3454152" cy="508000"/>
          </a:xfrm>
          <a:prstGeom prst="rect">
            <a:avLst/>
          </a:prstGeom>
          <a:noFill/>
          <a:ln w="9525">
            <a:noFill/>
            <a:miter lim="800000"/>
            <a:headEnd/>
            <a:tailEnd/>
          </a:ln>
        </p:spPr>
        <p:txBody>
          <a:bodyPr wrap="none" anchor="ctr">
            <a:prstTxWarp prst="textNoShape">
              <a:avLst/>
            </a:prstTxWarp>
          </a:bodyPr>
          <a:lstStyle/>
          <a:p>
            <a:pPr algn="ctr"/>
            <a:r>
              <a:rPr lang="en-GB" sz="1600" b="1" dirty="0">
                <a:ea typeface="Arial" pitchFamily="-106" charset="0"/>
                <a:cs typeface="Arial" pitchFamily="-106" charset="0"/>
              </a:rPr>
              <a:t>UK Renal Registry </a:t>
            </a:r>
            <a:r>
              <a:rPr lang="en-US" sz="1600" b="1" dirty="0">
                <a:ea typeface="Arial" pitchFamily="-106" charset="0"/>
                <a:cs typeface="Arial" pitchFamily="-106" charset="0"/>
              </a:rPr>
              <a:t>24th Annual Report</a:t>
            </a:r>
          </a:p>
          <a:p>
            <a:pPr algn="ctr"/>
            <a:r>
              <a:rPr lang="en-US" sz="1400" b="1" dirty="0">
                <a:solidFill>
                  <a:schemeClr val="bg1">
                    <a:lumMod val="50000"/>
                  </a:schemeClr>
                </a:solidFill>
                <a:ea typeface="Arial" pitchFamily="-106" charset="0"/>
                <a:cs typeface="Arial" pitchFamily="-106" charset="0"/>
              </a:rPr>
              <a:t>Data to 31/12/2020</a:t>
            </a:r>
          </a:p>
        </p:txBody>
      </p:sp>
      <p:sp>
        <p:nvSpPr>
          <p:cNvPr id="3" name="TextBox 2"/>
          <p:cNvSpPr txBox="1"/>
          <p:nvPr/>
        </p:nvSpPr>
        <p:spPr>
          <a:xfrm>
            <a:off x="539552" y="5661248"/>
            <a:ext cx="7704856" cy="615553"/>
          </a:xfrm>
          <a:prstGeom prst="rect">
            <a:avLst/>
          </a:prstGeom>
          <a:noFill/>
        </p:spPr>
        <p:txBody>
          <a:bodyPr wrap="square" rtlCol="0">
            <a:spAutoFit/>
          </a:bodyPr>
          <a:lstStyle/>
          <a:p>
            <a:r>
              <a:rPr lang="en-GB" sz="1800" b="0" i="0" u="none" strike="noStrike" baseline="30000" dirty="0">
                <a:solidFill>
                  <a:srgbClr val="000000"/>
                </a:solidFill>
                <a:latin typeface="MinionPro-Regular"/>
              </a:rPr>
              <a:t>Figure 2.10 Percentage of adult patients incident to KRT in 2020 with haemoglobin (Hb) ≥100 g/L at start of KRT treatment by centre</a:t>
            </a:r>
          </a:p>
          <a:p>
            <a:pPr marR="0" algn="l" rtl="0"/>
            <a:endParaRPr lang="en-GB" sz="1000" dirty="0"/>
          </a:p>
        </p:txBody>
      </p:sp>
      <p:pic>
        <p:nvPicPr>
          <p:cNvPr id="4" name="Picture 3" descr="Logo&#10;&#10;Description automatically generated">
            <a:extLst>
              <a:ext uri="{FF2B5EF4-FFF2-40B4-BE49-F238E27FC236}">
                <a16:creationId xmlns:a16="http://schemas.microsoft.com/office/drawing/2014/main" id="{7F071F77-45D3-4D5D-9331-CA079C58B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277" y="379117"/>
            <a:ext cx="1594203" cy="745627"/>
          </a:xfrm>
          <a:prstGeom prst="rect">
            <a:avLst/>
          </a:prstGeom>
        </p:spPr>
      </p:pic>
      <p:pic>
        <p:nvPicPr>
          <p:cNvPr id="5" name="Picture 4">
            <a:extLst>
              <a:ext uri="{FF2B5EF4-FFF2-40B4-BE49-F238E27FC236}">
                <a16:creationId xmlns:a16="http://schemas.microsoft.com/office/drawing/2014/main" id="{DF36B3C4-BAD9-4427-A471-9C60251663B2}"/>
              </a:ext>
            </a:extLst>
          </p:cNvPr>
          <p:cNvPicPr>
            <a:picLocks noChangeAspect="1"/>
          </p:cNvPicPr>
          <p:nvPr/>
        </p:nvPicPr>
        <p:blipFill>
          <a:blip r:embed="rId3"/>
          <a:stretch>
            <a:fillRect/>
          </a:stretch>
        </p:blipFill>
        <p:spPr>
          <a:xfrm>
            <a:off x="300037" y="1457325"/>
            <a:ext cx="8543925" cy="3943350"/>
          </a:xfrm>
          <a:prstGeom prst="rect">
            <a:avLst/>
          </a:prstGeom>
        </p:spPr>
      </p:pic>
    </p:spTree>
    <p:extLst>
      <p:ext uri="{BB962C8B-B14F-4D97-AF65-F5344CB8AC3E}">
        <p14:creationId xmlns:p14="http://schemas.microsoft.com/office/powerpoint/2010/main" val="4072229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
          <p:cNvSpPr>
            <a:spLocks noChangeArrowheads="1"/>
          </p:cNvSpPr>
          <p:nvPr/>
        </p:nvSpPr>
        <p:spPr bwMode="auto">
          <a:xfrm>
            <a:off x="2844924" y="384762"/>
            <a:ext cx="3454152" cy="508000"/>
          </a:xfrm>
          <a:prstGeom prst="rect">
            <a:avLst/>
          </a:prstGeom>
          <a:noFill/>
          <a:ln w="9525">
            <a:noFill/>
            <a:miter lim="800000"/>
            <a:headEnd/>
            <a:tailEnd/>
          </a:ln>
        </p:spPr>
        <p:txBody>
          <a:bodyPr wrap="none" anchor="ctr">
            <a:prstTxWarp prst="textNoShape">
              <a:avLst/>
            </a:prstTxWarp>
          </a:bodyPr>
          <a:lstStyle/>
          <a:p>
            <a:pPr algn="ctr"/>
            <a:r>
              <a:rPr lang="en-GB" sz="1600" b="1" dirty="0">
                <a:ea typeface="Arial" pitchFamily="-106" charset="0"/>
                <a:cs typeface="Arial" pitchFamily="-106" charset="0"/>
              </a:rPr>
              <a:t>UK Renal Registry </a:t>
            </a:r>
            <a:r>
              <a:rPr lang="en-US" sz="1600" b="1" dirty="0">
                <a:ea typeface="Arial" pitchFamily="-106" charset="0"/>
                <a:cs typeface="Arial" pitchFamily="-106" charset="0"/>
              </a:rPr>
              <a:t>24th Annual Report</a:t>
            </a:r>
          </a:p>
          <a:p>
            <a:pPr algn="ctr"/>
            <a:r>
              <a:rPr lang="en-US" sz="1400" b="1" dirty="0">
                <a:solidFill>
                  <a:schemeClr val="bg1">
                    <a:lumMod val="50000"/>
                  </a:schemeClr>
                </a:solidFill>
                <a:ea typeface="Arial" pitchFamily="-106" charset="0"/>
                <a:cs typeface="Arial" pitchFamily="-106" charset="0"/>
              </a:rPr>
              <a:t>Data to 31/12/2020</a:t>
            </a:r>
          </a:p>
        </p:txBody>
      </p:sp>
      <p:sp>
        <p:nvSpPr>
          <p:cNvPr id="3" name="TextBox 2"/>
          <p:cNvSpPr txBox="1"/>
          <p:nvPr/>
        </p:nvSpPr>
        <p:spPr>
          <a:xfrm>
            <a:off x="539552" y="5661248"/>
            <a:ext cx="7632848" cy="430887"/>
          </a:xfrm>
          <a:prstGeom prst="rect">
            <a:avLst/>
          </a:prstGeom>
          <a:noFill/>
        </p:spPr>
        <p:txBody>
          <a:bodyPr wrap="square" rtlCol="0">
            <a:spAutoFit/>
          </a:bodyPr>
          <a:lstStyle/>
          <a:p>
            <a:r>
              <a:rPr lang="en-GB" sz="1800" b="0" i="0" u="none" strike="noStrike" baseline="30000" dirty="0">
                <a:solidFill>
                  <a:srgbClr val="000000"/>
                </a:solidFill>
                <a:latin typeface="MinionPro-Regular"/>
              </a:rPr>
              <a:t>Figure 2.11 Distribution of haemoglobin (Hb) in incident adult KRT patients by year of start between 2011 and 2020 </a:t>
            </a:r>
          </a:p>
          <a:p>
            <a:pPr marR="0" algn="l" rtl="0"/>
            <a:endParaRPr lang="en-GB" sz="1000" dirty="0"/>
          </a:p>
        </p:txBody>
      </p:sp>
      <p:pic>
        <p:nvPicPr>
          <p:cNvPr id="4" name="Picture 3" descr="Logo&#10;&#10;Description automatically generated">
            <a:extLst>
              <a:ext uri="{FF2B5EF4-FFF2-40B4-BE49-F238E27FC236}">
                <a16:creationId xmlns:a16="http://schemas.microsoft.com/office/drawing/2014/main" id="{7F071F77-45D3-4D5D-9331-CA079C58B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277" y="379117"/>
            <a:ext cx="1594203" cy="745627"/>
          </a:xfrm>
          <a:prstGeom prst="rect">
            <a:avLst/>
          </a:prstGeom>
        </p:spPr>
      </p:pic>
      <p:pic>
        <p:nvPicPr>
          <p:cNvPr id="5" name="Picture 4">
            <a:extLst>
              <a:ext uri="{FF2B5EF4-FFF2-40B4-BE49-F238E27FC236}">
                <a16:creationId xmlns:a16="http://schemas.microsoft.com/office/drawing/2014/main" id="{4DD19CCD-5C71-4734-9BEA-E48E4E0BE2F9}"/>
              </a:ext>
            </a:extLst>
          </p:cNvPr>
          <p:cNvPicPr>
            <a:picLocks noChangeAspect="1"/>
          </p:cNvPicPr>
          <p:nvPr/>
        </p:nvPicPr>
        <p:blipFill>
          <a:blip r:embed="rId3"/>
          <a:stretch>
            <a:fillRect/>
          </a:stretch>
        </p:blipFill>
        <p:spPr>
          <a:xfrm>
            <a:off x="1691680" y="921255"/>
            <a:ext cx="5678463" cy="4669638"/>
          </a:xfrm>
          <a:prstGeom prst="rect">
            <a:avLst/>
          </a:prstGeom>
        </p:spPr>
      </p:pic>
    </p:spTree>
    <p:extLst>
      <p:ext uri="{BB962C8B-B14F-4D97-AF65-F5344CB8AC3E}">
        <p14:creationId xmlns:p14="http://schemas.microsoft.com/office/powerpoint/2010/main" val="928194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
          <p:cNvSpPr>
            <a:spLocks noChangeArrowheads="1"/>
          </p:cNvSpPr>
          <p:nvPr/>
        </p:nvSpPr>
        <p:spPr bwMode="auto">
          <a:xfrm>
            <a:off x="2844924" y="384762"/>
            <a:ext cx="3454152" cy="508000"/>
          </a:xfrm>
          <a:prstGeom prst="rect">
            <a:avLst/>
          </a:prstGeom>
          <a:noFill/>
          <a:ln w="9525">
            <a:noFill/>
            <a:miter lim="800000"/>
            <a:headEnd/>
            <a:tailEnd/>
          </a:ln>
        </p:spPr>
        <p:txBody>
          <a:bodyPr wrap="none" anchor="ctr">
            <a:prstTxWarp prst="textNoShape">
              <a:avLst/>
            </a:prstTxWarp>
          </a:bodyPr>
          <a:lstStyle/>
          <a:p>
            <a:pPr algn="ctr"/>
            <a:r>
              <a:rPr lang="en-GB" sz="1600" b="1" dirty="0">
                <a:ea typeface="Arial" pitchFamily="-106" charset="0"/>
                <a:cs typeface="Arial" pitchFamily="-106" charset="0"/>
              </a:rPr>
              <a:t>UK Renal Registry </a:t>
            </a:r>
            <a:r>
              <a:rPr lang="en-US" sz="1600" b="1" dirty="0">
                <a:ea typeface="Arial" pitchFamily="-106" charset="0"/>
                <a:cs typeface="Arial" pitchFamily="-106" charset="0"/>
              </a:rPr>
              <a:t>24th Annual Report</a:t>
            </a:r>
          </a:p>
          <a:p>
            <a:pPr algn="ctr"/>
            <a:r>
              <a:rPr lang="en-US" sz="1400" b="1" dirty="0">
                <a:solidFill>
                  <a:schemeClr val="bg1">
                    <a:lumMod val="50000"/>
                  </a:schemeClr>
                </a:solidFill>
                <a:ea typeface="Arial" pitchFamily="-106" charset="0"/>
                <a:cs typeface="Arial" pitchFamily="-106" charset="0"/>
              </a:rPr>
              <a:t>Data to 31/12/2020</a:t>
            </a:r>
          </a:p>
        </p:txBody>
      </p:sp>
      <p:sp>
        <p:nvSpPr>
          <p:cNvPr id="3" name="TextBox 2"/>
          <p:cNvSpPr txBox="1"/>
          <p:nvPr/>
        </p:nvSpPr>
        <p:spPr>
          <a:xfrm>
            <a:off x="539552" y="5661248"/>
            <a:ext cx="7560840" cy="984885"/>
          </a:xfrm>
          <a:prstGeom prst="rect">
            <a:avLst/>
          </a:prstGeom>
          <a:noFill/>
        </p:spPr>
        <p:txBody>
          <a:bodyPr wrap="square" rtlCol="0">
            <a:spAutoFit/>
          </a:bodyPr>
          <a:lstStyle/>
          <a:p>
            <a:r>
              <a:rPr lang="en-GB" sz="1800" b="0" i="0" u="none" strike="noStrike" baseline="30000" dirty="0">
                <a:solidFill>
                  <a:srgbClr val="000000"/>
                </a:solidFill>
                <a:latin typeface="MinionPro-Regular"/>
              </a:rPr>
              <a:t>Figure 2.12 Percentage of adult patients incident to KRT in 2020 with adjusted calcium (Ca) above the normal range (&gt;2.5 mmol/L) by centre</a:t>
            </a:r>
          </a:p>
          <a:p>
            <a:r>
              <a:rPr lang="en-US" sz="1800" b="0" i="0" u="none" strike="noStrike" baseline="30000" dirty="0">
                <a:solidFill>
                  <a:srgbClr val="000000"/>
                </a:solidFill>
                <a:latin typeface="MinionPro-Regular"/>
              </a:rPr>
              <a:t>CI – confidence interval</a:t>
            </a:r>
          </a:p>
          <a:p>
            <a:endParaRPr lang="en-GB" sz="1800" b="0" i="0" u="none" strike="noStrike" baseline="30000" dirty="0">
              <a:solidFill>
                <a:srgbClr val="000000"/>
              </a:solidFill>
              <a:latin typeface="MinionPro-Regular"/>
            </a:endParaRPr>
          </a:p>
          <a:p>
            <a:pPr marR="0" algn="l" rtl="0"/>
            <a:endParaRPr lang="en-GB" sz="1000" dirty="0"/>
          </a:p>
        </p:txBody>
      </p:sp>
      <p:pic>
        <p:nvPicPr>
          <p:cNvPr id="4" name="Picture 3" descr="Logo&#10;&#10;Description automatically generated">
            <a:extLst>
              <a:ext uri="{FF2B5EF4-FFF2-40B4-BE49-F238E27FC236}">
                <a16:creationId xmlns:a16="http://schemas.microsoft.com/office/drawing/2014/main" id="{7F071F77-45D3-4D5D-9331-CA079C58B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277" y="379117"/>
            <a:ext cx="1594203" cy="745627"/>
          </a:xfrm>
          <a:prstGeom prst="rect">
            <a:avLst/>
          </a:prstGeom>
        </p:spPr>
      </p:pic>
      <p:pic>
        <p:nvPicPr>
          <p:cNvPr id="5" name="Picture 4">
            <a:extLst>
              <a:ext uri="{FF2B5EF4-FFF2-40B4-BE49-F238E27FC236}">
                <a16:creationId xmlns:a16="http://schemas.microsoft.com/office/drawing/2014/main" id="{6D6168E2-9480-4AA3-8043-200B031CEDA7}"/>
              </a:ext>
            </a:extLst>
          </p:cNvPr>
          <p:cNvPicPr>
            <a:picLocks noChangeAspect="1"/>
          </p:cNvPicPr>
          <p:nvPr/>
        </p:nvPicPr>
        <p:blipFill>
          <a:blip r:embed="rId3"/>
          <a:stretch>
            <a:fillRect/>
          </a:stretch>
        </p:blipFill>
        <p:spPr>
          <a:xfrm>
            <a:off x="366712" y="1643062"/>
            <a:ext cx="8410575" cy="3571875"/>
          </a:xfrm>
          <a:prstGeom prst="rect">
            <a:avLst/>
          </a:prstGeom>
        </p:spPr>
      </p:pic>
    </p:spTree>
    <p:extLst>
      <p:ext uri="{BB962C8B-B14F-4D97-AF65-F5344CB8AC3E}">
        <p14:creationId xmlns:p14="http://schemas.microsoft.com/office/powerpoint/2010/main" val="611341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
          <p:cNvSpPr>
            <a:spLocks noChangeArrowheads="1"/>
          </p:cNvSpPr>
          <p:nvPr/>
        </p:nvSpPr>
        <p:spPr bwMode="auto">
          <a:xfrm>
            <a:off x="2844924" y="384762"/>
            <a:ext cx="3454152" cy="508000"/>
          </a:xfrm>
          <a:prstGeom prst="rect">
            <a:avLst/>
          </a:prstGeom>
          <a:noFill/>
          <a:ln w="9525">
            <a:noFill/>
            <a:miter lim="800000"/>
            <a:headEnd/>
            <a:tailEnd/>
          </a:ln>
        </p:spPr>
        <p:txBody>
          <a:bodyPr wrap="none" anchor="ctr">
            <a:prstTxWarp prst="textNoShape">
              <a:avLst/>
            </a:prstTxWarp>
          </a:bodyPr>
          <a:lstStyle/>
          <a:p>
            <a:pPr algn="ctr"/>
            <a:r>
              <a:rPr lang="en-GB" sz="1600" b="1" dirty="0">
                <a:ea typeface="Arial" pitchFamily="-106" charset="0"/>
                <a:cs typeface="Arial" pitchFamily="-106" charset="0"/>
              </a:rPr>
              <a:t>UK Renal Registry </a:t>
            </a:r>
            <a:r>
              <a:rPr lang="en-US" sz="1600" b="1" dirty="0">
                <a:ea typeface="Arial" pitchFamily="-106" charset="0"/>
                <a:cs typeface="Arial" pitchFamily="-106" charset="0"/>
              </a:rPr>
              <a:t>24th Annual Report</a:t>
            </a:r>
          </a:p>
          <a:p>
            <a:pPr algn="ctr"/>
            <a:r>
              <a:rPr lang="en-US" sz="1400" b="1" dirty="0">
                <a:solidFill>
                  <a:schemeClr val="bg1">
                    <a:lumMod val="50000"/>
                  </a:schemeClr>
                </a:solidFill>
                <a:ea typeface="Arial" pitchFamily="-106" charset="0"/>
                <a:cs typeface="Arial" pitchFamily="-106" charset="0"/>
              </a:rPr>
              <a:t>Data to 31/12/2020</a:t>
            </a:r>
          </a:p>
        </p:txBody>
      </p:sp>
      <p:sp>
        <p:nvSpPr>
          <p:cNvPr id="3" name="TextBox 2"/>
          <p:cNvSpPr txBox="1"/>
          <p:nvPr/>
        </p:nvSpPr>
        <p:spPr>
          <a:xfrm>
            <a:off x="539552" y="5661248"/>
            <a:ext cx="7992888" cy="646331"/>
          </a:xfrm>
          <a:prstGeom prst="rect">
            <a:avLst/>
          </a:prstGeom>
          <a:noFill/>
        </p:spPr>
        <p:txBody>
          <a:bodyPr wrap="square" rtlCol="0">
            <a:spAutoFit/>
          </a:bodyPr>
          <a:lstStyle/>
          <a:p>
            <a:pPr marR="0" algn="l" rtl="0"/>
            <a:r>
              <a:rPr lang="en-GB" sz="1800" b="0" i="0" u="none" strike="noStrike" baseline="30000" dirty="0">
                <a:solidFill>
                  <a:srgbClr val="000000"/>
                </a:solidFill>
                <a:latin typeface="MinionPro-Regular"/>
              </a:rPr>
              <a:t>Figure 2.13 Dialysis access used for adult patients incident to KRT in 2020 by age group (2020 Multisite Dialysis Access Audit)</a:t>
            </a:r>
          </a:p>
          <a:p>
            <a:r>
              <a:rPr lang="en-US" sz="1800" b="0" i="0" u="none" strike="noStrike" baseline="30000" dirty="0">
                <a:solidFill>
                  <a:srgbClr val="000000"/>
                </a:solidFill>
                <a:latin typeface="MinionPro-Regular"/>
              </a:rPr>
              <a:t>AVF – arteriovenous ﬁstula; AVG – arteriovenous graft; NTL – non-</a:t>
            </a:r>
            <a:r>
              <a:rPr lang="en-US" sz="1800" b="0" i="0" u="none" strike="noStrike" baseline="30000" dirty="0" err="1">
                <a:solidFill>
                  <a:srgbClr val="000000"/>
                </a:solidFill>
                <a:latin typeface="MinionPro-Regular"/>
              </a:rPr>
              <a:t>tunnelled</a:t>
            </a:r>
            <a:r>
              <a:rPr lang="en-US" sz="1800" b="0" i="0" u="none" strike="noStrike" baseline="30000" dirty="0">
                <a:solidFill>
                  <a:srgbClr val="000000"/>
                </a:solidFill>
                <a:latin typeface="MinionPro-Regular"/>
              </a:rPr>
              <a:t> line; TL – </a:t>
            </a:r>
            <a:r>
              <a:rPr lang="en-US" sz="1800" b="0" i="0" u="none" strike="noStrike" baseline="30000" dirty="0" err="1">
                <a:solidFill>
                  <a:srgbClr val="000000"/>
                </a:solidFill>
                <a:latin typeface="MinionPro-Regular"/>
              </a:rPr>
              <a:t>tunnelled</a:t>
            </a:r>
            <a:r>
              <a:rPr lang="en-US" sz="1800" b="0" i="0" u="none" strike="noStrike" baseline="30000" dirty="0">
                <a:solidFill>
                  <a:srgbClr val="000000"/>
                </a:solidFill>
                <a:latin typeface="MinionPro-Regular"/>
              </a:rPr>
              <a:t> line</a:t>
            </a:r>
          </a:p>
          <a:p>
            <a:pPr marR="0" algn="l" rtl="0"/>
            <a:endParaRPr lang="en-GB" sz="1800" b="0" i="0" u="none" strike="noStrike" baseline="30000" dirty="0">
              <a:solidFill>
                <a:srgbClr val="000000"/>
              </a:solidFill>
              <a:latin typeface="MinionPro-Regular"/>
            </a:endParaRPr>
          </a:p>
        </p:txBody>
      </p:sp>
      <p:pic>
        <p:nvPicPr>
          <p:cNvPr id="4" name="Picture 3" descr="Logo&#10;&#10;Description automatically generated">
            <a:extLst>
              <a:ext uri="{FF2B5EF4-FFF2-40B4-BE49-F238E27FC236}">
                <a16:creationId xmlns:a16="http://schemas.microsoft.com/office/drawing/2014/main" id="{7F071F77-45D3-4D5D-9331-CA079C58B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277" y="379117"/>
            <a:ext cx="1594203" cy="745627"/>
          </a:xfrm>
          <a:prstGeom prst="rect">
            <a:avLst/>
          </a:prstGeom>
        </p:spPr>
      </p:pic>
      <p:pic>
        <p:nvPicPr>
          <p:cNvPr id="5" name="Picture 4">
            <a:extLst>
              <a:ext uri="{FF2B5EF4-FFF2-40B4-BE49-F238E27FC236}">
                <a16:creationId xmlns:a16="http://schemas.microsoft.com/office/drawing/2014/main" id="{26CAC09D-9A66-4841-A45B-477DA5858B0A}"/>
              </a:ext>
            </a:extLst>
          </p:cNvPr>
          <p:cNvPicPr>
            <a:picLocks noChangeAspect="1"/>
          </p:cNvPicPr>
          <p:nvPr/>
        </p:nvPicPr>
        <p:blipFill>
          <a:blip r:embed="rId3"/>
          <a:stretch>
            <a:fillRect/>
          </a:stretch>
        </p:blipFill>
        <p:spPr>
          <a:xfrm>
            <a:off x="909637" y="1395412"/>
            <a:ext cx="7324725" cy="4067175"/>
          </a:xfrm>
          <a:prstGeom prst="rect">
            <a:avLst/>
          </a:prstGeom>
        </p:spPr>
      </p:pic>
    </p:spTree>
    <p:extLst>
      <p:ext uri="{BB962C8B-B14F-4D97-AF65-F5344CB8AC3E}">
        <p14:creationId xmlns:p14="http://schemas.microsoft.com/office/powerpoint/2010/main" val="4180285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
          <p:cNvSpPr>
            <a:spLocks noChangeArrowheads="1"/>
          </p:cNvSpPr>
          <p:nvPr/>
        </p:nvSpPr>
        <p:spPr bwMode="auto">
          <a:xfrm>
            <a:off x="2844924" y="384762"/>
            <a:ext cx="3454152" cy="508000"/>
          </a:xfrm>
          <a:prstGeom prst="rect">
            <a:avLst/>
          </a:prstGeom>
          <a:noFill/>
          <a:ln w="9525">
            <a:noFill/>
            <a:miter lim="800000"/>
            <a:headEnd/>
            <a:tailEnd/>
          </a:ln>
        </p:spPr>
        <p:txBody>
          <a:bodyPr wrap="none" anchor="ctr">
            <a:prstTxWarp prst="textNoShape">
              <a:avLst/>
            </a:prstTxWarp>
          </a:bodyPr>
          <a:lstStyle/>
          <a:p>
            <a:pPr algn="ctr"/>
            <a:r>
              <a:rPr lang="en-GB" sz="1600" b="1" dirty="0">
                <a:ea typeface="Arial" pitchFamily="-106" charset="0"/>
                <a:cs typeface="Arial" pitchFamily="-106" charset="0"/>
              </a:rPr>
              <a:t>UK Renal Registry </a:t>
            </a:r>
            <a:r>
              <a:rPr lang="en-US" sz="1600" b="1" dirty="0">
                <a:ea typeface="Arial" pitchFamily="-106" charset="0"/>
                <a:cs typeface="Arial" pitchFamily="-106" charset="0"/>
              </a:rPr>
              <a:t>24th Annual Report</a:t>
            </a:r>
          </a:p>
          <a:p>
            <a:pPr algn="ctr"/>
            <a:r>
              <a:rPr lang="en-US" sz="1400" b="1" dirty="0">
                <a:solidFill>
                  <a:schemeClr val="bg1">
                    <a:lumMod val="50000"/>
                  </a:schemeClr>
                </a:solidFill>
                <a:ea typeface="Arial" pitchFamily="-106" charset="0"/>
                <a:cs typeface="Arial" pitchFamily="-106" charset="0"/>
              </a:rPr>
              <a:t>Data to 31/12/2020</a:t>
            </a:r>
          </a:p>
        </p:txBody>
      </p:sp>
      <p:sp>
        <p:nvSpPr>
          <p:cNvPr id="3" name="TextBox 2"/>
          <p:cNvSpPr txBox="1"/>
          <p:nvPr/>
        </p:nvSpPr>
        <p:spPr>
          <a:xfrm>
            <a:off x="539552" y="5661248"/>
            <a:ext cx="8604448" cy="646331"/>
          </a:xfrm>
          <a:prstGeom prst="rect">
            <a:avLst/>
          </a:prstGeom>
          <a:noFill/>
        </p:spPr>
        <p:txBody>
          <a:bodyPr wrap="square" rtlCol="0">
            <a:spAutoFit/>
          </a:bodyPr>
          <a:lstStyle/>
          <a:p>
            <a:pPr marR="0" algn="l" rtl="0"/>
            <a:r>
              <a:rPr lang="en-GB" sz="1800" b="0" i="0" u="none" strike="noStrike" baseline="30000" dirty="0">
                <a:solidFill>
                  <a:srgbClr val="000000"/>
                </a:solidFill>
                <a:latin typeface="MinionPro-Regular"/>
              </a:rPr>
              <a:t>Figure 2.14 Dialysis access used for adult patients incident to KRT in 2020 by primary renal disease (2020 Multisite Dialysis Access Audit)</a:t>
            </a:r>
          </a:p>
          <a:p>
            <a:r>
              <a:rPr lang="en-US" sz="1800" b="0" i="0" u="none" strike="noStrike" baseline="30000" dirty="0">
                <a:solidFill>
                  <a:srgbClr val="000000"/>
                </a:solidFill>
                <a:latin typeface="MinionPro-Regular"/>
              </a:rPr>
              <a:t>AVF – arteriovenous ﬁstula; AVG – arteriovenous graft; NTL – non-</a:t>
            </a:r>
            <a:r>
              <a:rPr lang="en-US" sz="1800" b="0" i="0" u="none" strike="noStrike" baseline="30000" dirty="0" err="1">
                <a:solidFill>
                  <a:srgbClr val="000000"/>
                </a:solidFill>
                <a:latin typeface="MinionPro-Regular"/>
              </a:rPr>
              <a:t>tunnelled</a:t>
            </a:r>
            <a:r>
              <a:rPr lang="en-US" sz="1800" b="0" i="0" u="none" strike="noStrike" baseline="30000" dirty="0">
                <a:solidFill>
                  <a:srgbClr val="000000"/>
                </a:solidFill>
                <a:latin typeface="MinionPro-Regular"/>
              </a:rPr>
              <a:t> line; TL – </a:t>
            </a:r>
            <a:r>
              <a:rPr lang="en-US" sz="1800" b="0" i="0" u="none" strike="noStrike" baseline="30000" dirty="0" err="1">
                <a:solidFill>
                  <a:srgbClr val="000000"/>
                </a:solidFill>
                <a:latin typeface="MinionPro-Regular"/>
              </a:rPr>
              <a:t>tunnelled</a:t>
            </a:r>
            <a:r>
              <a:rPr lang="en-US" sz="1800" b="0" i="0" u="none" strike="noStrike" baseline="30000" dirty="0">
                <a:solidFill>
                  <a:srgbClr val="000000"/>
                </a:solidFill>
                <a:latin typeface="MinionPro-Regular"/>
              </a:rPr>
              <a:t> line</a:t>
            </a:r>
          </a:p>
          <a:p>
            <a:pPr marR="0" algn="l" rtl="0"/>
            <a:endParaRPr lang="en-GB" sz="1800" b="0" i="0" u="none" strike="noStrike" baseline="30000" dirty="0">
              <a:solidFill>
                <a:srgbClr val="000000"/>
              </a:solidFill>
              <a:latin typeface="MinionPro-Regular"/>
            </a:endParaRPr>
          </a:p>
        </p:txBody>
      </p:sp>
      <p:pic>
        <p:nvPicPr>
          <p:cNvPr id="4" name="Picture 3" descr="Logo&#10;&#10;Description automatically generated">
            <a:extLst>
              <a:ext uri="{FF2B5EF4-FFF2-40B4-BE49-F238E27FC236}">
                <a16:creationId xmlns:a16="http://schemas.microsoft.com/office/drawing/2014/main" id="{7F071F77-45D3-4D5D-9331-CA079C58B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277" y="379117"/>
            <a:ext cx="1594203" cy="745627"/>
          </a:xfrm>
          <a:prstGeom prst="rect">
            <a:avLst/>
          </a:prstGeom>
        </p:spPr>
      </p:pic>
      <p:pic>
        <p:nvPicPr>
          <p:cNvPr id="5" name="Picture 4">
            <a:extLst>
              <a:ext uri="{FF2B5EF4-FFF2-40B4-BE49-F238E27FC236}">
                <a16:creationId xmlns:a16="http://schemas.microsoft.com/office/drawing/2014/main" id="{33CCBCB6-5FA8-44E4-877B-A8737C21CE37}"/>
              </a:ext>
            </a:extLst>
          </p:cNvPr>
          <p:cNvPicPr>
            <a:picLocks noChangeAspect="1"/>
          </p:cNvPicPr>
          <p:nvPr/>
        </p:nvPicPr>
        <p:blipFill>
          <a:blip r:embed="rId3"/>
          <a:stretch>
            <a:fillRect/>
          </a:stretch>
        </p:blipFill>
        <p:spPr>
          <a:xfrm>
            <a:off x="904875" y="1595437"/>
            <a:ext cx="7334250" cy="3667125"/>
          </a:xfrm>
          <a:prstGeom prst="rect">
            <a:avLst/>
          </a:prstGeom>
        </p:spPr>
      </p:pic>
    </p:spTree>
    <p:extLst>
      <p:ext uri="{BB962C8B-B14F-4D97-AF65-F5344CB8AC3E}">
        <p14:creationId xmlns:p14="http://schemas.microsoft.com/office/powerpoint/2010/main" val="3291640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
          <p:cNvSpPr>
            <a:spLocks noChangeArrowheads="1"/>
          </p:cNvSpPr>
          <p:nvPr/>
        </p:nvSpPr>
        <p:spPr bwMode="auto">
          <a:xfrm>
            <a:off x="2844924" y="384762"/>
            <a:ext cx="3454152" cy="508000"/>
          </a:xfrm>
          <a:prstGeom prst="rect">
            <a:avLst/>
          </a:prstGeom>
          <a:noFill/>
          <a:ln w="9525">
            <a:noFill/>
            <a:miter lim="800000"/>
            <a:headEnd/>
            <a:tailEnd/>
          </a:ln>
        </p:spPr>
        <p:txBody>
          <a:bodyPr wrap="none" anchor="ctr">
            <a:prstTxWarp prst="textNoShape">
              <a:avLst/>
            </a:prstTxWarp>
          </a:bodyPr>
          <a:lstStyle/>
          <a:p>
            <a:pPr algn="ctr"/>
            <a:r>
              <a:rPr lang="en-GB" sz="1600" b="1" dirty="0">
                <a:ea typeface="Arial" pitchFamily="-106" charset="0"/>
                <a:cs typeface="Arial" pitchFamily="-106" charset="0"/>
              </a:rPr>
              <a:t>UK Renal Registry </a:t>
            </a:r>
            <a:r>
              <a:rPr lang="en-US" sz="1600" b="1" dirty="0">
                <a:ea typeface="Arial" pitchFamily="-106" charset="0"/>
                <a:cs typeface="Arial" pitchFamily="-106" charset="0"/>
              </a:rPr>
              <a:t>24th Annual Report</a:t>
            </a:r>
          </a:p>
          <a:p>
            <a:pPr algn="ctr"/>
            <a:r>
              <a:rPr lang="en-US" sz="1400" b="1" dirty="0">
                <a:solidFill>
                  <a:schemeClr val="bg1">
                    <a:lumMod val="50000"/>
                  </a:schemeClr>
                </a:solidFill>
                <a:ea typeface="Arial" pitchFamily="-106" charset="0"/>
                <a:cs typeface="Arial" pitchFamily="-106" charset="0"/>
              </a:rPr>
              <a:t>Data to 31/12/2020</a:t>
            </a:r>
          </a:p>
        </p:txBody>
      </p:sp>
      <p:sp>
        <p:nvSpPr>
          <p:cNvPr id="3" name="TextBox 2"/>
          <p:cNvSpPr txBox="1"/>
          <p:nvPr/>
        </p:nvSpPr>
        <p:spPr>
          <a:xfrm>
            <a:off x="539552" y="5661248"/>
            <a:ext cx="8496944" cy="800219"/>
          </a:xfrm>
          <a:prstGeom prst="rect">
            <a:avLst/>
          </a:prstGeom>
          <a:noFill/>
        </p:spPr>
        <p:txBody>
          <a:bodyPr wrap="square" rtlCol="0">
            <a:spAutoFit/>
          </a:bodyPr>
          <a:lstStyle/>
          <a:p>
            <a:r>
              <a:rPr lang="en-GB" sz="1800" b="0" i="0" u="none" strike="noStrike" baseline="30000" dirty="0">
                <a:solidFill>
                  <a:srgbClr val="000000"/>
                </a:solidFill>
                <a:latin typeface="MinionPro-Regular"/>
              </a:rPr>
              <a:t>Figure 2.15 Dialysis access used for adult patients incident to KRT in 2020 by presentation time (2020 Multisite Dialysis Access Audit)</a:t>
            </a:r>
          </a:p>
          <a:p>
            <a:r>
              <a:rPr lang="en-US" sz="1800" b="0" i="0" u="none" strike="noStrike" baseline="30000" dirty="0">
                <a:solidFill>
                  <a:srgbClr val="000000"/>
                </a:solidFill>
                <a:latin typeface="MinionPro-Regular"/>
              </a:rPr>
              <a:t>AVF – arteriovenous ﬁstula; AVG – arteriovenous graft; NTL – non-</a:t>
            </a:r>
            <a:r>
              <a:rPr lang="en-US" sz="1800" b="0" i="0" u="none" strike="noStrike" baseline="30000" dirty="0" err="1">
                <a:solidFill>
                  <a:srgbClr val="000000"/>
                </a:solidFill>
                <a:latin typeface="MinionPro-Regular"/>
              </a:rPr>
              <a:t>tunnelled</a:t>
            </a:r>
            <a:r>
              <a:rPr lang="en-US" sz="1800" b="0" i="0" u="none" strike="noStrike" baseline="30000" dirty="0">
                <a:solidFill>
                  <a:srgbClr val="000000"/>
                </a:solidFill>
                <a:latin typeface="MinionPro-Regular"/>
              </a:rPr>
              <a:t> line; TL – </a:t>
            </a:r>
            <a:r>
              <a:rPr lang="en-US" sz="1800" b="0" i="0" u="none" strike="noStrike" baseline="30000" dirty="0" err="1">
                <a:solidFill>
                  <a:srgbClr val="000000"/>
                </a:solidFill>
                <a:latin typeface="MinionPro-Regular"/>
              </a:rPr>
              <a:t>tunnelled</a:t>
            </a:r>
            <a:r>
              <a:rPr lang="en-US" sz="1800" b="0" i="0" u="none" strike="noStrike" baseline="30000" dirty="0">
                <a:solidFill>
                  <a:srgbClr val="000000"/>
                </a:solidFill>
                <a:latin typeface="MinionPro-Regular"/>
              </a:rPr>
              <a:t> line</a:t>
            </a:r>
          </a:p>
          <a:p>
            <a:endParaRPr lang="en-GB" sz="1800" b="0" i="0" u="none" strike="noStrike" baseline="30000" dirty="0">
              <a:solidFill>
                <a:srgbClr val="000000"/>
              </a:solidFill>
              <a:latin typeface="MinionPro-Regular"/>
            </a:endParaRPr>
          </a:p>
          <a:p>
            <a:pPr marR="0" algn="l" rtl="0"/>
            <a:endParaRPr lang="en-GB" sz="1000" dirty="0"/>
          </a:p>
        </p:txBody>
      </p:sp>
      <p:pic>
        <p:nvPicPr>
          <p:cNvPr id="4" name="Picture 3" descr="Logo&#10;&#10;Description automatically generated">
            <a:extLst>
              <a:ext uri="{FF2B5EF4-FFF2-40B4-BE49-F238E27FC236}">
                <a16:creationId xmlns:a16="http://schemas.microsoft.com/office/drawing/2014/main" id="{7F071F77-45D3-4D5D-9331-CA079C58B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277" y="379117"/>
            <a:ext cx="1594203" cy="745627"/>
          </a:xfrm>
          <a:prstGeom prst="rect">
            <a:avLst/>
          </a:prstGeom>
        </p:spPr>
      </p:pic>
      <p:pic>
        <p:nvPicPr>
          <p:cNvPr id="5" name="Picture 4">
            <a:extLst>
              <a:ext uri="{FF2B5EF4-FFF2-40B4-BE49-F238E27FC236}">
                <a16:creationId xmlns:a16="http://schemas.microsoft.com/office/drawing/2014/main" id="{F4920223-B576-429B-A64D-454CCC061398}"/>
              </a:ext>
            </a:extLst>
          </p:cNvPr>
          <p:cNvPicPr>
            <a:picLocks noChangeAspect="1"/>
          </p:cNvPicPr>
          <p:nvPr/>
        </p:nvPicPr>
        <p:blipFill>
          <a:blip r:embed="rId3"/>
          <a:stretch>
            <a:fillRect/>
          </a:stretch>
        </p:blipFill>
        <p:spPr>
          <a:xfrm>
            <a:off x="1033462" y="1562100"/>
            <a:ext cx="7077075" cy="3733800"/>
          </a:xfrm>
          <a:prstGeom prst="rect">
            <a:avLst/>
          </a:prstGeom>
        </p:spPr>
      </p:pic>
    </p:spTree>
    <p:extLst>
      <p:ext uri="{BB962C8B-B14F-4D97-AF65-F5344CB8AC3E}">
        <p14:creationId xmlns:p14="http://schemas.microsoft.com/office/powerpoint/2010/main" val="309570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
          <p:cNvSpPr>
            <a:spLocks noChangeArrowheads="1"/>
          </p:cNvSpPr>
          <p:nvPr/>
        </p:nvSpPr>
        <p:spPr bwMode="auto">
          <a:xfrm>
            <a:off x="2844924" y="116632"/>
            <a:ext cx="3454152" cy="508000"/>
          </a:xfrm>
          <a:prstGeom prst="rect">
            <a:avLst/>
          </a:prstGeom>
          <a:noFill/>
          <a:ln w="9525">
            <a:noFill/>
            <a:miter lim="800000"/>
            <a:headEnd/>
            <a:tailEnd/>
          </a:ln>
        </p:spPr>
        <p:txBody>
          <a:bodyPr wrap="none" anchor="ctr">
            <a:prstTxWarp prst="textNoShape">
              <a:avLst/>
            </a:prstTxWarp>
          </a:bodyPr>
          <a:lstStyle/>
          <a:p>
            <a:pPr algn="ctr"/>
            <a:r>
              <a:rPr lang="en-GB" sz="1600" b="1" dirty="0">
                <a:ea typeface="Arial" pitchFamily="-106" charset="0"/>
                <a:cs typeface="Arial" pitchFamily="-106" charset="0"/>
              </a:rPr>
              <a:t>UK Renal Registry </a:t>
            </a:r>
            <a:r>
              <a:rPr lang="en-US" sz="1600" b="1" dirty="0">
                <a:ea typeface="Arial" pitchFamily="-106" charset="0"/>
                <a:cs typeface="Arial" pitchFamily="-106" charset="0"/>
              </a:rPr>
              <a:t>24th Annual Report</a:t>
            </a:r>
          </a:p>
          <a:p>
            <a:pPr algn="ctr"/>
            <a:r>
              <a:rPr lang="en-US" sz="1400" b="1" dirty="0">
                <a:solidFill>
                  <a:schemeClr val="bg1">
                    <a:lumMod val="50000"/>
                  </a:schemeClr>
                </a:solidFill>
                <a:ea typeface="Arial" pitchFamily="-106" charset="0"/>
                <a:cs typeface="Arial" pitchFamily="-106" charset="0"/>
              </a:rPr>
              <a:t>Data to 31/12/2020</a:t>
            </a:r>
          </a:p>
        </p:txBody>
      </p:sp>
      <p:sp>
        <p:nvSpPr>
          <p:cNvPr id="3" name="TextBox 2"/>
          <p:cNvSpPr txBox="1"/>
          <p:nvPr/>
        </p:nvSpPr>
        <p:spPr>
          <a:xfrm>
            <a:off x="539552" y="6021288"/>
            <a:ext cx="8208912" cy="830997"/>
          </a:xfrm>
          <a:prstGeom prst="rect">
            <a:avLst/>
          </a:prstGeom>
          <a:noFill/>
        </p:spPr>
        <p:txBody>
          <a:bodyPr wrap="square" rtlCol="0">
            <a:spAutoFit/>
          </a:bodyPr>
          <a:lstStyle/>
          <a:p>
            <a:pPr marR="0" algn="l" rtl="0"/>
            <a:r>
              <a:rPr lang="en-GB" sz="1800" b="0" i="0" u="none" strike="noStrike" baseline="30000" dirty="0">
                <a:solidFill>
                  <a:srgbClr val="000000"/>
                </a:solidFill>
                <a:latin typeface="MinionPro-Regular"/>
              </a:rPr>
              <a:t>Figure 2.16 First dialysis access used for adult patients incident to KRT in 2020 by centre (2020 Multisite Dialysis Access Audit)</a:t>
            </a:r>
          </a:p>
          <a:p>
            <a:pPr marR="0" algn="l" rtl="0"/>
            <a:r>
              <a:rPr lang="en-GB" sz="1800" b="0" i="0" u="none" strike="noStrike" baseline="30000" dirty="0">
                <a:solidFill>
                  <a:srgbClr val="000000"/>
                </a:solidFill>
                <a:latin typeface="MinionPro-Regular"/>
              </a:rPr>
              <a:t>Number of incident patients on KRT in a centre in brackets.</a:t>
            </a:r>
          </a:p>
          <a:p>
            <a:pPr marR="0" algn="l" rtl="0"/>
            <a:r>
              <a:rPr lang="en-GB" sz="1800" b="0" i="0" u="none" strike="noStrike" baseline="30000" dirty="0">
                <a:solidFill>
                  <a:srgbClr val="000000"/>
                </a:solidFill>
                <a:latin typeface="MinionPro-Regular"/>
              </a:rPr>
              <a:t>Centres are ordered by decreasing use of lines. </a:t>
            </a:r>
          </a:p>
          <a:p>
            <a:pPr marR="0" algn="l" rtl="0"/>
            <a:r>
              <a:rPr lang="en-US" sz="1800" b="0" i="0" u="none" strike="noStrike" baseline="30000" dirty="0">
                <a:solidFill>
                  <a:srgbClr val="000000"/>
                </a:solidFill>
                <a:latin typeface="MinionPro-Regular"/>
              </a:rPr>
              <a:t>AVF – arteriovenous ﬁstula; AVG – arteriovenous graft; NTL – non-</a:t>
            </a:r>
            <a:r>
              <a:rPr lang="en-US" sz="1800" b="0" i="0" u="none" strike="noStrike" baseline="30000" dirty="0" err="1">
                <a:solidFill>
                  <a:srgbClr val="000000"/>
                </a:solidFill>
                <a:latin typeface="MinionPro-Regular"/>
              </a:rPr>
              <a:t>tunnelled</a:t>
            </a:r>
            <a:r>
              <a:rPr lang="en-US" sz="1800" b="0" i="0" u="none" strike="noStrike" baseline="30000" dirty="0">
                <a:solidFill>
                  <a:srgbClr val="000000"/>
                </a:solidFill>
                <a:latin typeface="MinionPro-Regular"/>
              </a:rPr>
              <a:t> line; TL – </a:t>
            </a:r>
            <a:r>
              <a:rPr lang="en-US" sz="1800" b="0" i="0" u="none" strike="noStrike" baseline="30000" dirty="0" err="1">
                <a:solidFill>
                  <a:srgbClr val="000000"/>
                </a:solidFill>
                <a:latin typeface="MinionPro-Regular"/>
              </a:rPr>
              <a:t>tunnelled</a:t>
            </a:r>
            <a:r>
              <a:rPr lang="en-US" sz="1800" b="0" i="0" u="none" strike="noStrike" baseline="30000" dirty="0">
                <a:solidFill>
                  <a:srgbClr val="000000"/>
                </a:solidFill>
                <a:latin typeface="MinionPro-Regular"/>
              </a:rPr>
              <a:t> line</a:t>
            </a:r>
          </a:p>
        </p:txBody>
      </p:sp>
      <p:pic>
        <p:nvPicPr>
          <p:cNvPr id="4" name="Picture 3" descr="Logo&#10;&#10;Description automatically generated">
            <a:extLst>
              <a:ext uri="{FF2B5EF4-FFF2-40B4-BE49-F238E27FC236}">
                <a16:creationId xmlns:a16="http://schemas.microsoft.com/office/drawing/2014/main" id="{7F071F77-45D3-4D5D-9331-CA079C58B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277" y="116632"/>
            <a:ext cx="1594203" cy="745627"/>
          </a:xfrm>
          <a:prstGeom prst="rect">
            <a:avLst/>
          </a:prstGeom>
        </p:spPr>
      </p:pic>
      <p:pic>
        <p:nvPicPr>
          <p:cNvPr id="5" name="Picture 4">
            <a:extLst>
              <a:ext uri="{FF2B5EF4-FFF2-40B4-BE49-F238E27FC236}">
                <a16:creationId xmlns:a16="http://schemas.microsoft.com/office/drawing/2014/main" id="{DDBBC3B0-9502-4000-AED5-F94E5EAD57CA}"/>
              </a:ext>
            </a:extLst>
          </p:cNvPr>
          <p:cNvPicPr>
            <a:picLocks noChangeAspect="1"/>
          </p:cNvPicPr>
          <p:nvPr/>
        </p:nvPicPr>
        <p:blipFill>
          <a:blip r:embed="rId3"/>
          <a:stretch>
            <a:fillRect/>
          </a:stretch>
        </p:blipFill>
        <p:spPr>
          <a:xfrm>
            <a:off x="1964098" y="576064"/>
            <a:ext cx="4593894" cy="5373216"/>
          </a:xfrm>
          <a:prstGeom prst="rect">
            <a:avLst/>
          </a:prstGeom>
        </p:spPr>
      </p:pic>
    </p:spTree>
    <p:extLst>
      <p:ext uri="{BB962C8B-B14F-4D97-AF65-F5344CB8AC3E}">
        <p14:creationId xmlns:p14="http://schemas.microsoft.com/office/powerpoint/2010/main" val="1403461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
          <p:cNvSpPr>
            <a:spLocks noChangeArrowheads="1"/>
          </p:cNvSpPr>
          <p:nvPr/>
        </p:nvSpPr>
        <p:spPr bwMode="auto">
          <a:xfrm>
            <a:off x="2844924" y="384762"/>
            <a:ext cx="3454152" cy="508000"/>
          </a:xfrm>
          <a:prstGeom prst="rect">
            <a:avLst/>
          </a:prstGeom>
          <a:noFill/>
          <a:ln w="9525">
            <a:noFill/>
            <a:miter lim="800000"/>
            <a:headEnd/>
            <a:tailEnd/>
          </a:ln>
        </p:spPr>
        <p:txBody>
          <a:bodyPr wrap="none" anchor="ctr">
            <a:prstTxWarp prst="textNoShape">
              <a:avLst/>
            </a:prstTxWarp>
          </a:bodyPr>
          <a:lstStyle/>
          <a:p>
            <a:pPr algn="ctr"/>
            <a:r>
              <a:rPr lang="en-GB" sz="1600" b="1" dirty="0">
                <a:ea typeface="Arial" pitchFamily="-106" charset="0"/>
                <a:cs typeface="Arial" pitchFamily="-106" charset="0"/>
              </a:rPr>
              <a:t>UK Renal Registry </a:t>
            </a:r>
            <a:r>
              <a:rPr lang="en-US" sz="1600" b="1" dirty="0">
                <a:ea typeface="Arial" pitchFamily="-106" charset="0"/>
                <a:cs typeface="Arial" pitchFamily="-106" charset="0"/>
              </a:rPr>
              <a:t>24th Annual Report</a:t>
            </a:r>
          </a:p>
          <a:p>
            <a:pPr algn="ctr"/>
            <a:r>
              <a:rPr lang="en-US" sz="1400" b="1" dirty="0">
                <a:solidFill>
                  <a:schemeClr val="bg1">
                    <a:lumMod val="50000"/>
                  </a:schemeClr>
                </a:solidFill>
                <a:ea typeface="Arial" pitchFamily="-106" charset="0"/>
                <a:cs typeface="Arial" pitchFamily="-106" charset="0"/>
              </a:rPr>
              <a:t>Data to 31/12/2020</a:t>
            </a:r>
          </a:p>
        </p:txBody>
      </p:sp>
      <p:sp>
        <p:nvSpPr>
          <p:cNvPr id="3" name="TextBox 2"/>
          <p:cNvSpPr txBox="1"/>
          <p:nvPr/>
        </p:nvSpPr>
        <p:spPr>
          <a:xfrm>
            <a:off x="539552" y="5661248"/>
            <a:ext cx="8424936" cy="1354217"/>
          </a:xfrm>
          <a:prstGeom prst="rect">
            <a:avLst/>
          </a:prstGeom>
          <a:noFill/>
        </p:spPr>
        <p:txBody>
          <a:bodyPr wrap="square" rtlCol="0">
            <a:spAutoFit/>
          </a:bodyPr>
          <a:lstStyle/>
          <a:p>
            <a:r>
              <a:rPr lang="en-GB" sz="1800" b="0" i="0" u="none" strike="noStrike" baseline="30000" dirty="0">
                <a:solidFill>
                  <a:srgbClr val="000000"/>
                </a:solidFill>
                <a:latin typeface="MinionPro-Regular"/>
              </a:rPr>
              <a:t>Figure 2.17 Percentage of adult patients incident to HD in 2020 who started dialysis using either an arteriovenous fistula (AVF) or an arteriovenous graft (AVG) by centre, excluding late presenters (2020 Multisite Dialysis Access Audit) </a:t>
            </a:r>
          </a:p>
          <a:p>
            <a:pPr marR="0" algn="l" rtl="0"/>
            <a:r>
              <a:rPr lang="en-GB" sz="1800" b="0" i="0" u="none" strike="noStrike" baseline="30000" dirty="0">
                <a:solidFill>
                  <a:srgbClr val="000000"/>
                </a:solidFill>
                <a:latin typeface="MinionPro-Regular"/>
              </a:rPr>
              <a:t>Centres with &lt;70% completeness of access data for all dialysis patients were excluded. No further exclusion for completeness in HD patients was applied. Therefore, data completeness for some centres is less than in other caterpillar plots in this report. </a:t>
            </a:r>
          </a:p>
          <a:p>
            <a:pPr marR="0" algn="l" rtl="0"/>
            <a:r>
              <a:rPr lang="en-US" sz="1800" b="0" i="0" u="none" strike="noStrike" baseline="30000" dirty="0">
                <a:solidFill>
                  <a:srgbClr val="000000"/>
                </a:solidFill>
                <a:latin typeface="MinionPro-Regular"/>
              </a:rPr>
              <a:t>CI – confidence interval</a:t>
            </a:r>
          </a:p>
          <a:p>
            <a:endParaRPr lang="en-GB" sz="1800" b="0" i="0" u="none" strike="noStrike" baseline="30000" dirty="0">
              <a:solidFill>
                <a:srgbClr val="000000"/>
              </a:solidFill>
              <a:latin typeface="MinionPro-Regular"/>
            </a:endParaRPr>
          </a:p>
          <a:p>
            <a:pPr marR="0" algn="l" rtl="0"/>
            <a:endParaRPr lang="en-GB" sz="1000" dirty="0"/>
          </a:p>
        </p:txBody>
      </p:sp>
      <p:pic>
        <p:nvPicPr>
          <p:cNvPr id="4" name="Picture 3" descr="Logo&#10;&#10;Description automatically generated">
            <a:extLst>
              <a:ext uri="{FF2B5EF4-FFF2-40B4-BE49-F238E27FC236}">
                <a16:creationId xmlns:a16="http://schemas.microsoft.com/office/drawing/2014/main" id="{7F071F77-45D3-4D5D-9331-CA079C58B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277" y="379117"/>
            <a:ext cx="1594203" cy="745627"/>
          </a:xfrm>
          <a:prstGeom prst="rect">
            <a:avLst/>
          </a:prstGeom>
        </p:spPr>
      </p:pic>
      <p:pic>
        <p:nvPicPr>
          <p:cNvPr id="5" name="Picture 4">
            <a:extLst>
              <a:ext uri="{FF2B5EF4-FFF2-40B4-BE49-F238E27FC236}">
                <a16:creationId xmlns:a16="http://schemas.microsoft.com/office/drawing/2014/main" id="{E2A2935C-CDB0-49E4-ADDF-5E7932D30A60}"/>
              </a:ext>
            </a:extLst>
          </p:cNvPr>
          <p:cNvPicPr>
            <a:picLocks noChangeAspect="1"/>
          </p:cNvPicPr>
          <p:nvPr/>
        </p:nvPicPr>
        <p:blipFill>
          <a:blip r:embed="rId3"/>
          <a:stretch>
            <a:fillRect/>
          </a:stretch>
        </p:blipFill>
        <p:spPr>
          <a:xfrm>
            <a:off x="776287" y="1695450"/>
            <a:ext cx="7591425" cy="3467100"/>
          </a:xfrm>
          <a:prstGeom prst="rect">
            <a:avLst/>
          </a:prstGeom>
        </p:spPr>
      </p:pic>
    </p:spTree>
    <p:extLst>
      <p:ext uri="{BB962C8B-B14F-4D97-AF65-F5344CB8AC3E}">
        <p14:creationId xmlns:p14="http://schemas.microsoft.com/office/powerpoint/2010/main" val="3897523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
          <p:cNvSpPr>
            <a:spLocks noChangeArrowheads="1"/>
          </p:cNvSpPr>
          <p:nvPr/>
        </p:nvSpPr>
        <p:spPr bwMode="auto">
          <a:xfrm>
            <a:off x="2844924" y="384762"/>
            <a:ext cx="3454152" cy="508000"/>
          </a:xfrm>
          <a:prstGeom prst="rect">
            <a:avLst/>
          </a:prstGeom>
          <a:noFill/>
          <a:ln w="9525">
            <a:noFill/>
            <a:miter lim="800000"/>
            <a:headEnd/>
            <a:tailEnd/>
          </a:ln>
        </p:spPr>
        <p:txBody>
          <a:bodyPr wrap="none" anchor="ctr">
            <a:prstTxWarp prst="textNoShape">
              <a:avLst/>
            </a:prstTxWarp>
          </a:bodyPr>
          <a:lstStyle/>
          <a:p>
            <a:pPr algn="ctr"/>
            <a:r>
              <a:rPr lang="en-GB" sz="1600" b="1" dirty="0">
                <a:ea typeface="Arial" pitchFamily="-106" charset="0"/>
                <a:cs typeface="Arial" pitchFamily="-106" charset="0"/>
              </a:rPr>
              <a:t>UK Renal Registry </a:t>
            </a:r>
            <a:r>
              <a:rPr lang="en-US" sz="1600" b="1" dirty="0">
                <a:ea typeface="Arial" pitchFamily="-106" charset="0"/>
                <a:cs typeface="Arial" pitchFamily="-106" charset="0"/>
              </a:rPr>
              <a:t>24th Annual Report</a:t>
            </a:r>
          </a:p>
          <a:p>
            <a:pPr algn="ctr"/>
            <a:r>
              <a:rPr lang="en-US" sz="1400" b="1" dirty="0">
                <a:solidFill>
                  <a:schemeClr val="bg1">
                    <a:lumMod val="50000"/>
                  </a:schemeClr>
                </a:solidFill>
                <a:ea typeface="Arial" pitchFamily="-106" charset="0"/>
                <a:cs typeface="Arial" pitchFamily="-106" charset="0"/>
              </a:rPr>
              <a:t>Data to 31/12/2020</a:t>
            </a:r>
          </a:p>
        </p:txBody>
      </p:sp>
      <p:sp>
        <p:nvSpPr>
          <p:cNvPr id="3" name="TextBox 2"/>
          <p:cNvSpPr txBox="1"/>
          <p:nvPr/>
        </p:nvSpPr>
        <p:spPr>
          <a:xfrm>
            <a:off x="539552" y="5661248"/>
            <a:ext cx="7848872" cy="984885"/>
          </a:xfrm>
          <a:prstGeom prst="rect">
            <a:avLst/>
          </a:prstGeom>
          <a:noFill/>
        </p:spPr>
        <p:txBody>
          <a:bodyPr wrap="square" rtlCol="0">
            <a:spAutoFit/>
          </a:bodyPr>
          <a:lstStyle/>
          <a:p>
            <a:r>
              <a:rPr lang="en-GB" sz="1800" b="0" i="0" u="none" strike="noStrike" baseline="30000" dirty="0">
                <a:solidFill>
                  <a:srgbClr val="000000"/>
                </a:solidFill>
                <a:latin typeface="MinionPro-Regular"/>
              </a:rPr>
              <a:t>Figure 2.18 1 year after 90 days survival (adjusted to age 60 years) of incident adult KRT patients by start modality between 2010 and 2019</a:t>
            </a:r>
          </a:p>
          <a:p>
            <a:r>
              <a:rPr lang="en-US" sz="1800" b="0" i="0" u="none" strike="noStrike" baseline="30000" dirty="0">
                <a:solidFill>
                  <a:srgbClr val="000000"/>
                </a:solidFill>
                <a:latin typeface="MinionPro-Regular"/>
              </a:rPr>
              <a:t>CI – confidence interval</a:t>
            </a:r>
          </a:p>
          <a:p>
            <a:endParaRPr lang="en-GB" sz="1800" b="0" i="0" u="none" strike="noStrike" baseline="30000" dirty="0">
              <a:solidFill>
                <a:srgbClr val="000000"/>
              </a:solidFill>
              <a:latin typeface="MinionPro-Regular"/>
            </a:endParaRPr>
          </a:p>
          <a:p>
            <a:pPr marR="0" algn="l" rtl="0"/>
            <a:endParaRPr lang="en-GB" sz="1000" dirty="0"/>
          </a:p>
        </p:txBody>
      </p:sp>
      <p:pic>
        <p:nvPicPr>
          <p:cNvPr id="4" name="Picture 3" descr="Logo&#10;&#10;Description automatically generated">
            <a:extLst>
              <a:ext uri="{FF2B5EF4-FFF2-40B4-BE49-F238E27FC236}">
                <a16:creationId xmlns:a16="http://schemas.microsoft.com/office/drawing/2014/main" id="{7F071F77-45D3-4D5D-9331-CA079C58B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277" y="379117"/>
            <a:ext cx="1594203" cy="745627"/>
          </a:xfrm>
          <a:prstGeom prst="rect">
            <a:avLst/>
          </a:prstGeom>
        </p:spPr>
      </p:pic>
      <p:pic>
        <p:nvPicPr>
          <p:cNvPr id="5" name="Picture 4">
            <a:extLst>
              <a:ext uri="{FF2B5EF4-FFF2-40B4-BE49-F238E27FC236}">
                <a16:creationId xmlns:a16="http://schemas.microsoft.com/office/drawing/2014/main" id="{23A00085-C02C-4056-9340-573BA3AB0997}"/>
              </a:ext>
            </a:extLst>
          </p:cNvPr>
          <p:cNvPicPr>
            <a:picLocks noChangeAspect="1"/>
          </p:cNvPicPr>
          <p:nvPr/>
        </p:nvPicPr>
        <p:blipFill>
          <a:blip r:embed="rId3"/>
          <a:stretch>
            <a:fillRect/>
          </a:stretch>
        </p:blipFill>
        <p:spPr>
          <a:xfrm>
            <a:off x="842962" y="1443037"/>
            <a:ext cx="7458075" cy="3971925"/>
          </a:xfrm>
          <a:prstGeom prst="rect">
            <a:avLst/>
          </a:prstGeom>
        </p:spPr>
      </p:pic>
    </p:spTree>
    <p:extLst>
      <p:ext uri="{BB962C8B-B14F-4D97-AF65-F5344CB8AC3E}">
        <p14:creationId xmlns:p14="http://schemas.microsoft.com/office/powerpoint/2010/main" val="3740409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
          <p:cNvSpPr>
            <a:spLocks noChangeArrowheads="1"/>
          </p:cNvSpPr>
          <p:nvPr/>
        </p:nvSpPr>
        <p:spPr bwMode="auto">
          <a:xfrm>
            <a:off x="2844924" y="384762"/>
            <a:ext cx="3454152" cy="508000"/>
          </a:xfrm>
          <a:prstGeom prst="rect">
            <a:avLst/>
          </a:prstGeom>
          <a:noFill/>
          <a:ln w="9525">
            <a:noFill/>
            <a:miter lim="800000"/>
            <a:headEnd/>
            <a:tailEnd/>
          </a:ln>
        </p:spPr>
        <p:txBody>
          <a:bodyPr wrap="none" anchor="ctr">
            <a:prstTxWarp prst="textNoShape">
              <a:avLst/>
            </a:prstTxWarp>
          </a:bodyPr>
          <a:lstStyle/>
          <a:p>
            <a:pPr algn="ctr"/>
            <a:r>
              <a:rPr lang="en-GB" sz="1600" b="1" dirty="0">
                <a:ea typeface="Arial" pitchFamily="-106" charset="0"/>
                <a:cs typeface="Arial" pitchFamily="-106" charset="0"/>
              </a:rPr>
              <a:t>UK Renal Registry </a:t>
            </a:r>
            <a:r>
              <a:rPr lang="en-US" sz="1600" b="1" dirty="0">
                <a:ea typeface="Arial" pitchFamily="-106" charset="0"/>
                <a:cs typeface="Arial" pitchFamily="-106" charset="0"/>
              </a:rPr>
              <a:t>24th Annual Report</a:t>
            </a:r>
          </a:p>
          <a:p>
            <a:pPr algn="ctr"/>
            <a:r>
              <a:rPr lang="en-US" sz="1400" b="1" dirty="0">
                <a:solidFill>
                  <a:schemeClr val="bg1">
                    <a:lumMod val="50000"/>
                  </a:schemeClr>
                </a:solidFill>
                <a:ea typeface="Arial" pitchFamily="-106" charset="0"/>
                <a:cs typeface="Arial" pitchFamily="-106" charset="0"/>
              </a:rPr>
              <a:t>Data to 31/12/2020</a:t>
            </a:r>
          </a:p>
        </p:txBody>
      </p:sp>
      <p:sp>
        <p:nvSpPr>
          <p:cNvPr id="3" name="TextBox 2"/>
          <p:cNvSpPr txBox="1"/>
          <p:nvPr/>
        </p:nvSpPr>
        <p:spPr>
          <a:xfrm>
            <a:off x="539552" y="5661248"/>
            <a:ext cx="7488832" cy="800219"/>
          </a:xfrm>
          <a:prstGeom prst="rect">
            <a:avLst/>
          </a:prstGeom>
          <a:noFill/>
        </p:spPr>
        <p:txBody>
          <a:bodyPr wrap="square" rtlCol="0">
            <a:spAutoFit/>
          </a:bodyPr>
          <a:lstStyle/>
          <a:p>
            <a:r>
              <a:rPr lang="en-GB" sz="1800" b="0" i="0" u="none" strike="noStrike" baseline="30000" dirty="0">
                <a:solidFill>
                  <a:srgbClr val="000000"/>
                </a:solidFill>
                <a:latin typeface="MinionPro-Regular"/>
              </a:rPr>
              <a:t>Figure 2.19 90 days, 1 year and 1 year after 90 days survival of incident adult KRT patients by age group (2019 cohort)</a:t>
            </a:r>
          </a:p>
          <a:p>
            <a:r>
              <a:rPr lang="en-US" sz="1800" b="0" i="0" u="none" strike="noStrike" baseline="30000" dirty="0">
                <a:solidFill>
                  <a:srgbClr val="000000"/>
                </a:solidFill>
                <a:latin typeface="MinionPro-Regular"/>
              </a:rPr>
              <a:t>CI – confidence interval</a:t>
            </a:r>
          </a:p>
          <a:p>
            <a:endParaRPr lang="en-GB" sz="1800" b="0" i="0" u="none" strike="noStrike" baseline="30000" dirty="0">
              <a:solidFill>
                <a:srgbClr val="000000"/>
              </a:solidFill>
              <a:latin typeface="MinionPro-Regular"/>
            </a:endParaRPr>
          </a:p>
          <a:p>
            <a:pPr marR="0" algn="l" rtl="0"/>
            <a:endParaRPr lang="en-GB" sz="1000" dirty="0"/>
          </a:p>
        </p:txBody>
      </p:sp>
      <p:pic>
        <p:nvPicPr>
          <p:cNvPr id="4" name="Picture 3" descr="Logo&#10;&#10;Description automatically generated">
            <a:extLst>
              <a:ext uri="{FF2B5EF4-FFF2-40B4-BE49-F238E27FC236}">
                <a16:creationId xmlns:a16="http://schemas.microsoft.com/office/drawing/2014/main" id="{7F071F77-45D3-4D5D-9331-CA079C58B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277" y="379117"/>
            <a:ext cx="1594203" cy="745627"/>
          </a:xfrm>
          <a:prstGeom prst="rect">
            <a:avLst/>
          </a:prstGeom>
        </p:spPr>
      </p:pic>
      <p:pic>
        <p:nvPicPr>
          <p:cNvPr id="5" name="Picture 4">
            <a:extLst>
              <a:ext uri="{FF2B5EF4-FFF2-40B4-BE49-F238E27FC236}">
                <a16:creationId xmlns:a16="http://schemas.microsoft.com/office/drawing/2014/main" id="{2A660F3B-5987-4DBD-85DC-8B7F198E0B31}"/>
              </a:ext>
            </a:extLst>
          </p:cNvPr>
          <p:cNvPicPr>
            <a:picLocks noChangeAspect="1"/>
          </p:cNvPicPr>
          <p:nvPr/>
        </p:nvPicPr>
        <p:blipFill>
          <a:blip r:embed="rId3"/>
          <a:stretch>
            <a:fillRect/>
          </a:stretch>
        </p:blipFill>
        <p:spPr>
          <a:xfrm>
            <a:off x="280987" y="1404937"/>
            <a:ext cx="8582025" cy="4048125"/>
          </a:xfrm>
          <a:prstGeom prst="rect">
            <a:avLst/>
          </a:prstGeom>
        </p:spPr>
      </p:pic>
    </p:spTree>
    <p:extLst>
      <p:ext uri="{BB962C8B-B14F-4D97-AF65-F5344CB8AC3E}">
        <p14:creationId xmlns:p14="http://schemas.microsoft.com/office/powerpoint/2010/main" val="1593530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
          <p:cNvSpPr>
            <a:spLocks noChangeArrowheads="1"/>
          </p:cNvSpPr>
          <p:nvPr/>
        </p:nvSpPr>
        <p:spPr bwMode="auto">
          <a:xfrm>
            <a:off x="2844924" y="384762"/>
            <a:ext cx="3454152" cy="508000"/>
          </a:xfrm>
          <a:prstGeom prst="rect">
            <a:avLst/>
          </a:prstGeom>
          <a:noFill/>
          <a:ln w="9525">
            <a:noFill/>
            <a:miter lim="800000"/>
            <a:headEnd/>
            <a:tailEnd/>
          </a:ln>
        </p:spPr>
        <p:txBody>
          <a:bodyPr wrap="none" anchor="ctr">
            <a:prstTxWarp prst="textNoShape">
              <a:avLst/>
            </a:prstTxWarp>
          </a:bodyPr>
          <a:lstStyle/>
          <a:p>
            <a:pPr algn="ctr"/>
            <a:r>
              <a:rPr lang="en-GB" sz="1600" b="1" dirty="0">
                <a:ea typeface="Arial" pitchFamily="-106" charset="0"/>
                <a:cs typeface="Arial" pitchFamily="-106" charset="0"/>
              </a:rPr>
              <a:t>UK Renal Registry </a:t>
            </a:r>
            <a:r>
              <a:rPr lang="en-US" sz="1600" b="1" dirty="0">
                <a:ea typeface="Arial" pitchFamily="-106" charset="0"/>
                <a:cs typeface="Arial" pitchFamily="-106" charset="0"/>
              </a:rPr>
              <a:t>24th Annual Report</a:t>
            </a:r>
          </a:p>
          <a:p>
            <a:pPr algn="ctr"/>
            <a:r>
              <a:rPr lang="en-US" sz="1400" b="1" dirty="0">
                <a:solidFill>
                  <a:schemeClr val="bg1">
                    <a:lumMod val="50000"/>
                  </a:schemeClr>
                </a:solidFill>
                <a:ea typeface="Arial" pitchFamily="-106" charset="0"/>
                <a:cs typeface="Arial" pitchFamily="-106" charset="0"/>
              </a:rPr>
              <a:t>Data to 31/12/2020</a:t>
            </a:r>
          </a:p>
        </p:txBody>
      </p:sp>
      <p:sp>
        <p:nvSpPr>
          <p:cNvPr id="3" name="TextBox 2"/>
          <p:cNvSpPr txBox="1"/>
          <p:nvPr/>
        </p:nvSpPr>
        <p:spPr>
          <a:xfrm>
            <a:off x="539552" y="5661248"/>
            <a:ext cx="7344816" cy="800219"/>
          </a:xfrm>
          <a:prstGeom prst="rect">
            <a:avLst/>
          </a:prstGeom>
          <a:noFill/>
        </p:spPr>
        <p:txBody>
          <a:bodyPr wrap="square" rtlCol="0">
            <a:spAutoFit/>
          </a:bodyPr>
          <a:lstStyle/>
          <a:p>
            <a:pPr marR="0" algn="l" rtl="0"/>
            <a:r>
              <a:rPr lang="en-GB" sz="1800" b="0" i="0" u="none" strike="noStrike" baseline="30000" dirty="0">
                <a:solidFill>
                  <a:srgbClr val="000000"/>
                </a:solidFill>
                <a:latin typeface="MinionPro-Regular"/>
              </a:rPr>
              <a:t>Figure 2.2 Adult KRT incidence rates by country between 2010 and 2020</a:t>
            </a:r>
          </a:p>
          <a:p>
            <a:r>
              <a:rPr lang="en-US" sz="1800" b="0" i="0" u="none" strike="noStrike" baseline="30000" dirty="0" err="1">
                <a:solidFill>
                  <a:srgbClr val="000000"/>
                </a:solidFill>
                <a:latin typeface="MinionPro-Regular"/>
              </a:rPr>
              <a:t>pmp</a:t>
            </a:r>
            <a:r>
              <a:rPr lang="en-US" sz="1800" b="0" i="0" u="none" strike="noStrike" baseline="30000" dirty="0">
                <a:solidFill>
                  <a:srgbClr val="000000"/>
                </a:solidFill>
                <a:latin typeface="MinionPro-Regular"/>
              </a:rPr>
              <a:t> – per million population</a:t>
            </a:r>
          </a:p>
          <a:p>
            <a:pPr marR="0" algn="l" rtl="0"/>
            <a:endParaRPr lang="en-US" sz="1800" b="0" i="0" u="none" strike="noStrike" baseline="30000" dirty="0">
              <a:solidFill>
                <a:srgbClr val="E5007D"/>
              </a:solidFill>
              <a:latin typeface="MinionPro-Regular"/>
            </a:endParaRPr>
          </a:p>
          <a:p>
            <a:endParaRPr lang="en-GB" sz="1000" dirty="0"/>
          </a:p>
        </p:txBody>
      </p:sp>
      <p:pic>
        <p:nvPicPr>
          <p:cNvPr id="4" name="Picture 3" descr="Logo&#10;&#10;Description automatically generated">
            <a:extLst>
              <a:ext uri="{FF2B5EF4-FFF2-40B4-BE49-F238E27FC236}">
                <a16:creationId xmlns:a16="http://schemas.microsoft.com/office/drawing/2014/main" id="{7F071F77-45D3-4D5D-9331-CA079C58B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277" y="379117"/>
            <a:ext cx="1594203" cy="745627"/>
          </a:xfrm>
          <a:prstGeom prst="rect">
            <a:avLst/>
          </a:prstGeom>
        </p:spPr>
      </p:pic>
      <p:pic>
        <p:nvPicPr>
          <p:cNvPr id="5" name="Picture 4">
            <a:extLst>
              <a:ext uri="{FF2B5EF4-FFF2-40B4-BE49-F238E27FC236}">
                <a16:creationId xmlns:a16="http://schemas.microsoft.com/office/drawing/2014/main" id="{54C9E75A-24C4-437F-9164-AB1538320B3D}"/>
              </a:ext>
            </a:extLst>
          </p:cNvPr>
          <p:cNvPicPr>
            <a:picLocks noChangeAspect="1"/>
          </p:cNvPicPr>
          <p:nvPr/>
        </p:nvPicPr>
        <p:blipFill>
          <a:blip r:embed="rId3"/>
          <a:stretch>
            <a:fillRect/>
          </a:stretch>
        </p:blipFill>
        <p:spPr>
          <a:xfrm>
            <a:off x="847725" y="1124744"/>
            <a:ext cx="7448550" cy="4448175"/>
          </a:xfrm>
          <a:prstGeom prst="rect">
            <a:avLst/>
          </a:prstGeom>
        </p:spPr>
      </p:pic>
    </p:spTree>
    <p:extLst>
      <p:ext uri="{BB962C8B-B14F-4D97-AF65-F5344CB8AC3E}">
        <p14:creationId xmlns:p14="http://schemas.microsoft.com/office/powerpoint/2010/main" val="2574176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
          <p:cNvSpPr>
            <a:spLocks noChangeArrowheads="1"/>
          </p:cNvSpPr>
          <p:nvPr/>
        </p:nvSpPr>
        <p:spPr bwMode="auto">
          <a:xfrm>
            <a:off x="2844924" y="384762"/>
            <a:ext cx="3454152" cy="508000"/>
          </a:xfrm>
          <a:prstGeom prst="rect">
            <a:avLst/>
          </a:prstGeom>
          <a:noFill/>
          <a:ln w="9525">
            <a:noFill/>
            <a:miter lim="800000"/>
            <a:headEnd/>
            <a:tailEnd/>
          </a:ln>
        </p:spPr>
        <p:txBody>
          <a:bodyPr wrap="none" anchor="ctr">
            <a:prstTxWarp prst="textNoShape">
              <a:avLst/>
            </a:prstTxWarp>
          </a:bodyPr>
          <a:lstStyle/>
          <a:p>
            <a:pPr algn="ctr"/>
            <a:r>
              <a:rPr lang="en-GB" sz="1600" b="1" dirty="0">
                <a:ea typeface="Arial" pitchFamily="-106" charset="0"/>
                <a:cs typeface="Arial" pitchFamily="-106" charset="0"/>
              </a:rPr>
              <a:t>UK Renal Registry </a:t>
            </a:r>
            <a:r>
              <a:rPr lang="en-US" sz="1600" b="1" dirty="0">
                <a:ea typeface="Arial" pitchFamily="-106" charset="0"/>
                <a:cs typeface="Arial" pitchFamily="-106" charset="0"/>
              </a:rPr>
              <a:t>24th Annual Report</a:t>
            </a:r>
          </a:p>
          <a:p>
            <a:pPr algn="ctr"/>
            <a:r>
              <a:rPr lang="en-US" sz="1400" b="1" dirty="0">
                <a:solidFill>
                  <a:schemeClr val="bg1">
                    <a:lumMod val="50000"/>
                  </a:schemeClr>
                </a:solidFill>
                <a:ea typeface="Arial" pitchFamily="-106" charset="0"/>
                <a:cs typeface="Arial" pitchFamily="-106" charset="0"/>
              </a:rPr>
              <a:t>Data to 31/12/2020</a:t>
            </a:r>
          </a:p>
        </p:txBody>
      </p:sp>
      <p:sp>
        <p:nvSpPr>
          <p:cNvPr id="3" name="TextBox 2"/>
          <p:cNvSpPr txBox="1"/>
          <p:nvPr/>
        </p:nvSpPr>
        <p:spPr>
          <a:xfrm>
            <a:off x="539552" y="5661248"/>
            <a:ext cx="7416824" cy="615553"/>
          </a:xfrm>
          <a:prstGeom prst="rect">
            <a:avLst/>
          </a:prstGeom>
          <a:noFill/>
        </p:spPr>
        <p:txBody>
          <a:bodyPr wrap="square" rtlCol="0">
            <a:spAutoFit/>
          </a:bodyPr>
          <a:lstStyle/>
          <a:p>
            <a:r>
              <a:rPr lang="en-GB" sz="1800" b="0" i="0" u="none" strike="noStrike" baseline="30000" dirty="0">
                <a:solidFill>
                  <a:srgbClr val="000000"/>
                </a:solidFill>
                <a:latin typeface="MinionPro-Regular"/>
              </a:rPr>
              <a:t>Figure 2.20 1 year after 90 days death rate per 1,000 incident KRT adult patient years by age group and country (2016–2019 4 year cohort)</a:t>
            </a:r>
          </a:p>
          <a:p>
            <a:pPr marR="0" algn="l" rtl="0"/>
            <a:endParaRPr lang="en-GB" sz="1000" dirty="0"/>
          </a:p>
        </p:txBody>
      </p:sp>
      <p:pic>
        <p:nvPicPr>
          <p:cNvPr id="4" name="Picture 3" descr="Logo&#10;&#10;Description automatically generated">
            <a:extLst>
              <a:ext uri="{FF2B5EF4-FFF2-40B4-BE49-F238E27FC236}">
                <a16:creationId xmlns:a16="http://schemas.microsoft.com/office/drawing/2014/main" id="{7F071F77-45D3-4D5D-9331-CA079C58B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277" y="379117"/>
            <a:ext cx="1594203" cy="745627"/>
          </a:xfrm>
          <a:prstGeom prst="rect">
            <a:avLst/>
          </a:prstGeom>
        </p:spPr>
      </p:pic>
      <p:pic>
        <p:nvPicPr>
          <p:cNvPr id="5" name="Picture 4">
            <a:extLst>
              <a:ext uri="{FF2B5EF4-FFF2-40B4-BE49-F238E27FC236}">
                <a16:creationId xmlns:a16="http://schemas.microsoft.com/office/drawing/2014/main" id="{2512F962-2C5F-41C1-AB64-05065D9AC5A6}"/>
              </a:ext>
            </a:extLst>
          </p:cNvPr>
          <p:cNvPicPr>
            <a:picLocks noChangeAspect="1"/>
          </p:cNvPicPr>
          <p:nvPr/>
        </p:nvPicPr>
        <p:blipFill>
          <a:blip r:embed="rId3"/>
          <a:stretch>
            <a:fillRect/>
          </a:stretch>
        </p:blipFill>
        <p:spPr>
          <a:xfrm>
            <a:off x="1209675" y="1443037"/>
            <a:ext cx="6724650" cy="3971925"/>
          </a:xfrm>
          <a:prstGeom prst="rect">
            <a:avLst/>
          </a:prstGeom>
        </p:spPr>
      </p:pic>
    </p:spTree>
    <p:extLst>
      <p:ext uri="{BB962C8B-B14F-4D97-AF65-F5344CB8AC3E}">
        <p14:creationId xmlns:p14="http://schemas.microsoft.com/office/powerpoint/2010/main" val="1309587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
          <p:cNvSpPr>
            <a:spLocks noChangeArrowheads="1"/>
          </p:cNvSpPr>
          <p:nvPr/>
        </p:nvSpPr>
        <p:spPr bwMode="auto">
          <a:xfrm>
            <a:off x="2844924" y="384762"/>
            <a:ext cx="3454152" cy="508000"/>
          </a:xfrm>
          <a:prstGeom prst="rect">
            <a:avLst/>
          </a:prstGeom>
          <a:noFill/>
          <a:ln w="9525">
            <a:noFill/>
            <a:miter lim="800000"/>
            <a:headEnd/>
            <a:tailEnd/>
          </a:ln>
        </p:spPr>
        <p:txBody>
          <a:bodyPr wrap="none" anchor="ctr">
            <a:prstTxWarp prst="textNoShape">
              <a:avLst/>
            </a:prstTxWarp>
          </a:bodyPr>
          <a:lstStyle/>
          <a:p>
            <a:pPr algn="ctr"/>
            <a:r>
              <a:rPr lang="en-GB" sz="1600" b="1" dirty="0">
                <a:ea typeface="Arial" pitchFamily="-106" charset="0"/>
                <a:cs typeface="Arial" pitchFamily="-106" charset="0"/>
              </a:rPr>
              <a:t>UK Renal Registry </a:t>
            </a:r>
            <a:r>
              <a:rPr lang="en-US" sz="1600" b="1" dirty="0">
                <a:ea typeface="Arial" pitchFamily="-106" charset="0"/>
                <a:cs typeface="Arial" pitchFamily="-106" charset="0"/>
              </a:rPr>
              <a:t>24th Annual Report</a:t>
            </a:r>
          </a:p>
          <a:p>
            <a:pPr algn="ctr"/>
            <a:r>
              <a:rPr lang="en-US" sz="1400" b="1" dirty="0">
                <a:solidFill>
                  <a:schemeClr val="bg1">
                    <a:lumMod val="50000"/>
                  </a:schemeClr>
                </a:solidFill>
                <a:ea typeface="Arial" pitchFamily="-106" charset="0"/>
                <a:cs typeface="Arial" pitchFamily="-106" charset="0"/>
              </a:rPr>
              <a:t>Data to 31/12/2020</a:t>
            </a:r>
          </a:p>
        </p:txBody>
      </p:sp>
      <p:sp>
        <p:nvSpPr>
          <p:cNvPr id="3" name="TextBox 2"/>
          <p:cNvSpPr txBox="1"/>
          <p:nvPr/>
        </p:nvSpPr>
        <p:spPr>
          <a:xfrm>
            <a:off x="539552" y="5661248"/>
            <a:ext cx="7488832" cy="430887"/>
          </a:xfrm>
          <a:prstGeom prst="rect">
            <a:avLst/>
          </a:prstGeom>
          <a:noFill/>
        </p:spPr>
        <p:txBody>
          <a:bodyPr wrap="square" rtlCol="0">
            <a:spAutoFit/>
          </a:bodyPr>
          <a:lstStyle/>
          <a:p>
            <a:r>
              <a:rPr lang="en-GB" sz="1800" b="0" i="0" u="none" strike="noStrike" baseline="30000" dirty="0">
                <a:solidFill>
                  <a:srgbClr val="000000"/>
                </a:solidFill>
                <a:latin typeface="MinionPro-Regular"/>
              </a:rPr>
              <a:t>Figure 2.21 Survival (unadjusted) of incident adult KRT patients from day 0 by age group (2010–2019 10 year cohort)</a:t>
            </a:r>
          </a:p>
          <a:p>
            <a:pPr marR="0" algn="l" rtl="0"/>
            <a:endParaRPr lang="en-GB" sz="1000" dirty="0"/>
          </a:p>
        </p:txBody>
      </p:sp>
      <p:pic>
        <p:nvPicPr>
          <p:cNvPr id="4" name="Picture 3" descr="Logo&#10;&#10;Description automatically generated">
            <a:extLst>
              <a:ext uri="{FF2B5EF4-FFF2-40B4-BE49-F238E27FC236}">
                <a16:creationId xmlns:a16="http://schemas.microsoft.com/office/drawing/2014/main" id="{7F071F77-45D3-4D5D-9331-CA079C58B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277" y="379117"/>
            <a:ext cx="1594203" cy="745627"/>
          </a:xfrm>
          <a:prstGeom prst="rect">
            <a:avLst/>
          </a:prstGeom>
        </p:spPr>
      </p:pic>
      <p:pic>
        <p:nvPicPr>
          <p:cNvPr id="5" name="Picture 4">
            <a:extLst>
              <a:ext uri="{FF2B5EF4-FFF2-40B4-BE49-F238E27FC236}">
                <a16:creationId xmlns:a16="http://schemas.microsoft.com/office/drawing/2014/main" id="{2F35B5B1-39D3-412B-AF19-97CF77230027}"/>
              </a:ext>
            </a:extLst>
          </p:cNvPr>
          <p:cNvPicPr>
            <a:picLocks noChangeAspect="1"/>
          </p:cNvPicPr>
          <p:nvPr/>
        </p:nvPicPr>
        <p:blipFill>
          <a:blip r:embed="rId3"/>
          <a:stretch>
            <a:fillRect/>
          </a:stretch>
        </p:blipFill>
        <p:spPr>
          <a:xfrm>
            <a:off x="1247775" y="1414462"/>
            <a:ext cx="6648450" cy="4029075"/>
          </a:xfrm>
          <a:prstGeom prst="rect">
            <a:avLst/>
          </a:prstGeom>
        </p:spPr>
      </p:pic>
    </p:spTree>
    <p:extLst>
      <p:ext uri="{BB962C8B-B14F-4D97-AF65-F5344CB8AC3E}">
        <p14:creationId xmlns:p14="http://schemas.microsoft.com/office/powerpoint/2010/main" val="2298713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
          <p:cNvSpPr>
            <a:spLocks noChangeArrowheads="1"/>
          </p:cNvSpPr>
          <p:nvPr/>
        </p:nvSpPr>
        <p:spPr bwMode="auto">
          <a:xfrm>
            <a:off x="2844924" y="384762"/>
            <a:ext cx="3454152" cy="508000"/>
          </a:xfrm>
          <a:prstGeom prst="rect">
            <a:avLst/>
          </a:prstGeom>
          <a:noFill/>
          <a:ln w="9525">
            <a:noFill/>
            <a:miter lim="800000"/>
            <a:headEnd/>
            <a:tailEnd/>
          </a:ln>
        </p:spPr>
        <p:txBody>
          <a:bodyPr wrap="none" anchor="ctr">
            <a:prstTxWarp prst="textNoShape">
              <a:avLst/>
            </a:prstTxWarp>
          </a:bodyPr>
          <a:lstStyle/>
          <a:p>
            <a:pPr algn="ctr"/>
            <a:r>
              <a:rPr lang="en-GB" sz="1600" b="1" dirty="0">
                <a:ea typeface="Arial" pitchFamily="-106" charset="0"/>
                <a:cs typeface="Arial" pitchFamily="-106" charset="0"/>
              </a:rPr>
              <a:t>UK Renal Registry </a:t>
            </a:r>
            <a:r>
              <a:rPr lang="en-US" sz="1600" b="1" dirty="0">
                <a:ea typeface="Arial" pitchFamily="-106" charset="0"/>
                <a:cs typeface="Arial" pitchFamily="-106" charset="0"/>
              </a:rPr>
              <a:t>24th Annual Report</a:t>
            </a:r>
          </a:p>
          <a:p>
            <a:pPr algn="ctr"/>
            <a:r>
              <a:rPr lang="en-US" sz="1400" b="1" dirty="0">
                <a:solidFill>
                  <a:schemeClr val="bg1">
                    <a:lumMod val="50000"/>
                  </a:schemeClr>
                </a:solidFill>
                <a:ea typeface="Arial" pitchFamily="-106" charset="0"/>
                <a:cs typeface="Arial" pitchFamily="-106" charset="0"/>
              </a:rPr>
              <a:t>Data to 31/12/2020</a:t>
            </a:r>
          </a:p>
        </p:txBody>
      </p:sp>
      <p:sp>
        <p:nvSpPr>
          <p:cNvPr id="3" name="TextBox 2"/>
          <p:cNvSpPr txBox="1"/>
          <p:nvPr/>
        </p:nvSpPr>
        <p:spPr>
          <a:xfrm>
            <a:off x="539552" y="5661248"/>
            <a:ext cx="6552728" cy="615553"/>
          </a:xfrm>
          <a:prstGeom prst="rect">
            <a:avLst/>
          </a:prstGeom>
          <a:noFill/>
        </p:spPr>
        <p:txBody>
          <a:bodyPr wrap="square" rtlCol="0">
            <a:spAutoFit/>
          </a:bodyPr>
          <a:lstStyle/>
          <a:p>
            <a:r>
              <a:rPr lang="en-GB" sz="1800" b="0" i="0" u="none" strike="noStrike" baseline="30000" dirty="0">
                <a:solidFill>
                  <a:srgbClr val="000000"/>
                </a:solidFill>
                <a:latin typeface="MinionPro-Regular"/>
              </a:rPr>
              <a:t>Figure 2.22 Monthly hazard of death (unadjusted) of incident adult KRT patients from day 0 to 1 year by age group (2010–2019 10 year cohort)</a:t>
            </a:r>
          </a:p>
          <a:p>
            <a:pPr marR="0" algn="l" rtl="0"/>
            <a:endParaRPr lang="en-GB" sz="1000" dirty="0"/>
          </a:p>
        </p:txBody>
      </p:sp>
      <p:pic>
        <p:nvPicPr>
          <p:cNvPr id="4" name="Picture 3" descr="Logo&#10;&#10;Description automatically generated">
            <a:extLst>
              <a:ext uri="{FF2B5EF4-FFF2-40B4-BE49-F238E27FC236}">
                <a16:creationId xmlns:a16="http://schemas.microsoft.com/office/drawing/2014/main" id="{7F071F77-45D3-4D5D-9331-CA079C58B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277" y="379117"/>
            <a:ext cx="1594203" cy="745627"/>
          </a:xfrm>
          <a:prstGeom prst="rect">
            <a:avLst/>
          </a:prstGeom>
        </p:spPr>
      </p:pic>
      <p:pic>
        <p:nvPicPr>
          <p:cNvPr id="5" name="Picture 4">
            <a:extLst>
              <a:ext uri="{FF2B5EF4-FFF2-40B4-BE49-F238E27FC236}">
                <a16:creationId xmlns:a16="http://schemas.microsoft.com/office/drawing/2014/main" id="{C0F5D9BE-EF51-4518-A5A4-B6D4049A90ED}"/>
              </a:ext>
            </a:extLst>
          </p:cNvPr>
          <p:cNvPicPr>
            <a:picLocks noChangeAspect="1"/>
          </p:cNvPicPr>
          <p:nvPr/>
        </p:nvPicPr>
        <p:blipFill>
          <a:blip r:embed="rId3"/>
          <a:stretch>
            <a:fillRect/>
          </a:stretch>
        </p:blipFill>
        <p:spPr>
          <a:xfrm>
            <a:off x="1309687" y="1557337"/>
            <a:ext cx="6524625" cy="3743325"/>
          </a:xfrm>
          <a:prstGeom prst="rect">
            <a:avLst/>
          </a:prstGeom>
        </p:spPr>
      </p:pic>
    </p:spTree>
    <p:extLst>
      <p:ext uri="{BB962C8B-B14F-4D97-AF65-F5344CB8AC3E}">
        <p14:creationId xmlns:p14="http://schemas.microsoft.com/office/powerpoint/2010/main" val="4218242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
          <p:cNvSpPr>
            <a:spLocks noChangeArrowheads="1"/>
          </p:cNvSpPr>
          <p:nvPr/>
        </p:nvSpPr>
        <p:spPr bwMode="auto">
          <a:xfrm>
            <a:off x="2844924" y="384762"/>
            <a:ext cx="3454152" cy="508000"/>
          </a:xfrm>
          <a:prstGeom prst="rect">
            <a:avLst/>
          </a:prstGeom>
          <a:noFill/>
          <a:ln w="9525">
            <a:noFill/>
            <a:miter lim="800000"/>
            <a:headEnd/>
            <a:tailEnd/>
          </a:ln>
        </p:spPr>
        <p:txBody>
          <a:bodyPr wrap="none" anchor="ctr">
            <a:prstTxWarp prst="textNoShape">
              <a:avLst/>
            </a:prstTxWarp>
          </a:bodyPr>
          <a:lstStyle/>
          <a:p>
            <a:pPr algn="ctr"/>
            <a:r>
              <a:rPr lang="en-GB" sz="1600" b="1" dirty="0">
                <a:ea typeface="Arial" pitchFamily="-106" charset="0"/>
                <a:cs typeface="Arial" pitchFamily="-106" charset="0"/>
              </a:rPr>
              <a:t>UK Renal Registry </a:t>
            </a:r>
            <a:r>
              <a:rPr lang="en-US" sz="1600" b="1" dirty="0">
                <a:ea typeface="Arial" pitchFamily="-106" charset="0"/>
                <a:cs typeface="Arial" pitchFamily="-106" charset="0"/>
              </a:rPr>
              <a:t>24th Annual Report</a:t>
            </a:r>
          </a:p>
          <a:p>
            <a:pPr algn="ctr"/>
            <a:r>
              <a:rPr lang="en-US" sz="1400" b="1" dirty="0">
                <a:solidFill>
                  <a:schemeClr val="bg1">
                    <a:lumMod val="50000"/>
                  </a:schemeClr>
                </a:solidFill>
                <a:ea typeface="Arial" pitchFamily="-106" charset="0"/>
                <a:cs typeface="Arial" pitchFamily="-106" charset="0"/>
              </a:rPr>
              <a:t>Data to 31/12/2020</a:t>
            </a:r>
          </a:p>
        </p:txBody>
      </p:sp>
      <p:sp>
        <p:nvSpPr>
          <p:cNvPr id="3" name="TextBox 2"/>
          <p:cNvSpPr txBox="1"/>
          <p:nvPr/>
        </p:nvSpPr>
        <p:spPr>
          <a:xfrm>
            <a:off x="539552" y="5661248"/>
            <a:ext cx="6552728" cy="615553"/>
          </a:xfrm>
          <a:prstGeom prst="rect">
            <a:avLst/>
          </a:prstGeom>
          <a:noFill/>
        </p:spPr>
        <p:txBody>
          <a:bodyPr wrap="square" rtlCol="0">
            <a:spAutoFit/>
          </a:bodyPr>
          <a:lstStyle/>
          <a:p>
            <a:r>
              <a:rPr lang="en-GB" sz="1800" b="0" i="0" u="none" strike="noStrike" baseline="30000" dirty="0">
                <a:solidFill>
                  <a:srgbClr val="000000"/>
                </a:solidFill>
                <a:latin typeface="MinionPro-Regular"/>
              </a:rPr>
              <a:t>Figure 2.23 6 monthly hazard of death (unadjusted) of incident adult KRT patients from day 0 to 8 years by age group (2010–2019 10 year cohort)</a:t>
            </a:r>
          </a:p>
          <a:p>
            <a:pPr marR="0" algn="l" rtl="0"/>
            <a:endParaRPr lang="en-GB" sz="1000" dirty="0"/>
          </a:p>
        </p:txBody>
      </p:sp>
      <p:pic>
        <p:nvPicPr>
          <p:cNvPr id="4" name="Picture 3" descr="Logo&#10;&#10;Description automatically generated">
            <a:extLst>
              <a:ext uri="{FF2B5EF4-FFF2-40B4-BE49-F238E27FC236}">
                <a16:creationId xmlns:a16="http://schemas.microsoft.com/office/drawing/2014/main" id="{7F071F77-45D3-4D5D-9331-CA079C58B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277" y="379117"/>
            <a:ext cx="1594203" cy="745627"/>
          </a:xfrm>
          <a:prstGeom prst="rect">
            <a:avLst/>
          </a:prstGeom>
        </p:spPr>
      </p:pic>
      <p:pic>
        <p:nvPicPr>
          <p:cNvPr id="5" name="Picture 4">
            <a:extLst>
              <a:ext uri="{FF2B5EF4-FFF2-40B4-BE49-F238E27FC236}">
                <a16:creationId xmlns:a16="http://schemas.microsoft.com/office/drawing/2014/main" id="{F52C1A99-DAB4-45AB-9BF7-26443C5FC354}"/>
              </a:ext>
            </a:extLst>
          </p:cNvPr>
          <p:cNvPicPr>
            <a:picLocks noChangeAspect="1"/>
          </p:cNvPicPr>
          <p:nvPr/>
        </p:nvPicPr>
        <p:blipFill>
          <a:blip r:embed="rId3"/>
          <a:stretch>
            <a:fillRect/>
          </a:stretch>
        </p:blipFill>
        <p:spPr>
          <a:xfrm>
            <a:off x="1295400" y="1385887"/>
            <a:ext cx="6553200" cy="4086225"/>
          </a:xfrm>
          <a:prstGeom prst="rect">
            <a:avLst/>
          </a:prstGeom>
        </p:spPr>
      </p:pic>
    </p:spTree>
    <p:extLst>
      <p:ext uri="{BB962C8B-B14F-4D97-AF65-F5344CB8AC3E}">
        <p14:creationId xmlns:p14="http://schemas.microsoft.com/office/powerpoint/2010/main" val="1667563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
          <p:cNvSpPr>
            <a:spLocks noChangeArrowheads="1"/>
          </p:cNvSpPr>
          <p:nvPr/>
        </p:nvSpPr>
        <p:spPr bwMode="auto">
          <a:xfrm>
            <a:off x="2844924" y="384762"/>
            <a:ext cx="3454152" cy="508000"/>
          </a:xfrm>
          <a:prstGeom prst="rect">
            <a:avLst/>
          </a:prstGeom>
          <a:noFill/>
          <a:ln w="9525">
            <a:noFill/>
            <a:miter lim="800000"/>
            <a:headEnd/>
            <a:tailEnd/>
          </a:ln>
        </p:spPr>
        <p:txBody>
          <a:bodyPr wrap="none" anchor="ctr">
            <a:prstTxWarp prst="textNoShape">
              <a:avLst/>
            </a:prstTxWarp>
          </a:bodyPr>
          <a:lstStyle/>
          <a:p>
            <a:pPr algn="ctr"/>
            <a:r>
              <a:rPr lang="en-GB" sz="1600" b="1" dirty="0">
                <a:ea typeface="Arial" pitchFamily="-106" charset="0"/>
                <a:cs typeface="Arial" pitchFamily="-106" charset="0"/>
              </a:rPr>
              <a:t>UK Renal Registry </a:t>
            </a:r>
            <a:r>
              <a:rPr lang="en-US" sz="1600" b="1" dirty="0">
                <a:ea typeface="Arial" pitchFamily="-106" charset="0"/>
                <a:cs typeface="Arial" pitchFamily="-106" charset="0"/>
              </a:rPr>
              <a:t>24th Annual Report</a:t>
            </a:r>
          </a:p>
          <a:p>
            <a:pPr algn="ctr"/>
            <a:r>
              <a:rPr lang="en-US" sz="1400" b="1" dirty="0">
                <a:solidFill>
                  <a:schemeClr val="bg1">
                    <a:lumMod val="50000"/>
                  </a:schemeClr>
                </a:solidFill>
                <a:ea typeface="Arial" pitchFamily="-106" charset="0"/>
                <a:cs typeface="Arial" pitchFamily="-106" charset="0"/>
              </a:rPr>
              <a:t>Data to 31/12/2020</a:t>
            </a:r>
          </a:p>
        </p:txBody>
      </p:sp>
      <p:sp>
        <p:nvSpPr>
          <p:cNvPr id="3" name="TextBox 2"/>
          <p:cNvSpPr txBox="1"/>
          <p:nvPr/>
        </p:nvSpPr>
        <p:spPr>
          <a:xfrm>
            <a:off x="539552" y="5661248"/>
            <a:ext cx="6552728" cy="615553"/>
          </a:xfrm>
          <a:prstGeom prst="rect">
            <a:avLst/>
          </a:prstGeom>
          <a:noFill/>
        </p:spPr>
        <p:txBody>
          <a:bodyPr wrap="square" rtlCol="0">
            <a:spAutoFit/>
          </a:bodyPr>
          <a:lstStyle/>
          <a:p>
            <a:r>
              <a:rPr lang="en-GB" sz="1800" b="0" i="0" u="none" strike="noStrike" baseline="30000" dirty="0">
                <a:solidFill>
                  <a:srgbClr val="000000"/>
                </a:solidFill>
                <a:latin typeface="MinionPro-Regular"/>
              </a:rPr>
              <a:t>Figure 2.24 1 year after 90 days survival (adjusted to age 60 years) of incident adult KRT patients by centre (2016–2019 4 year cohort)</a:t>
            </a:r>
          </a:p>
          <a:p>
            <a:pPr marR="0" algn="l" rtl="0"/>
            <a:endParaRPr lang="en-GB" sz="1000" dirty="0"/>
          </a:p>
        </p:txBody>
      </p:sp>
      <p:pic>
        <p:nvPicPr>
          <p:cNvPr id="4" name="Picture 3" descr="Logo&#10;&#10;Description automatically generated">
            <a:extLst>
              <a:ext uri="{FF2B5EF4-FFF2-40B4-BE49-F238E27FC236}">
                <a16:creationId xmlns:a16="http://schemas.microsoft.com/office/drawing/2014/main" id="{7F071F77-45D3-4D5D-9331-CA079C58B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277" y="379117"/>
            <a:ext cx="1594203" cy="745627"/>
          </a:xfrm>
          <a:prstGeom prst="rect">
            <a:avLst/>
          </a:prstGeom>
        </p:spPr>
      </p:pic>
      <p:pic>
        <p:nvPicPr>
          <p:cNvPr id="5" name="Picture 4">
            <a:extLst>
              <a:ext uri="{FF2B5EF4-FFF2-40B4-BE49-F238E27FC236}">
                <a16:creationId xmlns:a16="http://schemas.microsoft.com/office/drawing/2014/main" id="{CC81FE9D-F5A2-4E54-ADC4-33A39118CB5E}"/>
              </a:ext>
            </a:extLst>
          </p:cNvPr>
          <p:cNvPicPr>
            <a:picLocks noChangeAspect="1"/>
          </p:cNvPicPr>
          <p:nvPr/>
        </p:nvPicPr>
        <p:blipFill>
          <a:blip r:embed="rId3"/>
          <a:stretch>
            <a:fillRect/>
          </a:stretch>
        </p:blipFill>
        <p:spPr>
          <a:xfrm>
            <a:off x="1228725" y="1481137"/>
            <a:ext cx="6686550" cy="3895725"/>
          </a:xfrm>
          <a:prstGeom prst="rect">
            <a:avLst/>
          </a:prstGeom>
        </p:spPr>
      </p:pic>
    </p:spTree>
    <p:extLst>
      <p:ext uri="{BB962C8B-B14F-4D97-AF65-F5344CB8AC3E}">
        <p14:creationId xmlns:p14="http://schemas.microsoft.com/office/powerpoint/2010/main" val="802889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
          <p:cNvSpPr>
            <a:spLocks noChangeArrowheads="1"/>
          </p:cNvSpPr>
          <p:nvPr/>
        </p:nvSpPr>
        <p:spPr bwMode="auto">
          <a:xfrm>
            <a:off x="2844924" y="384762"/>
            <a:ext cx="3454152" cy="508000"/>
          </a:xfrm>
          <a:prstGeom prst="rect">
            <a:avLst/>
          </a:prstGeom>
          <a:noFill/>
          <a:ln w="9525">
            <a:noFill/>
            <a:miter lim="800000"/>
            <a:headEnd/>
            <a:tailEnd/>
          </a:ln>
        </p:spPr>
        <p:txBody>
          <a:bodyPr wrap="none" anchor="ctr">
            <a:prstTxWarp prst="textNoShape">
              <a:avLst/>
            </a:prstTxWarp>
          </a:bodyPr>
          <a:lstStyle/>
          <a:p>
            <a:pPr algn="ctr"/>
            <a:r>
              <a:rPr lang="en-GB" sz="1600" b="1" dirty="0">
                <a:ea typeface="Arial" pitchFamily="-106" charset="0"/>
                <a:cs typeface="Arial" pitchFamily="-106" charset="0"/>
              </a:rPr>
              <a:t>UK Renal Registry </a:t>
            </a:r>
            <a:r>
              <a:rPr lang="en-US" sz="1600" b="1" dirty="0">
                <a:ea typeface="Arial" pitchFamily="-106" charset="0"/>
                <a:cs typeface="Arial" pitchFamily="-106" charset="0"/>
              </a:rPr>
              <a:t>24th Annual Report</a:t>
            </a:r>
          </a:p>
          <a:p>
            <a:pPr algn="ctr"/>
            <a:r>
              <a:rPr lang="en-US" sz="1400" b="1" dirty="0">
                <a:solidFill>
                  <a:schemeClr val="bg1">
                    <a:lumMod val="50000"/>
                  </a:schemeClr>
                </a:solidFill>
                <a:ea typeface="Arial" pitchFamily="-106" charset="0"/>
                <a:cs typeface="Arial" pitchFamily="-106" charset="0"/>
              </a:rPr>
              <a:t>Data to 31/12/2020</a:t>
            </a:r>
          </a:p>
        </p:txBody>
      </p:sp>
      <p:sp>
        <p:nvSpPr>
          <p:cNvPr id="3" name="TextBox 2"/>
          <p:cNvSpPr txBox="1"/>
          <p:nvPr/>
        </p:nvSpPr>
        <p:spPr>
          <a:xfrm>
            <a:off x="539552" y="5661248"/>
            <a:ext cx="6552728" cy="615553"/>
          </a:xfrm>
          <a:prstGeom prst="rect">
            <a:avLst/>
          </a:prstGeom>
          <a:noFill/>
        </p:spPr>
        <p:txBody>
          <a:bodyPr wrap="square" rtlCol="0">
            <a:spAutoFit/>
          </a:bodyPr>
          <a:lstStyle/>
          <a:p>
            <a:r>
              <a:rPr lang="en-GB" sz="1800" b="0" i="0" u="none" strike="noStrike" baseline="30000" dirty="0">
                <a:solidFill>
                  <a:srgbClr val="000000"/>
                </a:solidFill>
                <a:latin typeface="MinionPro-Regular"/>
              </a:rPr>
              <a:t>Figure 2.25 1 year after 90 days survival (adjusted to age 60 years, male and median comorbidity score) of incident adult KRT patients by centre (2016–2019 4 year cohort) </a:t>
            </a:r>
          </a:p>
          <a:p>
            <a:pPr marR="0" algn="l" rtl="0"/>
            <a:endParaRPr lang="en-GB" sz="1000" dirty="0"/>
          </a:p>
        </p:txBody>
      </p:sp>
      <p:pic>
        <p:nvPicPr>
          <p:cNvPr id="4" name="Picture 3" descr="Logo&#10;&#10;Description automatically generated">
            <a:extLst>
              <a:ext uri="{FF2B5EF4-FFF2-40B4-BE49-F238E27FC236}">
                <a16:creationId xmlns:a16="http://schemas.microsoft.com/office/drawing/2014/main" id="{7F071F77-45D3-4D5D-9331-CA079C58B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277" y="379117"/>
            <a:ext cx="1594203" cy="745627"/>
          </a:xfrm>
          <a:prstGeom prst="rect">
            <a:avLst/>
          </a:prstGeom>
        </p:spPr>
      </p:pic>
      <p:pic>
        <p:nvPicPr>
          <p:cNvPr id="5" name="Picture 4">
            <a:extLst>
              <a:ext uri="{FF2B5EF4-FFF2-40B4-BE49-F238E27FC236}">
                <a16:creationId xmlns:a16="http://schemas.microsoft.com/office/drawing/2014/main" id="{2F5BA34A-A3D6-4640-AA7B-78B824AEAF0B}"/>
              </a:ext>
            </a:extLst>
          </p:cNvPr>
          <p:cNvPicPr>
            <a:picLocks noChangeAspect="1"/>
          </p:cNvPicPr>
          <p:nvPr/>
        </p:nvPicPr>
        <p:blipFill>
          <a:blip r:embed="rId3"/>
          <a:stretch>
            <a:fillRect/>
          </a:stretch>
        </p:blipFill>
        <p:spPr>
          <a:xfrm>
            <a:off x="1323975" y="1533525"/>
            <a:ext cx="6496050" cy="3790950"/>
          </a:xfrm>
          <a:prstGeom prst="rect">
            <a:avLst/>
          </a:prstGeom>
        </p:spPr>
      </p:pic>
    </p:spTree>
    <p:extLst>
      <p:ext uri="{BB962C8B-B14F-4D97-AF65-F5344CB8AC3E}">
        <p14:creationId xmlns:p14="http://schemas.microsoft.com/office/powerpoint/2010/main" val="623593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
          <p:cNvSpPr>
            <a:spLocks noChangeArrowheads="1"/>
          </p:cNvSpPr>
          <p:nvPr/>
        </p:nvSpPr>
        <p:spPr bwMode="auto">
          <a:xfrm>
            <a:off x="2844924" y="384762"/>
            <a:ext cx="3454152" cy="508000"/>
          </a:xfrm>
          <a:prstGeom prst="rect">
            <a:avLst/>
          </a:prstGeom>
          <a:noFill/>
          <a:ln w="9525">
            <a:noFill/>
            <a:miter lim="800000"/>
            <a:headEnd/>
            <a:tailEnd/>
          </a:ln>
        </p:spPr>
        <p:txBody>
          <a:bodyPr wrap="none" anchor="ctr">
            <a:prstTxWarp prst="textNoShape">
              <a:avLst/>
            </a:prstTxWarp>
          </a:bodyPr>
          <a:lstStyle/>
          <a:p>
            <a:pPr algn="ctr"/>
            <a:r>
              <a:rPr lang="en-GB" sz="1600" b="1" dirty="0">
                <a:ea typeface="Arial" pitchFamily="-106" charset="0"/>
                <a:cs typeface="Arial" pitchFamily="-106" charset="0"/>
              </a:rPr>
              <a:t>UK Renal Registry </a:t>
            </a:r>
            <a:r>
              <a:rPr lang="en-US" sz="1600" b="1" dirty="0">
                <a:ea typeface="Arial" pitchFamily="-106" charset="0"/>
                <a:cs typeface="Arial" pitchFamily="-106" charset="0"/>
              </a:rPr>
              <a:t>24th Annual Report</a:t>
            </a:r>
          </a:p>
          <a:p>
            <a:pPr algn="ctr"/>
            <a:r>
              <a:rPr lang="en-US" sz="1400" b="1" dirty="0">
                <a:solidFill>
                  <a:schemeClr val="bg1">
                    <a:lumMod val="50000"/>
                  </a:schemeClr>
                </a:solidFill>
                <a:ea typeface="Arial" pitchFamily="-106" charset="0"/>
                <a:cs typeface="Arial" pitchFamily="-106" charset="0"/>
              </a:rPr>
              <a:t>Data to 31/12/2020</a:t>
            </a:r>
          </a:p>
        </p:txBody>
      </p:sp>
      <p:sp>
        <p:nvSpPr>
          <p:cNvPr id="3" name="TextBox 2"/>
          <p:cNvSpPr txBox="1"/>
          <p:nvPr/>
        </p:nvSpPr>
        <p:spPr>
          <a:xfrm>
            <a:off x="539552" y="5661248"/>
            <a:ext cx="6552728" cy="800219"/>
          </a:xfrm>
          <a:prstGeom prst="rect">
            <a:avLst/>
          </a:prstGeom>
          <a:noFill/>
        </p:spPr>
        <p:txBody>
          <a:bodyPr wrap="square" rtlCol="0">
            <a:spAutoFit/>
          </a:bodyPr>
          <a:lstStyle/>
          <a:p>
            <a:pPr marR="0" algn="l" rtl="0"/>
            <a:r>
              <a:rPr lang="en-GB" sz="1800" b="0" i="0" u="none" strike="noStrike" baseline="30000" dirty="0">
                <a:solidFill>
                  <a:srgbClr val="000000"/>
                </a:solidFill>
                <a:latin typeface="MinionPro-Regular"/>
              </a:rPr>
              <a:t>Figure 2.3 Adult KRT incidence rates by age group between 2010 and 2020</a:t>
            </a:r>
          </a:p>
          <a:p>
            <a:r>
              <a:rPr lang="en-US" sz="1800" b="0" i="0" u="none" strike="noStrike" baseline="30000" dirty="0" err="1">
                <a:solidFill>
                  <a:srgbClr val="000000"/>
                </a:solidFill>
                <a:latin typeface="MinionPro-Regular"/>
              </a:rPr>
              <a:t>pmp</a:t>
            </a:r>
            <a:r>
              <a:rPr lang="en-US" sz="1800" b="0" i="0" u="none" strike="noStrike" baseline="30000" dirty="0">
                <a:solidFill>
                  <a:srgbClr val="000000"/>
                </a:solidFill>
                <a:latin typeface="MinionPro-Regular"/>
              </a:rPr>
              <a:t> – per million population</a:t>
            </a:r>
          </a:p>
          <a:p>
            <a:pPr marR="0" algn="l" rtl="0"/>
            <a:endParaRPr lang="en-GB" sz="1800" b="0" i="0" u="none" strike="noStrike" baseline="30000" dirty="0">
              <a:solidFill>
                <a:srgbClr val="000000"/>
              </a:solidFill>
              <a:latin typeface="MinionPro-Regular"/>
            </a:endParaRPr>
          </a:p>
          <a:p>
            <a:endParaRPr lang="en-GB" sz="1000" dirty="0"/>
          </a:p>
        </p:txBody>
      </p:sp>
      <p:pic>
        <p:nvPicPr>
          <p:cNvPr id="4" name="Picture 3" descr="Logo&#10;&#10;Description automatically generated">
            <a:extLst>
              <a:ext uri="{FF2B5EF4-FFF2-40B4-BE49-F238E27FC236}">
                <a16:creationId xmlns:a16="http://schemas.microsoft.com/office/drawing/2014/main" id="{7F071F77-45D3-4D5D-9331-CA079C58B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277" y="379117"/>
            <a:ext cx="1594203" cy="745627"/>
          </a:xfrm>
          <a:prstGeom prst="rect">
            <a:avLst/>
          </a:prstGeom>
        </p:spPr>
      </p:pic>
      <p:pic>
        <p:nvPicPr>
          <p:cNvPr id="5" name="Picture 4">
            <a:extLst>
              <a:ext uri="{FF2B5EF4-FFF2-40B4-BE49-F238E27FC236}">
                <a16:creationId xmlns:a16="http://schemas.microsoft.com/office/drawing/2014/main" id="{10E73875-5F1E-4331-8621-7539A70A3701}"/>
              </a:ext>
            </a:extLst>
          </p:cNvPr>
          <p:cNvPicPr>
            <a:picLocks noChangeAspect="1"/>
          </p:cNvPicPr>
          <p:nvPr/>
        </p:nvPicPr>
        <p:blipFill>
          <a:blip r:embed="rId3"/>
          <a:stretch>
            <a:fillRect/>
          </a:stretch>
        </p:blipFill>
        <p:spPr>
          <a:xfrm>
            <a:off x="823912" y="1338262"/>
            <a:ext cx="7496175" cy="4181475"/>
          </a:xfrm>
          <a:prstGeom prst="rect">
            <a:avLst/>
          </a:prstGeom>
        </p:spPr>
      </p:pic>
    </p:spTree>
    <p:extLst>
      <p:ext uri="{BB962C8B-B14F-4D97-AF65-F5344CB8AC3E}">
        <p14:creationId xmlns:p14="http://schemas.microsoft.com/office/powerpoint/2010/main" val="2313327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
          <p:cNvSpPr>
            <a:spLocks noChangeArrowheads="1"/>
          </p:cNvSpPr>
          <p:nvPr/>
        </p:nvSpPr>
        <p:spPr bwMode="auto">
          <a:xfrm>
            <a:off x="2844924" y="384762"/>
            <a:ext cx="3454152" cy="508000"/>
          </a:xfrm>
          <a:prstGeom prst="rect">
            <a:avLst/>
          </a:prstGeom>
          <a:noFill/>
          <a:ln w="9525">
            <a:noFill/>
            <a:miter lim="800000"/>
            <a:headEnd/>
            <a:tailEnd/>
          </a:ln>
        </p:spPr>
        <p:txBody>
          <a:bodyPr wrap="none" anchor="ctr">
            <a:prstTxWarp prst="textNoShape">
              <a:avLst/>
            </a:prstTxWarp>
          </a:bodyPr>
          <a:lstStyle/>
          <a:p>
            <a:pPr algn="ctr"/>
            <a:r>
              <a:rPr lang="en-GB" sz="1600" b="1" dirty="0">
                <a:ea typeface="Arial" pitchFamily="-106" charset="0"/>
                <a:cs typeface="Arial" pitchFamily="-106" charset="0"/>
              </a:rPr>
              <a:t>UK Renal Registry </a:t>
            </a:r>
            <a:r>
              <a:rPr lang="en-US" sz="1600" b="1" dirty="0">
                <a:ea typeface="Arial" pitchFamily="-106" charset="0"/>
                <a:cs typeface="Arial" pitchFamily="-106" charset="0"/>
              </a:rPr>
              <a:t>24th Annual Report</a:t>
            </a:r>
          </a:p>
          <a:p>
            <a:pPr algn="ctr"/>
            <a:r>
              <a:rPr lang="en-US" sz="1400" b="1" dirty="0">
                <a:solidFill>
                  <a:schemeClr val="bg1">
                    <a:lumMod val="50000"/>
                  </a:schemeClr>
                </a:solidFill>
                <a:ea typeface="Arial" pitchFamily="-106" charset="0"/>
                <a:cs typeface="Arial" pitchFamily="-106" charset="0"/>
              </a:rPr>
              <a:t>Data to 31/12/2020</a:t>
            </a:r>
          </a:p>
        </p:txBody>
      </p:sp>
      <p:sp>
        <p:nvSpPr>
          <p:cNvPr id="3" name="TextBox 2"/>
          <p:cNvSpPr txBox="1"/>
          <p:nvPr/>
        </p:nvSpPr>
        <p:spPr>
          <a:xfrm>
            <a:off x="539552" y="5661248"/>
            <a:ext cx="6552728" cy="800219"/>
          </a:xfrm>
          <a:prstGeom prst="rect">
            <a:avLst/>
          </a:prstGeom>
          <a:noFill/>
        </p:spPr>
        <p:txBody>
          <a:bodyPr wrap="square" rtlCol="0">
            <a:spAutoFit/>
          </a:bodyPr>
          <a:lstStyle/>
          <a:p>
            <a:pPr marR="0" algn="l" rtl="0"/>
            <a:r>
              <a:rPr lang="en-GB" sz="1800" b="0" i="0" u="none" strike="noStrike" baseline="30000" dirty="0">
                <a:solidFill>
                  <a:srgbClr val="000000"/>
                </a:solidFill>
                <a:latin typeface="MinionPro-Regular"/>
              </a:rPr>
              <a:t>Figure 2.4 Incidence rates for adult patients starting KRT in 2020 by age group and sex</a:t>
            </a:r>
          </a:p>
          <a:p>
            <a:r>
              <a:rPr lang="en-US" sz="1800" b="0" i="0" u="none" strike="noStrike" baseline="30000" dirty="0" err="1">
                <a:solidFill>
                  <a:srgbClr val="000000"/>
                </a:solidFill>
                <a:latin typeface="MinionPro-Regular"/>
              </a:rPr>
              <a:t>pmp</a:t>
            </a:r>
            <a:r>
              <a:rPr lang="en-US" sz="1800" b="0" i="0" u="none" strike="noStrike" baseline="30000" dirty="0">
                <a:solidFill>
                  <a:srgbClr val="000000"/>
                </a:solidFill>
                <a:latin typeface="MinionPro-Regular"/>
              </a:rPr>
              <a:t> – per million population</a:t>
            </a:r>
          </a:p>
          <a:p>
            <a:pPr marR="0" algn="l" rtl="0"/>
            <a:endParaRPr lang="en-US" sz="1800" b="0" i="0" u="none" strike="noStrike" baseline="30000" dirty="0">
              <a:solidFill>
                <a:srgbClr val="000000"/>
              </a:solidFill>
              <a:latin typeface="MinionPro-Regular"/>
            </a:endParaRPr>
          </a:p>
          <a:p>
            <a:endParaRPr lang="en-GB" sz="1000" dirty="0"/>
          </a:p>
        </p:txBody>
      </p:sp>
      <p:pic>
        <p:nvPicPr>
          <p:cNvPr id="4" name="Picture 3" descr="Logo&#10;&#10;Description automatically generated">
            <a:extLst>
              <a:ext uri="{FF2B5EF4-FFF2-40B4-BE49-F238E27FC236}">
                <a16:creationId xmlns:a16="http://schemas.microsoft.com/office/drawing/2014/main" id="{7F071F77-45D3-4D5D-9331-CA079C58B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277" y="379117"/>
            <a:ext cx="1594203" cy="745627"/>
          </a:xfrm>
          <a:prstGeom prst="rect">
            <a:avLst/>
          </a:prstGeom>
        </p:spPr>
      </p:pic>
      <p:pic>
        <p:nvPicPr>
          <p:cNvPr id="5" name="Picture 4">
            <a:extLst>
              <a:ext uri="{FF2B5EF4-FFF2-40B4-BE49-F238E27FC236}">
                <a16:creationId xmlns:a16="http://schemas.microsoft.com/office/drawing/2014/main" id="{1534590F-8A9B-4BF4-9048-9DA6F3DB8FDE}"/>
              </a:ext>
            </a:extLst>
          </p:cNvPr>
          <p:cNvPicPr>
            <a:picLocks noChangeAspect="1"/>
          </p:cNvPicPr>
          <p:nvPr/>
        </p:nvPicPr>
        <p:blipFill>
          <a:blip r:embed="rId3"/>
          <a:stretch>
            <a:fillRect/>
          </a:stretch>
        </p:blipFill>
        <p:spPr>
          <a:xfrm>
            <a:off x="971601" y="1106041"/>
            <a:ext cx="6897894" cy="4483199"/>
          </a:xfrm>
          <a:prstGeom prst="rect">
            <a:avLst/>
          </a:prstGeom>
        </p:spPr>
      </p:pic>
    </p:spTree>
    <p:extLst>
      <p:ext uri="{BB962C8B-B14F-4D97-AF65-F5344CB8AC3E}">
        <p14:creationId xmlns:p14="http://schemas.microsoft.com/office/powerpoint/2010/main" val="2153986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
          <p:cNvSpPr>
            <a:spLocks noChangeArrowheads="1"/>
          </p:cNvSpPr>
          <p:nvPr/>
        </p:nvSpPr>
        <p:spPr bwMode="auto">
          <a:xfrm>
            <a:off x="2844924" y="384762"/>
            <a:ext cx="3454152" cy="508000"/>
          </a:xfrm>
          <a:prstGeom prst="rect">
            <a:avLst/>
          </a:prstGeom>
          <a:noFill/>
          <a:ln w="9525">
            <a:noFill/>
            <a:miter lim="800000"/>
            <a:headEnd/>
            <a:tailEnd/>
          </a:ln>
        </p:spPr>
        <p:txBody>
          <a:bodyPr wrap="none" anchor="ctr">
            <a:prstTxWarp prst="textNoShape">
              <a:avLst/>
            </a:prstTxWarp>
          </a:bodyPr>
          <a:lstStyle/>
          <a:p>
            <a:pPr algn="ctr"/>
            <a:r>
              <a:rPr lang="en-GB" sz="1600" b="1" dirty="0">
                <a:ea typeface="Arial" pitchFamily="-106" charset="0"/>
                <a:cs typeface="Arial" pitchFamily="-106" charset="0"/>
              </a:rPr>
              <a:t>UK Renal Registry </a:t>
            </a:r>
            <a:r>
              <a:rPr lang="en-US" sz="1600" b="1" dirty="0">
                <a:ea typeface="Arial" pitchFamily="-106" charset="0"/>
                <a:cs typeface="Arial" pitchFamily="-106" charset="0"/>
              </a:rPr>
              <a:t>24th Annual Report</a:t>
            </a:r>
          </a:p>
          <a:p>
            <a:pPr algn="ctr"/>
            <a:r>
              <a:rPr lang="en-US" sz="1400" b="1" dirty="0">
                <a:solidFill>
                  <a:schemeClr val="bg1">
                    <a:lumMod val="50000"/>
                  </a:schemeClr>
                </a:solidFill>
                <a:ea typeface="Arial" pitchFamily="-106" charset="0"/>
                <a:cs typeface="Arial" pitchFamily="-106" charset="0"/>
              </a:rPr>
              <a:t>Data to 31/12/2020</a:t>
            </a:r>
          </a:p>
        </p:txBody>
      </p:sp>
      <p:sp>
        <p:nvSpPr>
          <p:cNvPr id="3" name="TextBox 2"/>
          <p:cNvSpPr txBox="1"/>
          <p:nvPr/>
        </p:nvSpPr>
        <p:spPr>
          <a:xfrm>
            <a:off x="539552" y="5661248"/>
            <a:ext cx="7848872" cy="615553"/>
          </a:xfrm>
          <a:prstGeom prst="rect">
            <a:avLst/>
          </a:prstGeom>
          <a:noFill/>
        </p:spPr>
        <p:txBody>
          <a:bodyPr wrap="square" rtlCol="0">
            <a:spAutoFit/>
          </a:bodyPr>
          <a:lstStyle/>
          <a:p>
            <a:r>
              <a:rPr lang="en-GB" sz="1800" b="0" i="0" u="none" strike="noStrike" baseline="30000" dirty="0">
                <a:solidFill>
                  <a:srgbClr val="000000"/>
                </a:solidFill>
                <a:latin typeface="MinionPro-Regular"/>
              </a:rPr>
              <a:t>Figure 2.5 Transplant-status (listed or transplanted) at the start of KRT for adult patients incident to KRT in 2020 by centre</a:t>
            </a:r>
          </a:p>
          <a:p>
            <a:r>
              <a:rPr lang="en-GB" sz="1800" b="0" i="0" u="none" strike="noStrike" baseline="30000" dirty="0">
                <a:solidFill>
                  <a:srgbClr val="000000"/>
                </a:solidFill>
                <a:latin typeface="MinionPro-Regular"/>
              </a:rPr>
              <a:t>Analysis is adjusted for age, sex and PRD (diabetes versus non-diabetes).</a:t>
            </a:r>
          </a:p>
          <a:p>
            <a:endParaRPr lang="en-GB" sz="1000" dirty="0"/>
          </a:p>
        </p:txBody>
      </p:sp>
      <p:pic>
        <p:nvPicPr>
          <p:cNvPr id="4" name="Picture 3" descr="Logo&#10;&#10;Description automatically generated">
            <a:extLst>
              <a:ext uri="{FF2B5EF4-FFF2-40B4-BE49-F238E27FC236}">
                <a16:creationId xmlns:a16="http://schemas.microsoft.com/office/drawing/2014/main" id="{7F071F77-45D3-4D5D-9331-CA079C58B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277" y="379117"/>
            <a:ext cx="1594203" cy="745627"/>
          </a:xfrm>
          <a:prstGeom prst="rect">
            <a:avLst/>
          </a:prstGeom>
        </p:spPr>
      </p:pic>
      <p:pic>
        <p:nvPicPr>
          <p:cNvPr id="5" name="Picture 4">
            <a:extLst>
              <a:ext uri="{FF2B5EF4-FFF2-40B4-BE49-F238E27FC236}">
                <a16:creationId xmlns:a16="http://schemas.microsoft.com/office/drawing/2014/main" id="{C2DDB0D9-1275-47D9-B213-FA2E97A68531}"/>
              </a:ext>
            </a:extLst>
          </p:cNvPr>
          <p:cNvPicPr>
            <a:picLocks noChangeAspect="1"/>
          </p:cNvPicPr>
          <p:nvPr/>
        </p:nvPicPr>
        <p:blipFill>
          <a:blip r:embed="rId3"/>
          <a:stretch>
            <a:fillRect/>
          </a:stretch>
        </p:blipFill>
        <p:spPr>
          <a:xfrm>
            <a:off x="714375" y="1323975"/>
            <a:ext cx="7715250" cy="4210050"/>
          </a:xfrm>
          <a:prstGeom prst="rect">
            <a:avLst/>
          </a:prstGeom>
        </p:spPr>
      </p:pic>
      <p:pic>
        <p:nvPicPr>
          <p:cNvPr id="6" name="Picture 5">
            <a:extLst>
              <a:ext uri="{FF2B5EF4-FFF2-40B4-BE49-F238E27FC236}">
                <a16:creationId xmlns:a16="http://schemas.microsoft.com/office/drawing/2014/main" id="{0EC3983F-90C8-48BD-85A3-707FE67AE286}"/>
              </a:ext>
            </a:extLst>
          </p:cNvPr>
          <p:cNvPicPr>
            <a:picLocks noChangeAspect="1"/>
          </p:cNvPicPr>
          <p:nvPr/>
        </p:nvPicPr>
        <p:blipFill>
          <a:blip r:embed="rId4"/>
          <a:stretch>
            <a:fillRect/>
          </a:stretch>
        </p:blipFill>
        <p:spPr>
          <a:xfrm>
            <a:off x="0" y="1354666"/>
            <a:ext cx="9144000" cy="4148667"/>
          </a:xfrm>
          <a:prstGeom prst="rect">
            <a:avLst/>
          </a:prstGeom>
        </p:spPr>
      </p:pic>
    </p:spTree>
    <p:extLst>
      <p:ext uri="{BB962C8B-B14F-4D97-AF65-F5344CB8AC3E}">
        <p14:creationId xmlns:p14="http://schemas.microsoft.com/office/powerpoint/2010/main" val="1224823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
          <p:cNvSpPr>
            <a:spLocks noChangeArrowheads="1"/>
          </p:cNvSpPr>
          <p:nvPr/>
        </p:nvSpPr>
        <p:spPr bwMode="auto">
          <a:xfrm>
            <a:off x="2844924" y="44624"/>
            <a:ext cx="3454152" cy="508000"/>
          </a:xfrm>
          <a:prstGeom prst="rect">
            <a:avLst/>
          </a:prstGeom>
          <a:noFill/>
          <a:ln w="9525">
            <a:noFill/>
            <a:miter lim="800000"/>
            <a:headEnd/>
            <a:tailEnd/>
          </a:ln>
        </p:spPr>
        <p:txBody>
          <a:bodyPr wrap="none" anchor="ctr">
            <a:prstTxWarp prst="textNoShape">
              <a:avLst/>
            </a:prstTxWarp>
          </a:bodyPr>
          <a:lstStyle/>
          <a:p>
            <a:pPr algn="ctr"/>
            <a:r>
              <a:rPr lang="en-GB" sz="1600" b="1" dirty="0">
                <a:ea typeface="Arial" pitchFamily="-106" charset="0"/>
                <a:cs typeface="Arial" pitchFamily="-106" charset="0"/>
              </a:rPr>
              <a:t>UK Renal Registry </a:t>
            </a:r>
            <a:r>
              <a:rPr lang="en-US" sz="1600" b="1" dirty="0">
                <a:ea typeface="Arial" pitchFamily="-106" charset="0"/>
                <a:cs typeface="Arial" pitchFamily="-106" charset="0"/>
              </a:rPr>
              <a:t>24th Annual Report</a:t>
            </a:r>
          </a:p>
          <a:p>
            <a:pPr algn="ctr"/>
            <a:r>
              <a:rPr lang="en-US" sz="1400" b="1" dirty="0">
                <a:solidFill>
                  <a:schemeClr val="bg1">
                    <a:lumMod val="50000"/>
                  </a:schemeClr>
                </a:solidFill>
                <a:ea typeface="Arial" pitchFamily="-106" charset="0"/>
                <a:cs typeface="Arial" pitchFamily="-106" charset="0"/>
              </a:rPr>
              <a:t>Data to 31/12/2020</a:t>
            </a:r>
          </a:p>
        </p:txBody>
      </p:sp>
      <p:sp>
        <p:nvSpPr>
          <p:cNvPr id="3" name="TextBox 2"/>
          <p:cNvSpPr txBox="1"/>
          <p:nvPr/>
        </p:nvSpPr>
        <p:spPr>
          <a:xfrm>
            <a:off x="539552" y="6309320"/>
            <a:ext cx="8496944" cy="646331"/>
          </a:xfrm>
          <a:prstGeom prst="rect">
            <a:avLst/>
          </a:prstGeom>
          <a:noFill/>
        </p:spPr>
        <p:txBody>
          <a:bodyPr wrap="square" rtlCol="0">
            <a:spAutoFit/>
          </a:bodyPr>
          <a:lstStyle/>
          <a:p>
            <a:r>
              <a:rPr lang="en-GB" sz="1800" b="0" i="0" u="none" strike="noStrike" baseline="30000" dirty="0">
                <a:solidFill>
                  <a:srgbClr val="000000"/>
                </a:solidFill>
                <a:latin typeface="MinionPro-Regular"/>
              </a:rPr>
              <a:t>Figure 2.6 KRT modality at 1 year for incident adult KRT patients who started KRT in 2019 by centre</a:t>
            </a:r>
          </a:p>
          <a:p>
            <a:pPr marR="0" algn="l" rtl="0"/>
            <a:r>
              <a:rPr lang="en-GB" sz="1800" b="0" i="0" u="none" strike="noStrike" baseline="30000" dirty="0">
                <a:solidFill>
                  <a:srgbClr val="000000"/>
                </a:solidFill>
                <a:latin typeface="MinionPro-Regular"/>
              </a:rPr>
              <a:t>Number of patients in a centre in brackets. </a:t>
            </a:r>
          </a:p>
          <a:p>
            <a:pPr marR="0" algn="l" rtl="0"/>
            <a:r>
              <a:rPr lang="en-GB" sz="1800" b="0" i="0" u="none" strike="noStrike" baseline="30000" dirty="0">
                <a:solidFill>
                  <a:srgbClr val="000000"/>
                </a:solidFill>
                <a:latin typeface="MinionPro-Regular"/>
              </a:rPr>
              <a:t>Out – moved out of a centre but did not reappear in another centre; Rec – recovered kidney function; Stop – treatment withdrawal</a:t>
            </a:r>
          </a:p>
        </p:txBody>
      </p:sp>
      <p:pic>
        <p:nvPicPr>
          <p:cNvPr id="4" name="Picture 3" descr="Logo&#10;&#10;Description automatically generated">
            <a:extLst>
              <a:ext uri="{FF2B5EF4-FFF2-40B4-BE49-F238E27FC236}">
                <a16:creationId xmlns:a16="http://schemas.microsoft.com/office/drawing/2014/main" id="{7F071F77-45D3-4D5D-9331-CA079C58B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277" y="44624"/>
            <a:ext cx="1594203" cy="745627"/>
          </a:xfrm>
          <a:prstGeom prst="rect">
            <a:avLst/>
          </a:prstGeom>
        </p:spPr>
      </p:pic>
      <p:pic>
        <p:nvPicPr>
          <p:cNvPr id="5" name="Picture 4">
            <a:extLst>
              <a:ext uri="{FF2B5EF4-FFF2-40B4-BE49-F238E27FC236}">
                <a16:creationId xmlns:a16="http://schemas.microsoft.com/office/drawing/2014/main" id="{A440F729-CAFA-415B-A192-90A9219772EE}"/>
              </a:ext>
            </a:extLst>
          </p:cNvPr>
          <p:cNvPicPr>
            <a:picLocks noChangeAspect="1"/>
          </p:cNvPicPr>
          <p:nvPr/>
        </p:nvPicPr>
        <p:blipFill>
          <a:blip r:embed="rId3"/>
          <a:stretch>
            <a:fillRect/>
          </a:stretch>
        </p:blipFill>
        <p:spPr>
          <a:xfrm>
            <a:off x="2195737" y="509371"/>
            <a:ext cx="4320479" cy="5750859"/>
          </a:xfrm>
          <a:prstGeom prst="rect">
            <a:avLst/>
          </a:prstGeom>
        </p:spPr>
      </p:pic>
    </p:spTree>
    <p:extLst>
      <p:ext uri="{BB962C8B-B14F-4D97-AF65-F5344CB8AC3E}">
        <p14:creationId xmlns:p14="http://schemas.microsoft.com/office/powerpoint/2010/main" val="1248478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
          <p:cNvSpPr>
            <a:spLocks noChangeArrowheads="1"/>
          </p:cNvSpPr>
          <p:nvPr/>
        </p:nvSpPr>
        <p:spPr bwMode="auto">
          <a:xfrm>
            <a:off x="2844924" y="44624"/>
            <a:ext cx="3454152" cy="508000"/>
          </a:xfrm>
          <a:prstGeom prst="rect">
            <a:avLst/>
          </a:prstGeom>
          <a:noFill/>
          <a:ln w="9525">
            <a:noFill/>
            <a:miter lim="800000"/>
            <a:headEnd/>
            <a:tailEnd/>
          </a:ln>
        </p:spPr>
        <p:txBody>
          <a:bodyPr wrap="none" anchor="ctr">
            <a:prstTxWarp prst="textNoShape">
              <a:avLst/>
            </a:prstTxWarp>
          </a:bodyPr>
          <a:lstStyle/>
          <a:p>
            <a:pPr algn="ctr"/>
            <a:r>
              <a:rPr lang="en-GB" sz="1600" b="1" dirty="0">
                <a:ea typeface="Arial" pitchFamily="-106" charset="0"/>
                <a:cs typeface="Arial" pitchFamily="-106" charset="0"/>
              </a:rPr>
              <a:t>UK Renal Registry </a:t>
            </a:r>
            <a:r>
              <a:rPr lang="en-US" sz="1600" b="1" dirty="0">
                <a:ea typeface="Arial" pitchFamily="-106" charset="0"/>
                <a:cs typeface="Arial" pitchFamily="-106" charset="0"/>
              </a:rPr>
              <a:t>24th Annual Report</a:t>
            </a:r>
          </a:p>
          <a:p>
            <a:pPr algn="ctr"/>
            <a:r>
              <a:rPr lang="en-US" sz="1400" b="1" dirty="0">
                <a:solidFill>
                  <a:schemeClr val="bg1">
                    <a:lumMod val="50000"/>
                  </a:schemeClr>
                </a:solidFill>
                <a:ea typeface="Arial" pitchFamily="-106" charset="0"/>
                <a:cs typeface="Arial" pitchFamily="-106" charset="0"/>
              </a:rPr>
              <a:t>Data to 31/12/2020</a:t>
            </a:r>
          </a:p>
        </p:txBody>
      </p:sp>
      <p:sp>
        <p:nvSpPr>
          <p:cNvPr id="3" name="TextBox 2"/>
          <p:cNvSpPr txBox="1"/>
          <p:nvPr/>
        </p:nvSpPr>
        <p:spPr>
          <a:xfrm>
            <a:off x="539552" y="6237312"/>
            <a:ext cx="8856984" cy="646331"/>
          </a:xfrm>
          <a:prstGeom prst="rect">
            <a:avLst/>
          </a:prstGeom>
          <a:noFill/>
        </p:spPr>
        <p:txBody>
          <a:bodyPr wrap="square" rtlCol="0">
            <a:spAutoFit/>
          </a:bodyPr>
          <a:lstStyle/>
          <a:p>
            <a:r>
              <a:rPr lang="en-GB" sz="1800" b="0" i="0" u="none" strike="noStrike" baseline="30000" dirty="0">
                <a:solidFill>
                  <a:srgbClr val="000000"/>
                </a:solidFill>
                <a:latin typeface="MinionPro-Regular"/>
              </a:rPr>
              <a:t>Figure 2.7 KRT modality at 1 year for incident adult PD patients who started KRT in 2019 by centre</a:t>
            </a:r>
          </a:p>
          <a:p>
            <a:pPr marR="0" algn="l" rtl="0"/>
            <a:r>
              <a:rPr lang="en-GB" sz="1800" b="0" i="0" u="none" strike="noStrike" baseline="30000" dirty="0">
                <a:solidFill>
                  <a:srgbClr val="000000"/>
                </a:solidFill>
                <a:latin typeface="MinionPro-Regular"/>
              </a:rPr>
              <a:t>Number of patients in a centre in brackets.</a:t>
            </a:r>
            <a:r>
              <a:rPr lang="en-GB" sz="1800" b="0" i="0" u="none" strike="noStrike" baseline="30000" dirty="0">
                <a:solidFill>
                  <a:srgbClr val="CD1619"/>
                </a:solidFill>
                <a:latin typeface="MinionPro-Regular"/>
              </a:rPr>
              <a:t> </a:t>
            </a:r>
            <a:endParaRPr lang="en-GB" sz="1800" b="0" i="0" u="none" strike="noStrike" baseline="30000" dirty="0">
              <a:solidFill>
                <a:srgbClr val="000000"/>
              </a:solidFill>
              <a:latin typeface="MinionPro-Regular"/>
            </a:endParaRPr>
          </a:p>
          <a:p>
            <a:pPr marR="0" algn="l" rtl="0"/>
            <a:r>
              <a:rPr lang="en-GB" sz="1800" b="0" i="0" u="none" strike="noStrike" baseline="30000" dirty="0">
                <a:solidFill>
                  <a:srgbClr val="000000"/>
                </a:solidFill>
                <a:latin typeface="MinionPro-Regular"/>
              </a:rPr>
              <a:t>Out – moved out of a centre but did not reappear in another centre; Rec – recovered kidney function; Stop – treatment withdrawal</a:t>
            </a:r>
          </a:p>
        </p:txBody>
      </p:sp>
      <p:pic>
        <p:nvPicPr>
          <p:cNvPr id="4" name="Picture 3" descr="Logo&#10;&#10;Description automatically generated">
            <a:extLst>
              <a:ext uri="{FF2B5EF4-FFF2-40B4-BE49-F238E27FC236}">
                <a16:creationId xmlns:a16="http://schemas.microsoft.com/office/drawing/2014/main" id="{7F071F77-45D3-4D5D-9331-CA079C58B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277" y="116632"/>
            <a:ext cx="1594203" cy="745627"/>
          </a:xfrm>
          <a:prstGeom prst="rect">
            <a:avLst/>
          </a:prstGeom>
        </p:spPr>
      </p:pic>
      <p:pic>
        <p:nvPicPr>
          <p:cNvPr id="5" name="Picture 4">
            <a:extLst>
              <a:ext uri="{FF2B5EF4-FFF2-40B4-BE49-F238E27FC236}">
                <a16:creationId xmlns:a16="http://schemas.microsoft.com/office/drawing/2014/main" id="{96B0EF01-16D6-458B-A1E2-7ECF8DF3A419}"/>
              </a:ext>
            </a:extLst>
          </p:cNvPr>
          <p:cNvPicPr>
            <a:picLocks noChangeAspect="1"/>
          </p:cNvPicPr>
          <p:nvPr/>
        </p:nvPicPr>
        <p:blipFill>
          <a:blip r:embed="rId3"/>
          <a:stretch>
            <a:fillRect/>
          </a:stretch>
        </p:blipFill>
        <p:spPr>
          <a:xfrm>
            <a:off x="2369170" y="530271"/>
            <a:ext cx="4291062" cy="5707042"/>
          </a:xfrm>
          <a:prstGeom prst="rect">
            <a:avLst/>
          </a:prstGeom>
        </p:spPr>
      </p:pic>
    </p:spTree>
    <p:extLst>
      <p:ext uri="{BB962C8B-B14F-4D97-AF65-F5344CB8AC3E}">
        <p14:creationId xmlns:p14="http://schemas.microsoft.com/office/powerpoint/2010/main" val="173384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
          <p:cNvSpPr>
            <a:spLocks noChangeArrowheads="1"/>
          </p:cNvSpPr>
          <p:nvPr/>
        </p:nvSpPr>
        <p:spPr bwMode="auto">
          <a:xfrm>
            <a:off x="2844924" y="384762"/>
            <a:ext cx="3454152" cy="508000"/>
          </a:xfrm>
          <a:prstGeom prst="rect">
            <a:avLst/>
          </a:prstGeom>
          <a:noFill/>
          <a:ln w="9525">
            <a:noFill/>
            <a:miter lim="800000"/>
            <a:headEnd/>
            <a:tailEnd/>
          </a:ln>
        </p:spPr>
        <p:txBody>
          <a:bodyPr wrap="none" anchor="ctr">
            <a:prstTxWarp prst="textNoShape">
              <a:avLst/>
            </a:prstTxWarp>
          </a:bodyPr>
          <a:lstStyle/>
          <a:p>
            <a:pPr algn="ctr"/>
            <a:r>
              <a:rPr lang="en-GB" sz="1600" b="1" dirty="0">
                <a:ea typeface="Arial" pitchFamily="-106" charset="0"/>
                <a:cs typeface="Arial" pitchFamily="-106" charset="0"/>
              </a:rPr>
              <a:t>UK Renal Registry </a:t>
            </a:r>
            <a:r>
              <a:rPr lang="en-US" sz="1600" b="1" dirty="0">
                <a:ea typeface="Arial" pitchFamily="-106" charset="0"/>
                <a:cs typeface="Arial" pitchFamily="-106" charset="0"/>
              </a:rPr>
              <a:t>24th Annual Report</a:t>
            </a:r>
          </a:p>
          <a:p>
            <a:pPr algn="ctr"/>
            <a:r>
              <a:rPr lang="en-US" sz="1400" b="1" dirty="0">
                <a:solidFill>
                  <a:schemeClr val="bg1">
                    <a:lumMod val="50000"/>
                  </a:schemeClr>
                </a:solidFill>
                <a:ea typeface="Arial" pitchFamily="-106" charset="0"/>
                <a:cs typeface="Arial" pitchFamily="-106" charset="0"/>
              </a:rPr>
              <a:t>Data to 31/12/2020</a:t>
            </a:r>
          </a:p>
        </p:txBody>
      </p:sp>
      <p:sp>
        <p:nvSpPr>
          <p:cNvPr id="3" name="TextBox 2"/>
          <p:cNvSpPr txBox="1"/>
          <p:nvPr/>
        </p:nvSpPr>
        <p:spPr>
          <a:xfrm>
            <a:off x="539552" y="5661248"/>
            <a:ext cx="7920880" cy="800219"/>
          </a:xfrm>
          <a:prstGeom prst="rect">
            <a:avLst/>
          </a:prstGeom>
          <a:noFill/>
        </p:spPr>
        <p:txBody>
          <a:bodyPr wrap="square" rtlCol="0">
            <a:spAutoFit/>
          </a:bodyPr>
          <a:lstStyle/>
          <a:p>
            <a:pPr marR="0" algn="l" rtl="0"/>
            <a:r>
              <a:rPr lang="en-GB" sz="1800" b="0" i="0" u="none" strike="noStrike" baseline="30000" dirty="0">
                <a:solidFill>
                  <a:srgbClr val="000000"/>
                </a:solidFill>
                <a:latin typeface="MinionPro-Regular"/>
              </a:rPr>
              <a:t>Figure 2.8 Percentage of incident adult KRT patients presenting late (&lt;90 days) to a nephrologist (2018–2020 2 year cohort)</a:t>
            </a:r>
          </a:p>
          <a:p>
            <a:r>
              <a:rPr lang="en-US" sz="1800" b="0" i="0" u="none" strike="noStrike" baseline="30000" dirty="0">
                <a:solidFill>
                  <a:srgbClr val="000000"/>
                </a:solidFill>
                <a:latin typeface="MinionPro-Regular"/>
              </a:rPr>
              <a:t>CI – confidence interval</a:t>
            </a:r>
          </a:p>
          <a:p>
            <a:pPr marR="0" algn="l" rtl="0"/>
            <a:r>
              <a:rPr lang="en-GB" sz="1800" b="0" i="0" u="none" strike="noStrike" baseline="30000" dirty="0">
                <a:solidFill>
                  <a:srgbClr val="000000"/>
                </a:solidFill>
                <a:latin typeface="MinionPro-Regular"/>
              </a:rPr>
              <a:t> </a:t>
            </a:r>
          </a:p>
          <a:p>
            <a:endParaRPr lang="en-GB" sz="1000" dirty="0"/>
          </a:p>
        </p:txBody>
      </p:sp>
      <p:pic>
        <p:nvPicPr>
          <p:cNvPr id="4" name="Picture 3" descr="Logo&#10;&#10;Description automatically generated">
            <a:extLst>
              <a:ext uri="{FF2B5EF4-FFF2-40B4-BE49-F238E27FC236}">
                <a16:creationId xmlns:a16="http://schemas.microsoft.com/office/drawing/2014/main" id="{7F071F77-45D3-4D5D-9331-CA079C58B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277" y="379117"/>
            <a:ext cx="1594203" cy="745627"/>
          </a:xfrm>
          <a:prstGeom prst="rect">
            <a:avLst/>
          </a:prstGeom>
        </p:spPr>
      </p:pic>
      <p:pic>
        <p:nvPicPr>
          <p:cNvPr id="5" name="Picture 4">
            <a:extLst>
              <a:ext uri="{FF2B5EF4-FFF2-40B4-BE49-F238E27FC236}">
                <a16:creationId xmlns:a16="http://schemas.microsoft.com/office/drawing/2014/main" id="{9BE50264-3952-4D8B-810A-62A209A3A8D4}"/>
              </a:ext>
            </a:extLst>
          </p:cNvPr>
          <p:cNvPicPr>
            <a:picLocks noChangeAspect="1"/>
          </p:cNvPicPr>
          <p:nvPr/>
        </p:nvPicPr>
        <p:blipFill>
          <a:blip r:embed="rId3"/>
          <a:stretch>
            <a:fillRect/>
          </a:stretch>
        </p:blipFill>
        <p:spPr>
          <a:xfrm>
            <a:off x="285905" y="1556792"/>
            <a:ext cx="8407339" cy="3672408"/>
          </a:xfrm>
          <a:prstGeom prst="rect">
            <a:avLst/>
          </a:prstGeom>
        </p:spPr>
      </p:pic>
    </p:spTree>
    <p:extLst>
      <p:ext uri="{BB962C8B-B14F-4D97-AF65-F5344CB8AC3E}">
        <p14:creationId xmlns:p14="http://schemas.microsoft.com/office/powerpoint/2010/main" val="264818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
          <p:cNvSpPr>
            <a:spLocks noChangeArrowheads="1"/>
          </p:cNvSpPr>
          <p:nvPr/>
        </p:nvSpPr>
        <p:spPr bwMode="auto">
          <a:xfrm>
            <a:off x="2844924" y="384762"/>
            <a:ext cx="3454152" cy="508000"/>
          </a:xfrm>
          <a:prstGeom prst="rect">
            <a:avLst/>
          </a:prstGeom>
          <a:noFill/>
          <a:ln w="9525">
            <a:noFill/>
            <a:miter lim="800000"/>
            <a:headEnd/>
            <a:tailEnd/>
          </a:ln>
        </p:spPr>
        <p:txBody>
          <a:bodyPr wrap="none" anchor="ctr">
            <a:prstTxWarp prst="textNoShape">
              <a:avLst/>
            </a:prstTxWarp>
          </a:bodyPr>
          <a:lstStyle/>
          <a:p>
            <a:pPr algn="ctr"/>
            <a:r>
              <a:rPr lang="en-GB" sz="1600" b="1" dirty="0">
                <a:ea typeface="Arial" pitchFamily="-106" charset="0"/>
                <a:cs typeface="Arial" pitchFamily="-106" charset="0"/>
              </a:rPr>
              <a:t>UK Renal Registry </a:t>
            </a:r>
            <a:r>
              <a:rPr lang="en-US" sz="1600" b="1" dirty="0">
                <a:ea typeface="Arial" pitchFamily="-106" charset="0"/>
                <a:cs typeface="Arial" pitchFamily="-106" charset="0"/>
              </a:rPr>
              <a:t>24th Annual Report</a:t>
            </a:r>
          </a:p>
          <a:p>
            <a:pPr algn="ctr"/>
            <a:r>
              <a:rPr lang="en-US" sz="1400" b="1" dirty="0">
                <a:solidFill>
                  <a:schemeClr val="bg1">
                    <a:lumMod val="50000"/>
                  </a:schemeClr>
                </a:solidFill>
                <a:ea typeface="Arial" pitchFamily="-106" charset="0"/>
                <a:cs typeface="Arial" pitchFamily="-106" charset="0"/>
              </a:rPr>
              <a:t>Data to 31/12/2020</a:t>
            </a:r>
          </a:p>
        </p:txBody>
      </p:sp>
      <p:sp>
        <p:nvSpPr>
          <p:cNvPr id="3" name="TextBox 2"/>
          <p:cNvSpPr txBox="1"/>
          <p:nvPr/>
        </p:nvSpPr>
        <p:spPr>
          <a:xfrm>
            <a:off x="539552" y="5661248"/>
            <a:ext cx="7992888" cy="984885"/>
          </a:xfrm>
          <a:prstGeom prst="rect">
            <a:avLst/>
          </a:prstGeom>
          <a:noFill/>
        </p:spPr>
        <p:txBody>
          <a:bodyPr wrap="square" rtlCol="0">
            <a:spAutoFit/>
          </a:bodyPr>
          <a:lstStyle/>
          <a:p>
            <a:pPr marR="0" algn="l" rtl="0"/>
            <a:r>
              <a:rPr lang="en-GB" sz="1800" b="0" i="0" u="none" strike="noStrike" baseline="30000" dirty="0">
                <a:solidFill>
                  <a:srgbClr val="000000"/>
                </a:solidFill>
                <a:latin typeface="MinionPro-Regular"/>
              </a:rPr>
              <a:t>Figure 2.9 Geometric mean estimated glomerular filtration rates (eGFR) for adult patients incident to KRT in 2020 by age group and start modality</a:t>
            </a:r>
          </a:p>
          <a:p>
            <a:r>
              <a:rPr lang="en-US" sz="1800" b="0" i="0" u="none" strike="noStrike" baseline="30000" dirty="0">
                <a:solidFill>
                  <a:srgbClr val="000000"/>
                </a:solidFill>
                <a:latin typeface="MinionPro-Regular"/>
              </a:rPr>
              <a:t>CI – confidence interval</a:t>
            </a:r>
          </a:p>
          <a:p>
            <a:pPr marR="0" algn="l" rtl="0"/>
            <a:endParaRPr lang="en-GB" sz="1800" b="0" i="0" u="none" strike="noStrike" baseline="30000" dirty="0">
              <a:solidFill>
                <a:srgbClr val="000000"/>
              </a:solidFill>
              <a:latin typeface="MinionPro-Regular"/>
            </a:endParaRPr>
          </a:p>
          <a:p>
            <a:endParaRPr lang="en-GB" sz="1000" dirty="0"/>
          </a:p>
        </p:txBody>
      </p:sp>
      <p:pic>
        <p:nvPicPr>
          <p:cNvPr id="4" name="Picture 3" descr="Logo&#10;&#10;Description automatically generated">
            <a:extLst>
              <a:ext uri="{FF2B5EF4-FFF2-40B4-BE49-F238E27FC236}">
                <a16:creationId xmlns:a16="http://schemas.microsoft.com/office/drawing/2014/main" id="{7F071F77-45D3-4D5D-9331-CA079C58B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277" y="379117"/>
            <a:ext cx="1594203" cy="745627"/>
          </a:xfrm>
          <a:prstGeom prst="rect">
            <a:avLst/>
          </a:prstGeom>
        </p:spPr>
      </p:pic>
      <p:pic>
        <p:nvPicPr>
          <p:cNvPr id="5" name="Picture 4">
            <a:extLst>
              <a:ext uri="{FF2B5EF4-FFF2-40B4-BE49-F238E27FC236}">
                <a16:creationId xmlns:a16="http://schemas.microsoft.com/office/drawing/2014/main" id="{8114A017-F1BC-4142-A761-960AC6A4B9D6}"/>
              </a:ext>
            </a:extLst>
          </p:cNvPr>
          <p:cNvPicPr>
            <a:picLocks noChangeAspect="1"/>
          </p:cNvPicPr>
          <p:nvPr/>
        </p:nvPicPr>
        <p:blipFill>
          <a:blip r:embed="rId3"/>
          <a:stretch>
            <a:fillRect/>
          </a:stretch>
        </p:blipFill>
        <p:spPr>
          <a:xfrm>
            <a:off x="866775" y="1371600"/>
            <a:ext cx="7410450" cy="4114800"/>
          </a:xfrm>
          <a:prstGeom prst="rect">
            <a:avLst/>
          </a:prstGeom>
        </p:spPr>
      </p:pic>
    </p:spTree>
    <p:extLst>
      <p:ext uri="{BB962C8B-B14F-4D97-AF65-F5344CB8AC3E}">
        <p14:creationId xmlns:p14="http://schemas.microsoft.com/office/powerpoint/2010/main" val="4136145370"/>
      </p:ext>
    </p:extLst>
  </p:cSld>
  <p:clrMapOvr>
    <a:masterClrMapping/>
  </p:clrMapOvr>
</p:sld>
</file>

<file path=ppt/theme/theme1.xml><?xml version="1.0" encoding="utf-8"?>
<a:theme xmlns:a="http://schemas.openxmlformats.org/drawingml/2006/main" name="Slide_template_22nd_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Slide_template_22nd_report</Template>
  <TotalTime>200</TotalTime>
  <Words>1200</Words>
  <Application>Microsoft Office PowerPoint</Application>
  <PresentationFormat>On-screen Show (4:3)</PresentationFormat>
  <Paragraphs>100</Paragraphs>
  <Slides>25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MinionPro-Regular</vt:lpstr>
      <vt:lpstr>Slide_template_22nd_report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Sharece Charles</dc:creator>
  <cp:lastModifiedBy>Zoe Plummer</cp:lastModifiedBy>
  <cp:revision>18</cp:revision>
  <dcterms:created xsi:type="dcterms:W3CDTF">2020-07-23T08:21:55Z</dcterms:created>
  <dcterms:modified xsi:type="dcterms:W3CDTF">2022-10-07T08:35:02Z</dcterms:modified>
</cp:coreProperties>
</file>