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  <p:sldId id="260" r:id="rId4"/>
    <p:sldId id="261" r:id="rId5"/>
    <p:sldId id="262" r:id="rId6"/>
    <p:sldId id="263" r:id="rId7"/>
    <p:sldId id="265" r:id="rId8"/>
    <p:sldId id="269" r:id="rId9"/>
    <p:sldId id="270" r:id="rId10"/>
    <p:sldId id="271" r:id="rId11"/>
    <p:sldId id="272" r:id="rId12"/>
    <p:sldId id="273" r:id="rId13"/>
    <p:sldId id="274" r:id="rId14"/>
    <p:sldId id="266" r:id="rId15"/>
    <p:sldId id="267" r:id="rId16"/>
    <p:sldId id="268" r:id="rId17"/>
    <p:sldId id="26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>
      <p:cViewPr varScale="1">
        <p:scale>
          <a:sx n="62" d="100"/>
          <a:sy n="62" d="100"/>
        </p:scale>
        <p:origin x="1372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400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868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6106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2125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4811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6183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6101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08031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0264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184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5371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3796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9751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642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661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176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601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22nd Annual Report</a:t>
            </a:r>
            <a:br>
              <a:rPr lang="en-US" sz="1600" b="1" dirty="0">
                <a:ea typeface="Arial" pitchFamily="-106" charset="0"/>
                <a:cs typeface="Arial" pitchFamily="-106" charset="0"/>
              </a:rPr>
            </a:b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31/12/2018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70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655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87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341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A840D-0970-4BB3-B65A-B8F95839AE8E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41D73-9E5F-48F7-B2A1-DAF634F07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16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0B3AA-9920-4B11-BA5B-0498E558DEC6}" type="datetimeFigureOut">
              <a:rPr lang="en-GB" smtClean="0"/>
              <a:t>17/08/2022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2F010-C108-4340-8E9A-BF9F1F6A5C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958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44924" y="384762"/>
            <a:ext cx="345415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24th Annual Report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5661248"/>
            <a:ext cx="806489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Figure 3.1 Pathways adult patients could follow to be included in the UK 2020 prevalent KRT population</a:t>
            </a:r>
            <a:endParaRPr lang="en-GB" sz="1800" b="0" i="0" u="none" strike="noStrike" baseline="30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R="0" algn="l" rtl="0"/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Note that patients receiving dialysis for acute kidney injury (AKI) are only included in this chapter if they had a timeline or KRT modality code for chronic KRT at the end of 2020 or if they had been on KRT for ≥90 days and were on KRT at the end of 2020.</a:t>
            </a:r>
          </a:p>
          <a:p>
            <a:pPr marR="0" algn="l" rtl="0"/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CKD – chronic kidney disease; Tx – transplant</a:t>
            </a:r>
          </a:p>
          <a:p>
            <a:endParaRPr lang="en-GB" sz="1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F071F77-45D3-4D5D-9331-CA079C58B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77" y="379117"/>
            <a:ext cx="1594203" cy="7456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D1CDE04-53D0-40FE-891E-AC5D0548A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875" y="1052736"/>
            <a:ext cx="8096250" cy="451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4519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44924" y="384762"/>
            <a:ext cx="345415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24th Annual Report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5661248"/>
            <a:ext cx="849694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Figure 3.10 Adult patients prevalent to HD on 31/12/2020 treated with satellite HD or HHD by centre</a:t>
            </a:r>
            <a:endParaRPr lang="en-GB" sz="1800" b="0" i="0" u="none" strike="noStrike" baseline="30000" dirty="0">
              <a:solidFill>
                <a:srgbClr val="E5007D"/>
              </a:solidFill>
              <a:latin typeface="MinionPro-Regular"/>
            </a:endParaRPr>
          </a:p>
          <a:p>
            <a:pPr marR="0" algn="l" rtl="0"/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There were no satellite units in Northern Ireland and Scottish centres were excluded because data on satellite HD were not available.</a:t>
            </a:r>
            <a:r>
              <a:rPr lang="en-GB" sz="1800" b="0" i="0" u="none" strike="noStrike" baseline="30000" dirty="0">
                <a:solidFill>
                  <a:srgbClr val="E5007D"/>
                </a:solidFill>
                <a:latin typeface="MinionPro-Regular"/>
              </a:rPr>
              <a:t> </a:t>
            </a:r>
          </a:p>
          <a:p>
            <a:endParaRPr lang="en-GB" sz="1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F071F77-45D3-4D5D-9331-CA079C58B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77" y="379117"/>
            <a:ext cx="1594203" cy="7456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0043698-E40B-445F-B118-966F003FC2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087" y="1719262"/>
            <a:ext cx="8505825" cy="34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037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44924" y="384762"/>
            <a:ext cx="345415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24th Annual Report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5661248"/>
            <a:ext cx="77768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Figure 3.11 1 year survival (adjusted to age 60 years) of adult patients prevalent to dialysis on 31/12/2019 by centre</a:t>
            </a:r>
          </a:p>
          <a:p>
            <a:endParaRPr lang="en-GB" sz="1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F071F77-45D3-4D5D-9331-CA079C58B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77" y="379117"/>
            <a:ext cx="1594203" cy="7456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4A1A913-E3C6-4AEE-B4D3-9E053868EE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975" y="1304925"/>
            <a:ext cx="7258050" cy="424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394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44924" y="384762"/>
            <a:ext cx="345415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24th Annual Report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5661248"/>
            <a:ext cx="835292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Figure 3.12 1 year survival (adjusted to 60 years, male and median comorbidity score) of adult patients prevalent to dialysis on 31/12/2019 by centre</a:t>
            </a:r>
          </a:p>
          <a:p>
            <a:endParaRPr lang="en-GB" sz="1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F071F77-45D3-4D5D-9331-CA079C58B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77" y="379117"/>
            <a:ext cx="1594203" cy="7456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BDE04C0-89AB-453D-A2CE-FA4A4720BC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737" y="1295400"/>
            <a:ext cx="7248525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145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44924" y="384762"/>
            <a:ext cx="345415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24th Annual Report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5661248"/>
            <a:ext cx="727280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Figure 3.13 1 year survival (unadjusted) of adult patients prevalent to dialysis on 31/12/2019 by age group </a:t>
            </a:r>
          </a:p>
          <a:p>
            <a:pPr marR="0" algn="l" rtl="0"/>
            <a:r>
              <a:rPr lang="en-US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CI – confidence interval</a:t>
            </a:r>
          </a:p>
          <a:p>
            <a:endParaRPr lang="en-GB" sz="1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F071F77-45D3-4D5D-9331-CA079C58B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77" y="379117"/>
            <a:ext cx="1594203" cy="7456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0EAFE54-C40D-4873-A225-4D187036F7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9162" y="1423987"/>
            <a:ext cx="7305675" cy="401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738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44924" y="384762"/>
            <a:ext cx="345415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24th Annual Report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5661248"/>
            <a:ext cx="87849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Figure 3.14 1 year death rate per 1,000 patient years for adult patients prevalent to dialysis on 31/12/2019 by country and age group</a:t>
            </a:r>
          </a:p>
          <a:p>
            <a:endParaRPr lang="en-GB" sz="1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F071F77-45D3-4D5D-9331-CA079C58B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77" y="379117"/>
            <a:ext cx="1594203" cy="7456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884A6C6-CE3C-40C1-B1F4-521F4C90F6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775" y="1290637"/>
            <a:ext cx="7410450" cy="42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8105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44924" y="384762"/>
            <a:ext cx="345415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24th Annual Report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5661248"/>
            <a:ext cx="806489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Figure 3.15 1 year survival (adjusted to age 60 years) for prevalent adult dialysis patients by country between 2010 and 2019</a:t>
            </a:r>
          </a:p>
          <a:p>
            <a:pPr marR="0" algn="l" rtl="0"/>
            <a:r>
              <a:rPr lang="en-US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CI – confidence interval</a:t>
            </a:r>
          </a:p>
          <a:p>
            <a:endParaRPr lang="en-GB" sz="1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F071F77-45D3-4D5D-9331-CA079C58B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77" y="379117"/>
            <a:ext cx="1594203" cy="7456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53E4507-B27C-4D13-9728-D7F798BB5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287" y="1314450"/>
            <a:ext cx="8353425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3440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44924" y="384762"/>
            <a:ext cx="345415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24th Annual Report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5661248"/>
            <a:ext cx="79928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Figure 3.16 Cause of death between 2011 and 2020 for adult patients prevalent to KRT at the beginning of the year </a:t>
            </a:r>
          </a:p>
          <a:p>
            <a:endParaRPr lang="en-GB" sz="1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F071F77-45D3-4D5D-9331-CA079C58B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77" y="379117"/>
            <a:ext cx="1594203" cy="7456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9B373D7-0A64-4486-8FCE-8D591BC9F3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87" y="1195387"/>
            <a:ext cx="7743825" cy="446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478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44924" y="384762"/>
            <a:ext cx="345415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24th Annual Report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5661248"/>
            <a:ext cx="655272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Figure 3.2 Adult KRT prevalence rates by country between 2010 and 2020 </a:t>
            </a:r>
            <a:endParaRPr lang="en-GB" sz="1800" b="0" i="0" u="none" strike="noStrike" baseline="30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R="0" algn="l" rtl="0"/>
            <a:r>
              <a:rPr lang="en-US" sz="1800" b="0" i="0" u="none" strike="noStrike" baseline="30000" dirty="0" err="1">
                <a:solidFill>
                  <a:srgbClr val="000000"/>
                </a:solidFill>
                <a:latin typeface="MinionPro-Regular"/>
              </a:rPr>
              <a:t>pmp</a:t>
            </a:r>
            <a:r>
              <a:rPr lang="en-US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 – per million population </a:t>
            </a:r>
          </a:p>
          <a:p>
            <a:endParaRPr lang="en-GB" sz="1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F071F77-45D3-4D5D-9331-CA079C58B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77" y="379117"/>
            <a:ext cx="1594203" cy="7456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F564156-A09C-4D14-ACC9-ED9CE54F02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637" y="1581150"/>
            <a:ext cx="7324725" cy="369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176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44924" y="384762"/>
            <a:ext cx="345415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24th Annual Report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5661248"/>
            <a:ext cx="655272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Figure 3.3 Adult KRT prevalence rates by age group between 2010 and 2020</a:t>
            </a:r>
            <a:endParaRPr lang="en-GB" sz="1800" b="0" i="0" u="none" strike="noStrike" baseline="30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R="0" algn="l" rtl="0"/>
            <a:r>
              <a:rPr lang="en-US" sz="1800" b="0" i="0" u="none" strike="noStrike" baseline="30000" dirty="0" err="1">
                <a:solidFill>
                  <a:srgbClr val="000000"/>
                </a:solidFill>
                <a:latin typeface="MinionPro-Regular"/>
              </a:rPr>
              <a:t>pmp</a:t>
            </a:r>
            <a:r>
              <a:rPr lang="en-US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 – per million population</a:t>
            </a:r>
          </a:p>
          <a:p>
            <a:endParaRPr lang="en-GB" sz="1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F071F77-45D3-4D5D-9331-CA079C58B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77" y="379117"/>
            <a:ext cx="1594203" cy="7456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5373A4D-65DB-4061-96D7-8CD36D3713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1376362"/>
            <a:ext cx="8077200" cy="41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327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44924" y="384762"/>
            <a:ext cx="345415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24th Annual Report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5661248"/>
            <a:ext cx="79928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Figure 3.4 Percentage of adult patients prevalent to dialysis on 31/12/2020 on home therapies (PD and HHD) by centre</a:t>
            </a:r>
            <a:r>
              <a:rPr lang="en-GB" sz="1800" b="0" i="0" u="none" strike="noStrike" baseline="30000" dirty="0">
                <a:solidFill>
                  <a:srgbClr val="CD1619"/>
                </a:solidFill>
                <a:latin typeface="MinionPro-Regular"/>
              </a:rPr>
              <a:t> </a:t>
            </a:r>
          </a:p>
          <a:p>
            <a:endParaRPr lang="en-GB" sz="1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F071F77-45D3-4D5D-9331-CA079C58B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77" y="379117"/>
            <a:ext cx="1594203" cy="7456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70B834-AF0A-4782-A7E0-3E77F9787B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1089248"/>
            <a:ext cx="775335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986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44924" y="384762"/>
            <a:ext cx="345415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24th Annual Report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5661248"/>
            <a:ext cx="65527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Figure 3.5 Prevalence rates for adult patients on KRT on 31/12/2020 by age group and sex</a:t>
            </a:r>
          </a:p>
          <a:p>
            <a:endParaRPr lang="en-GB" sz="1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F071F77-45D3-4D5D-9331-CA079C58B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77" y="379117"/>
            <a:ext cx="1594203" cy="7456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6F62050-B2BE-4BAD-91BF-4509C279DD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87" y="1124744"/>
            <a:ext cx="7286625" cy="446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823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44924" y="384762"/>
            <a:ext cx="345415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24th Annual Report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5661248"/>
            <a:ext cx="65527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Figure 3.6 Age profile of adult patients prevalent to KRT on 31/12/2020 by KRT modality </a:t>
            </a:r>
          </a:p>
          <a:p>
            <a:endParaRPr lang="en-GB" sz="1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F071F77-45D3-4D5D-9331-CA079C58B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77" y="379117"/>
            <a:ext cx="1594203" cy="7456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0EE2168-0CA4-4954-8E7C-D242E6B1D9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337" y="1266825"/>
            <a:ext cx="7553325" cy="432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277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44924" y="384762"/>
            <a:ext cx="345415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24th Annual Report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5661248"/>
            <a:ext cx="73448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Figure 3.7 Growth in numbers of prevalent adult KRT patients by treatment modality between 2010 and 2020</a:t>
            </a:r>
          </a:p>
          <a:p>
            <a:endParaRPr lang="en-GB" sz="1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F071F77-45D3-4D5D-9331-CA079C58B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77" y="379117"/>
            <a:ext cx="1594203" cy="7456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B3ABD39-E449-4E89-9986-AECD9D4FA1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587" y="1196752"/>
            <a:ext cx="7362825" cy="442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655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44924" y="384762"/>
            <a:ext cx="345415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24th Annual Report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5661248"/>
            <a:ext cx="655272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Figure 3.8 Detailed treatment modality of adult patients prevalent to KRT on 31/12/2020</a:t>
            </a:r>
          </a:p>
          <a:p>
            <a:pPr marR="0" algn="l" rtl="0"/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No Scottish centres were included because data on satellite HD were not available. </a:t>
            </a:r>
          </a:p>
          <a:p>
            <a:pPr marR="0" algn="l" rtl="0"/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APD – automated PD; CAPD – continuous ambulatory PD. </a:t>
            </a:r>
          </a:p>
          <a:p>
            <a:endParaRPr lang="en-GB" sz="1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F071F77-45D3-4D5D-9331-CA079C58B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77" y="379117"/>
            <a:ext cx="1594203" cy="7456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A6C1452-587F-4BA2-92F9-0366DCE163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6375" y="1114425"/>
            <a:ext cx="5821902" cy="4352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636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44924" y="384762"/>
            <a:ext cx="345415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 b="1" dirty="0">
                <a:ea typeface="Arial" pitchFamily="-106" charset="0"/>
                <a:cs typeface="Arial" pitchFamily="-106" charset="0"/>
              </a:rPr>
              <a:t>UK Renal Registry </a:t>
            </a:r>
            <a:r>
              <a:rPr lang="en-US" sz="1600" b="1" dirty="0">
                <a:ea typeface="Arial" pitchFamily="-106" charset="0"/>
                <a:cs typeface="Arial" pitchFamily="-106" charset="0"/>
              </a:rPr>
              <a:t>24th Annual Report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ea typeface="Arial" pitchFamily="-106" charset="0"/>
                <a:cs typeface="Arial" pitchFamily="-106" charset="0"/>
              </a:rPr>
              <a:t>Data to 31/12/2020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5661248"/>
            <a:ext cx="655272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Figure 3.9 Detailed dialysis modality changes in prevalent adult KRT patients between 2010 and 2020 </a:t>
            </a:r>
            <a:endParaRPr lang="en-GB" sz="1800" b="0" i="0" u="none" strike="noStrike" baseline="30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R="0" algn="l" rtl="0"/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No Scottish centres were included because data on satellite HD were not available.</a:t>
            </a:r>
          </a:p>
          <a:p>
            <a:pPr marR="0" algn="l" rtl="0"/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The denominator includes patients with a Tx.</a:t>
            </a:r>
          </a:p>
          <a:p>
            <a:pPr marR="0" algn="l" rtl="0"/>
            <a:r>
              <a:rPr lang="en-GB" sz="1800" b="0" i="0" u="none" strike="noStrike" baseline="30000" dirty="0">
                <a:solidFill>
                  <a:srgbClr val="000000"/>
                </a:solidFill>
                <a:latin typeface="MinionPro-Regular"/>
              </a:rPr>
              <a:t>APD – automated PD; CAPD – continuous ambulatory PD.</a:t>
            </a:r>
          </a:p>
          <a:p>
            <a:endParaRPr lang="en-GB" sz="1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F071F77-45D3-4D5D-9331-CA079C58B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77" y="379117"/>
            <a:ext cx="1594203" cy="7456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DF09E06-A3DC-4B73-8A90-A53319D716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925" y="1323975"/>
            <a:ext cx="7296150" cy="421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567157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template_22nd_repor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Slide_template_22nd_report</Template>
  <TotalTime>120</TotalTime>
  <Words>598</Words>
  <Application>Microsoft Office PowerPoint</Application>
  <PresentationFormat>On-screen Show (4:3)</PresentationFormat>
  <Paragraphs>60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MinionPro-Regular</vt:lpstr>
      <vt:lpstr>Slide_template_22nd_report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Sharece Charles</dc:creator>
  <cp:lastModifiedBy>Zoe Plummer</cp:lastModifiedBy>
  <cp:revision>16</cp:revision>
  <dcterms:created xsi:type="dcterms:W3CDTF">2020-07-23T08:21:55Z</dcterms:created>
  <dcterms:modified xsi:type="dcterms:W3CDTF">2022-08-17T10:54:16Z</dcterms:modified>
</cp:coreProperties>
</file>