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60" r:id="rId4"/>
    <p:sldId id="261" r:id="rId5"/>
    <p:sldId id="263" r:id="rId6"/>
    <p:sldId id="262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6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2" autoAdjust="0"/>
    <p:restoredTop sz="94660"/>
  </p:normalViewPr>
  <p:slideViewPr>
    <p:cSldViewPr>
      <p:cViewPr varScale="1">
        <p:scale>
          <a:sx n="58" d="100"/>
          <a:sy n="58" d="100"/>
        </p:scale>
        <p:origin x="142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40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868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610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212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481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618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610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803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0264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18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537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379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75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42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66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17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601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22nd Annual Report</a:t>
            </a:r>
            <a:br>
              <a:rPr lang="en-US" sz="1600" b="1" dirty="0">
                <a:ea typeface="Arial" pitchFamily="-106" charset="0"/>
                <a:cs typeface="Arial" pitchFamily="-106" charset="0"/>
              </a:rPr>
            </a:b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70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5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87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34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16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95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777388"/>
            <a:ext cx="81472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4.1 Pathways adult patients could follow to be included in the UK 2020 prevalent Tx population</a:t>
            </a:r>
          </a:p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Note that patients receiving dialysis for acute kidney injury (AKI) are only included in this chapter if they had a timeline or KRT modality code for Tx at the end of 2020 or if they had been on KRT for ≥90 days and were on Tx at the end of 2020.</a:t>
            </a:r>
          </a:p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AKI – acute kidney injury; CKD – chronic kidney disease; HHD – home </a:t>
            </a: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MinionPro-Regular"/>
              </a:rPr>
              <a:t>haemodialysis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; ICHD – in-</a:t>
            </a: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MinionPro-Regular"/>
              </a:rPr>
              <a:t>centre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 </a:t>
            </a: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MinionPro-Regular"/>
              </a:rPr>
              <a:t>haemodialysis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; </a:t>
            </a:r>
          </a:p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PD – peritoneal dialysis; Tx - Transplantation</a:t>
            </a:r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59E35D2-1AD5-41F4-BD4A-C1E875DE88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071562"/>
            <a:ext cx="8229600" cy="471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451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13690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4.10 Percentage of adult patients prevalent to Tx on 31/12/2020 with an estimated glomerular filtration rate (eGFR) &lt;30mL/min/1.73m2 by centre</a:t>
            </a:r>
            <a:endParaRPr lang="en-GB" sz="1800" b="0" i="0" u="none" strike="noStrike" baseline="30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CI – confidence interval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9105428-ED6A-4248-B1BF-1687418D80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387" y="1752600"/>
            <a:ext cx="8277225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759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13690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4.11 Percentage of adult patients prevalent to Tx on 31/12/2020 with an estimated glomerular filtration rate (eGFR) ≥30mL/min/1.73m2 achieving </a:t>
            </a: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MinionPro-Regular"/>
              </a:rPr>
              <a:t>haemoglobin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 (Hb) ≥100g/L by </a:t>
            </a: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MinionPro-Regular"/>
              </a:rPr>
              <a:t>centre</a:t>
            </a:r>
            <a:endParaRPr lang="en-US" sz="1800" b="0" i="0" u="none" strike="noStrike" baseline="30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CI – confidence interval 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265A7CB-029F-42F5-A031-7651D999E3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50" y="1624012"/>
            <a:ext cx="8343900" cy="360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85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792088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4.12 Percentage of adult patients prevalent to Tx on 31/12/2020 with an estimated glomerular filtration rate (eGFR) &lt;30mL/min/1.73m2 achieving </a:t>
            </a: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MinionPro-Regular"/>
              </a:rPr>
              <a:t>haemoglobin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 (Hb) ≥100g/L by </a:t>
            </a: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MinionPro-Regular"/>
              </a:rPr>
              <a:t>centre</a:t>
            </a:r>
            <a:endParaRPr lang="en-US" sz="1800" b="0" i="0" u="none" strike="noStrike" baseline="30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CI – confidence interval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4E5F8A-1824-4FC3-9309-3E61863235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675" y="1824037"/>
            <a:ext cx="8248650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800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06489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4.13 Percentage of adult patients prevalent to Tx on 31/12/2020 with estimated glomerular filtration rate (eGFR) ≥30 mL/min/1.73m2 achieving blood pressure of &lt;140/90 mmHg by centre </a:t>
            </a:r>
            <a:endParaRPr lang="en-GB" sz="1800" b="0" i="0" u="none" strike="noStrike" baseline="30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CI – confidence interval; DBP – diastolic blood pressure; SBP – systolic blood pressure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DDA8253-6B9C-4062-948F-1F54A1DC12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950" y="1824037"/>
            <a:ext cx="8420100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524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792088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4.14 Percentage of adult patients prevalent to Tx on 31/12/2020 with estimated glomerular filtration rate (eGFR) &lt;30 mL/min/1.73m2 achieving blood pressure of &lt;140/90 mmHg by centre</a:t>
            </a:r>
            <a:endParaRPr lang="en-GB" sz="1800" b="0" i="0" u="none" strike="noStrike" baseline="30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CI – confidence interval; DBP – diastolic blood pressure; SBP – systolic blood pressure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CDE29D7-D67D-4C07-9649-1125F35926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962" y="1843087"/>
            <a:ext cx="8220075" cy="317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658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4.15 Cause of death for adult patients prevalent to KRT on 31/12/2019 followed-up in 2020 by modality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620E9D-08E4-474F-B465-FBFDACD4C3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112" y="1657350"/>
            <a:ext cx="7343775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179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65527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4.16 Cause of death between for adult patients prevalent to transplant by year. 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D6286A4-6D2E-46D4-9888-36CA575B89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237" y="1233487"/>
            <a:ext cx="7629525" cy="439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478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758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4.2 Percentage of adult patients incident to KRT in 2018 who were waitlisted or received a living kidney donor (LKD) Tx within 2 years of KRT start adjusted by age, sex and primary renal disease by centre</a:t>
            </a:r>
            <a:r>
              <a:rPr lang="en-GB" sz="1800" b="0" i="0" u="none" strike="noStrike" baseline="30000" dirty="0">
                <a:solidFill>
                  <a:srgbClr val="CD1619"/>
                </a:solidFill>
                <a:latin typeface="MinionPro-Regular"/>
              </a:rPr>
              <a:t> 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BF145A3-9A8E-45AB-9D92-57A6EACFE0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0" y="1381125"/>
            <a:ext cx="7581900" cy="409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176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792088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4.3 Percentage of adult patients incident to KRT in 2018 who received a living kidney donor (LKD) Tx within 2 years of KRT start adjusted by age, sex and primary renal disease by centre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EA7A2AA-8753-47D6-A0F6-CE5F283358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0612" y="1319212"/>
            <a:ext cx="6962775" cy="421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327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1" y="5661248"/>
            <a:ext cx="764718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4.4 Median estimated glomerular filtration rate (eGFR) for kidney Tx at 1 year by donor type and year of transplantation between 2013 and 2019</a:t>
            </a:r>
            <a:endParaRPr lang="en-GB" sz="1800" b="0" i="0" u="none" strike="noStrike" baseline="30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DBD – donor after brain death; DCD – donor after circulatory death; LKD – living kidney donor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42D7227-98BA-4062-AEAD-0A71B3E0ED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262" y="1300162"/>
            <a:ext cx="7229475" cy="425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823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79928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4.5 Median estimated glomerular filtration rate (eGFR) at 1 year post-living kidney donor (LKD) Tx by transplanting centre for transplantation that occurred between 2013 and 2019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8567FD-C3F2-4B21-A40D-D938FD13D2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" y="1733550"/>
            <a:ext cx="8305800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986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1" y="5661248"/>
            <a:ext cx="821392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4.6 Median estimated glomerular filtration rate (eGFR) at 1 year post-donor after brain death (DBD) Tx by transplanting centre for transplantation that occurred between 2013 and 2019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85D33E6-B4FB-4064-A2F5-85A1633237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525" y="1800225"/>
            <a:ext cx="8362950" cy="325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666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35292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4.7 Median estimated glomerular filtration rate (eGFR) at 1 year post-donor after circulatory death (DCD) Tx by transplanting centre for transplantation that occurred between 2013 and 2019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F0158AC-3B3C-4E5C-B283-7BB8A07E30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387" y="1762125"/>
            <a:ext cx="8277225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469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655272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4.8 Adult Tx prevalence rate on 31/12/2020 by age group and sex</a:t>
            </a:r>
            <a:endParaRPr lang="en-GB" sz="1800" b="0" i="0" u="none" strike="noStrike" baseline="30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R="0" algn="l" rtl="0"/>
            <a:r>
              <a:rPr lang="en-US" sz="1800" b="0" i="0" u="none" strike="noStrike" baseline="30000" dirty="0" err="1">
                <a:solidFill>
                  <a:srgbClr val="000000"/>
                </a:solidFill>
                <a:latin typeface="MinionPro-Regular"/>
              </a:rPr>
              <a:t>pmp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 – per million population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C606A74-C209-4814-A382-6185E63815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975" y="1476375"/>
            <a:ext cx="7258050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369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0648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4.9 Median estimated glomerular filtration rate (eGFR) in adult patients prevalent to Tx on 31/12/2020 by centre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020A713-9186-402F-9880-350CA7C80C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2" y="1671637"/>
            <a:ext cx="8486775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849497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template_22nd_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Slide_template_22nd_report</Template>
  <TotalTime>139</TotalTime>
  <Words>753</Words>
  <Application>Microsoft Office PowerPoint</Application>
  <PresentationFormat>On-screen Show (4:3)</PresentationFormat>
  <Paragraphs>58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MinionPro-Regular</vt:lpstr>
      <vt:lpstr>Slide_template_22nd_report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Sharece Charles</dc:creator>
  <cp:lastModifiedBy>Zoe Plummer</cp:lastModifiedBy>
  <cp:revision>16</cp:revision>
  <dcterms:created xsi:type="dcterms:W3CDTF">2020-07-23T08:21:55Z</dcterms:created>
  <dcterms:modified xsi:type="dcterms:W3CDTF">2022-08-17T13:20:47Z</dcterms:modified>
</cp:coreProperties>
</file>