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58" d="100"/>
          <a:sy n="58" d="100"/>
        </p:scale>
        <p:origin x="149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982379"/>
            <a:ext cx="8191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5.1 Pathways adult patients could follow to be included in the UK 2020 prevalent ICHD population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Note that patients receiving dialysis for acute kidney injury (AKI) are only included in this chapter if they had a timeline or KRT modality code for chronic ICHD at the end of 2020 or if they had been on KRT for ≥90 days and were on ICHD at the end of 2020.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CKD – chronic kidney disease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C278ED-D09D-42CD-B780-8D598A291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0" y="1119187"/>
            <a:ext cx="8191500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1" y="5661248"/>
            <a:ext cx="792088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5.10 Change in percentage of prevalent adult ICHD patients within, above and below the target range for pre-dialysis bicarbonate (bicarb 18–26 mmol/L) between 2010 and 2020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D13569-3EE2-44E7-AB05-32CF6AD32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412" y="1428750"/>
            <a:ext cx="7115175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162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5.11 Median haemoglobin (Hb) in adult patients prevalent to ICHD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37694A-5CDA-425C-9B14-79CEA62F6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7" y="1766887"/>
            <a:ext cx="8239125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9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5.12 Median ferritin in adult patients prevalent to ICHD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9C0F72-1E57-4781-80DE-3817F7548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012" y="1709737"/>
            <a:ext cx="8181975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50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4888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5.13 Percentage of adult patients prevalent to ICHD on 31/12/2020 with ferritin ≥100 µg/L by centre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3FA3CB-2E4D-45B4-B90D-19E3CB3B4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012" y="1881187"/>
            <a:ext cx="8181975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504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4168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5.14 Distribution of haemoglobin (Hb) in adult patients prevalent to ICHD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2E2312-CAE6-4BAF-A44A-F2EDEBFADA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5" y="1647825"/>
            <a:ext cx="8286750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089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7768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5.15 Percentage of prevalent adult ICHD patients with haemoglobin (Hb) ≥100 g/L between 2010 and 2020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64165-09A9-42C6-B83F-6F44F841BC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50" y="1543050"/>
            <a:ext cx="72009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945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11663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20891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5.16 Dialysis access in adult patients prevalent to dialysis on 31/12/2020 by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centre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(2020 Multisite Dialysis Access Audit)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Number of patients on dialysis in a centre in brackets (centres with &lt;70% access data for the prevalent dialysis population were excluded). 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AVF – arteriovenous fistula; AVG – arteriovenous graft; NTL – non-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tunnelled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line; TL – </a:t>
            </a:r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tunnelled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line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116632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89375E-E42C-4E4F-BB3E-82EB1986C8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648072"/>
            <a:ext cx="4456156" cy="50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156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5.21 Cause of death between 2011 and 2020 for adult patients prevalent to ICHD at the beginning of the year.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40B286-9704-47B9-8DB8-AF8E4BFEB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562" y="1590675"/>
            <a:ext cx="6238875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68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8488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5.2 Percentage of adult patients prevalent to ICHD on 31/12/2020 with urea reduction ratio (URR) &gt;65% by centre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BAAABB-6F63-487E-9A8B-01E5A4A49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75" y="1609725"/>
            <a:ext cx="847725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17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992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5.3 Median urea reduction ratio (URR) achieved in adult patients prevalent to ICHD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CB735A9-CF17-4FE4-B345-2A5F4EADA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87" y="1600200"/>
            <a:ext cx="827722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2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13690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5.4 Change in the percentage of prevalent adult ICHD patients with urea reduction ratio (URR) &gt;65% and the median URR by sex between 2010 and 2020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14FF63-0BDE-48C6-94CF-4293C657C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" y="1533525"/>
            <a:ext cx="8143875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8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9928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5.5 Percentage of prevalent adult ICHD patients achieving urea reduction ratio (URR) &gt;65% by time on KRT between 2010 and 2020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B3CCEBE-637D-4536-AA13-3ACD42B47E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290637"/>
            <a:ext cx="701040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2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18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5.6 Percentage of adult patients prevalent to ICHD on 31/12/2020 with adjusted calcium (Ca) above the target range (&gt;2.5 mmol/L) by centre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06A418-415B-4C81-8AFB-C6C86C3194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1619250"/>
            <a:ext cx="83058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366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0648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5.7 Change in percentage of prevalent adult ICHD patients within, above and below the target range for adjusted calcium (Ca 2.2–2.5 mmol/L) between 2010 and 2020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8120D99-2EAC-45F6-A827-13A66EA8D3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937" y="1343025"/>
            <a:ext cx="7096125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171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0648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5.8 Percentage of adult patients prevalent to ICHD on 31/12/2020 with pre-dialysis bicarbonate (bicarb) within the target range (18–26 mmol/L) by centre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  <a:endParaRPr lang="en-US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FC6D08-5401-43B3-99F5-268A720EC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87" y="1557337"/>
            <a:ext cx="827722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081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0648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5.9 Percentage of adult patients prevalent to ICHD on 31/12/2020 with pre-dialysis potassium (K) within the target range (4.0–6.0 mmol/L) by centre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3BBD64-A9A7-4663-AA3B-40250DA1C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" y="1576387"/>
            <a:ext cx="8258175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342259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165</TotalTime>
  <Words>689</Words>
  <Application>Microsoft Office PowerPoint</Application>
  <PresentationFormat>On-screen Show (4:3)</PresentationFormat>
  <Paragraphs>62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MinionPro-Regular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Zoe Plummer</cp:lastModifiedBy>
  <cp:revision>16</cp:revision>
  <dcterms:created xsi:type="dcterms:W3CDTF">2020-07-23T08:21:55Z</dcterms:created>
  <dcterms:modified xsi:type="dcterms:W3CDTF">2022-08-17T14:22:18Z</dcterms:modified>
</cp:coreProperties>
</file>