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2" d="100"/>
          <a:sy n="62" d="100"/>
        </p:scale>
        <p:origin x="137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17/08/2022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6.1 Pathways adult patients could follow to be included in the UK 2020 prevalent PD population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Note that patients receiving dialysis for acute kidney injury (AKI) are only included in this chapter if they had a timeline or KRT modality code for chronic PD at the end of 2020 or if they had been on KRT for ≥90 days and were on PD at the end of 2020.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CKD – chronic kidney disease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5DB3EA-84AF-46FD-9666-D37D98375F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1028700"/>
            <a:ext cx="831532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0567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6.10 Distribution of haemoglobin (Hb) in adult patients prevalent to PD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0D49D0-68CC-451A-8077-1DCBF4D042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1728787"/>
            <a:ext cx="828675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41682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6.11 Percentage of prevalent adult PD patients with haemoglobin (Hb) ≥100 g/L between 2010 and 2020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D63E0F5-F9EB-43E8-BE6D-6DAF7BEE4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62" y="1433512"/>
            <a:ext cx="7000875" cy="399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87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3448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6.12 PD peritonitis rates in adult patients receiving PD in 2020 per 1 PD patient-year by centre in England</a:t>
            </a:r>
          </a:p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Please visit the UKRR data portal () to identify individual kidney centres.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241EE73-9B72-47B1-A0D4-E5832F81AF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225" y="1233487"/>
            <a:ext cx="706755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128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4168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6.13 Cause of death between 2011 and 2020 for adult patients prevalent to PD at the beginning of the year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252076-64EC-4B97-92A1-CB53521CB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37" y="1052736"/>
            <a:ext cx="7629525" cy="455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282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>
              <a:defRPr b="0" i="0" u="none" strike="noStrike" baseline="30000">
                <a:solidFill>
                  <a:srgbClr val="000000"/>
                </a:solidFill>
                <a:latin typeface="MinionPro-Regular"/>
              </a:defRPr>
            </a:lvl1pPr>
          </a:lstStyle>
          <a:p>
            <a:r>
              <a:rPr lang="en-GB" dirty="0"/>
              <a:t>Figure 6.2 Percentage of adult patients prevalent to dialysis on 31/12/2020 who were on PD by centre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D3066CC-2B55-4E56-B0F7-087EED5950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75" y="1194054"/>
            <a:ext cx="6317202" cy="4323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83529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6.3 Percentage of adult patients prevalent to PD on 31/12/2020 with adjusted calcium (Ca) above the target range (&gt;2.5 mmol/L) by centre 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36F20D0-6AEB-4613-8E0E-740024CD0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012" y="1619250"/>
            <a:ext cx="8181975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6.4 Change in percentage of prevalent adult PD patients within, above and below the target range for adjusted calcium (Ca 2.2–2.5 mmol/L) between 2010 and 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D317A9-B8AB-490D-9796-A5BB758E8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7" y="1338262"/>
            <a:ext cx="7058025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6.5 Percentage of adult patients prevalent to PD on 31/12/2020 with bicarbonate (bicarb) within the target range (22–30 mmol/L)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4F64A0-EC96-49BF-87F7-34597F9A7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" y="1814512"/>
            <a:ext cx="82581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6.6 Percentage of prevalent adult PD patients within, above and below the target range for bicarbonate (bicarb 22–30 mmol/L) between 2010 and 2020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0221241-6627-4ABF-8288-043DA8BB9A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" y="1357312"/>
            <a:ext cx="6972300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6.7 Median haemoglobin (Hb) in adult patients prevalent to PD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3084AB-32D2-44EE-B70C-A16BCC07B9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1733550"/>
            <a:ext cx="8315325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57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65527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6.8 Median ferritin in adult patients prevalent to PD on 31/12/2020 by centre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A4E80D1-C8BD-483B-8484-0AE5980C49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1824037"/>
            <a:ext cx="8315325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71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24th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5661248"/>
            <a:ext cx="74888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/>
            <a:r>
              <a:rPr lang="en-GB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Figure 6.9 Percentage of adult patients prevalent to PD on 31/12/2020 with ferritin ≥100 µg/L by centre</a:t>
            </a:r>
          </a:p>
          <a:p>
            <a:pPr marR="0" algn="l" rtl="0"/>
            <a:r>
              <a:rPr lang="en-US" sz="1800" b="0" i="0" u="none" strike="noStrike" baseline="30000" dirty="0">
                <a:solidFill>
                  <a:srgbClr val="000000"/>
                </a:solidFill>
                <a:latin typeface="MinionPro-Regular"/>
              </a:rPr>
              <a:t>CI – confidence interval</a:t>
            </a:r>
          </a:p>
          <a:p>
            <a:endParaRPr lang="en-GB" sz="10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0B119F-23F2-4210-8367-65C8FC837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1938337"/>
            <a:ext cx="8286750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79903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122</TotalTime>
  <Words>491</Words>
  <Application>Microsoft Office PowerPoint</Application>
  <PresentationFormat>On-screen Show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MinionPro-Regular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16</cp:revision>
  <dcterms:created xsi:type="dcterms:W3CDTF">2020-07-23T08:21:55Z</dcterms:created>
  <dcterms:modified xsi:type="dcterms:W3CDTF">2022-08-17T14:40:31Z</dcterms:modified>
</cp:coreProperties>
</file>