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82" autoAdjust="0"/>
    <p:restoredTop sz="94660"/>
  </p:normalViewPr>
  <p:slideViewPr>
    <p:cSldViewPr>
      <p:cViewPr varScale="1">
        <p:scale>
          <a:sx n="104" d="100"/>
          <a:sy n="104" d="100"/>
        </p:scale>
        <p:origin x="168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4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6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1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1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81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1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10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03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2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8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37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79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75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66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7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0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22nd Annual Report</a:t>
            </a:r>
            <a:br>
              <a:rPr lang="en-US" sz="1600" b="1" dirty="0">
                <a:ea typeface="Arial" pitchFamily="-106" charset="0"/>
                <a:cs typeface="Arial" pitchFamily="-106" charset="0"/>
              </a:rPr>
            </a:b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0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5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4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840D-0970-4BB3-B65A-B8F95839AE8E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B3AA-9920-4B11-BA5B-0498E558DEC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5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42493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8.1 Pathways children and young people could follow to be included in the UK 2020 incident and/or prevalent KRT populations </a:t>
            </a:r>
            <a:endParaRPr lang="en-GB" sz="1800" b="0" i="0" u="none" strike="noStrike" baseline="30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Note that patients who recovered kidney function before 90 days on dialysis are not included in this chapter. 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CKD – chronic kidney disease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B0358A-A54B-4C23-8028-AE139CAA39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50" y="1009650"/>
            <a:ext cx="7624142" cy="4503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451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3529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8.10 Median weight z-scores for paediatric patients (&lt;16 years old) prevalent to dialysis on 31/12/2020 by centre 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3CBEED9-2779-405D-A505-F10F502CEA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700" y="1543050"/>
            <a:ext cx="7086600" cy="3771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E114437-DF39-4466-B1C8-F2C3A6E3B9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1033926"/>
            <a:ext cx="8460432" cy="4432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658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9208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8.11 Median body mass index (BMI) z-scores for paediatric patients (&lt;16 years old) prevalent to Tx on 31/12/2020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212AC22-7DDD-45E2-8824-201E4ABF2E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287" y="1495425"/>
            <a:ext cx="7591425" cy="38671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9C54E25-BF1C-434B-BAF1-1607A64A7E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953862"/>
            <a:ext cx="8460432" cy="458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481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0648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8.12 Median body mass index (BMI) z-scores for paediatric patients (&lt;16 years old) prevalent to dialysis on 31/12/2020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D7CF73F-38E0-4C80-9277-BBFA9276BD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012" y="1500187"/>
            <a:ext cx="7419975" cy="38576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38ADE34-A886-4C27-AA24-14A97C63DC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1120977"/>
            <a:ext cx="8532440" cy="430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418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9928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8.13 Body mass index categorisation of paediatric patients (&lt;16 years old) prevalent to KRT on 31/12/2020 by KRT modality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548DB48-56A3-458D-9E55-ACD26843FD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062" y="1300162"/>
            <a:ext cx="7381875" cy="42576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3B2CB11-9D14-4196-A98C-0466E78920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1062" y="825804"/>
            <a:ext cx="8262938" cy="470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616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3529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8.14 Median systolic blood pressure (SBP) z-scores for paediatric patients (&lt;16 years old) prevalent to Tx on 31/12/2020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2071A57-727D-4D42-9FD0-693AC969C2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650" y="1557337"/>
            <a:ext cx="7124700" cy="37433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B2C7942-4D4F-4AB8-ACEC-CB4F587974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1107141"/>
            <a:ext cx="8748464" cy="4442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262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2089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8.15 Median systolic blood pressure (SBP) z-scores for paediatric patients (&lt;16 years old) prevalent to dialysis on 31/12/2020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5BA57B-EABC-43C6-A032-C29EF231F1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325" y="1466850"/>
            <a:ext cx="6991350" cy="3924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8DBF4A5-DC84-4E89-A4DE-F231835096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5088" y="868680"/>
            <a:ext cx="8208912" cy="4596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474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28092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8.16 Unadjusted Kaplan-Meier survival (from day 90) of incident paediatric KRT patients (&lt;16 years old) between 2006 and 2019 by age group at start of KRT</a:t>
            </a: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The 8–12 </a:t>
            </a:r>
            <a:r>
              <a:rPr lang="en-GB" sz="1800" b="0" i="0" u="none" strike="noStrike" baseline="30000" dirty="0" err="1">
                <a:solidFill>
                  <a:srgbClr val="000000"/>
                </a:solidFill>
                <a:latin typeface="MinionPro-Regular"/>
              </a:rPr>
              <a:t>yrs</a:t>
            </a:r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 and 12–16 </a:t>
            </a:r>
            <a:r>
              <a:rPr lang="en-GB" sz="1800" b="0" i="0" u="none" strike="noStrike" baseline="30000" dirty="0" err="1">
                <a:solidFill>
                  <a:srgbClr val="000000"/>
                </a:solidFill>
                <a:latin typeface="MinionPro-Regular"/>
              </a:rPr>
              <a:t>yrs</a:t>
            </a:r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 lines stop before 10 years, because the analysis was censored at age 16 years. 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14098E-E99F-46AF-A2F3-421CFC20BF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3475" y="1381125"/>
            <a:ext cx="6877050" cy="40957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66392E7-C7F3-4207-95CB-3DB8B2B363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332" y="1035792"/>
            <a:ext cx="7669360" cy="4489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478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8.2 Start KRT modality for paediatric patients (&lt;16 years old) incident to KRT by 5 year time period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242BD23-F62A-4D32-8694-734C6F38CE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170" y="1124744"/>
            <a:ext cx="6640692" cy="41764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CDA9D69-86E1-48DC-AA4A-C11D5EAC81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487" y="1133475"/>
            <a:ext cx="6960607" cy="429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176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5527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8.3 KRT modality used by paediatric patients (&lt;16 years old) prevalent to KRT on 31/12/2020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4CB0A5-7E07-4DE2-84D1-82260E9623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9" y="1123193"/>
            <a:ext cx="6181104" cy="40393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FE07E30-D81D-464C-A298-C9BFCD1580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00" y="1376362"/>
            <a:ext cx="6858000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327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4249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8.4 KRT modality used at the start of KRT by paediatric patients (&lt;16 years old) prevalent to KRT on 31/12/2020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4DDADAB-57A7-43D6-A90C-8EB2414E73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1226756"/>
            <a:ext cx="5553794" cy="395008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F00504-58C7-44AC-9881-72484C4044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4450" y="1152525"/>
            <a:ext cx="5758640" cy="402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986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13690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8.5 Comparison of primary renal diseases for paediatric patients (&lt;16 years old) incident and prevalent to KRT in 2020 with no missing data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7EA9580-F9E2-475C-9398-7B857D433F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062" y="1604962"/>
            <a:ext cx="7381875" cy="36480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78BF709-9846-4DC9-939A-AE6D809A8E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032" y="1300973"/>
            <a:ext cx="8604448" cy="412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823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272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8.6 Median height z-scores for paediatric patients (&lt;16 years old) prevalent to Tx on 31/12/2020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2CC5D9-8265-40AB-8765-B56D77F81A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25" y="1562100"/>
            <a:ext cx="7143750" cy="3733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95EFAEB-BFD7-49ED-B43E-CCF4FB63B9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056" y="1241082"/>
            <a:ext cx="8388424" cy="4375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934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2089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8.7 Median height z-scores for paediatric patients (&lt;16 years old) prevalent to dialysis on 31/12/2020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B4F752A-717D-41D7-8D7A-7F08C2BEF8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837" y="1504950"/>
            <a:ext cx="7172325" cy="3848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D4B3382-A256-4D3C-821D-9429D54371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1112168"/>
            <a:ext cx="8748464" cy="4433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66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2089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8.8 Median height z-scores at start of KRT for incident paediatric KRT patients (&lt;16 years old) between 2006 and 2020 by age group at start of KRT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847C471-0173-4996-AF4F-4B91376F60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212" y="1428750"/>
            <a:ext cx="7267575" cy="4000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895C2A0-B178-41FD-8D4A-2865630F5C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939297"/>
            <a:ext cx="8676456" cy="4724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581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3529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8.9 Median weight z-scores for paediatric patients (&lt;16 years old) prevalent to Tx on 31/12/2020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1E9E3D-0A10-42EC-9EC2-3B9D37E0C4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875" y="1447800"/>
            <a:ext cx="7334250" cy="3962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5FE74A0-CD11-4FE8-A766-5CF088778A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1023615"/>
            <a:ext cx="8460432" cy="4451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706202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template_22nd_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Slide_template_22nd_report</Template>
  <TotalTime>147</TotalTime>
  <Words>564</Words>
  <Application>Microsoft Office PowerPoint</Application>
  <PresentationFormat>On-screen Show (4:3)</PresentationFormat>
  <Paragraphs>51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MinionPro-Regular</vt:lpstr>
      <vt:lpstr>Slide_template_22nd_report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Sharece Charles</dc:creator>
  <cp:lastModifiedBy>Zoe Plummer</cp:lastModifiedBy>
  <cp:revision>17</cp:revision>
  <dcterms:created xsi:type="dcterms:W3CDTF">2020-07-23T08:21:55Z</dcterms:created>
  <dcterms:modified xsi:type="dcterms:W3CDTF">2022-09-01T11:05:09Z</dcterms:modified>
</cp:coreProperties>
</file>