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9" r:id="rId3"/>
    <p:sldId id="260" r:id="rId4"/>
    <p:sldId id="261" r:id="rId5"/>
    <p:sldId id="262" r:id="rId6"/>
    <p:sldId id="263" r:id="rId7"/>
    <p:sldId id="265" r:id="rId8"/>
    <p:sldId id="269" r:id="rId9"/>
    <p:sldId id="270" r:id="rId10"/>
    <p:sldId id="271" r:id="rId11"/>
    <p:sldId id="272" r:id="rId12"/>
    <p:sldId id="273" r:id="rId13"/>
    <p:sldId id="274" r:id="rId14"/>
    <p:sldId id="266" r:id="rId15"/>
    <p:sldId id="267" r:id="rId16"/>
    <p:sldId id="268" r:id="rId17"/>
    <p:sldId id="264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27" autoAdjust="0"/>
    <p:restoredTop sz="94660"/>
  </p:normalViewPr>
  <p:slideViewPr>
    <p:cSldViewPr>
      <p:cViewPr varScale="1">
        <p:scale>
          <a:sx n="101" d="100"/>
          <a:sy n="101" d="100"/>
        </p:scale>
        <p:origin x="179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05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7400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98687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96106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02125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84811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6183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26101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08031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90264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184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75371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93796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09751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6428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7661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4176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8601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22nd Annual Report</a:t>
            </a:r>
            <a:br>
              <a:rPr lang="en-US" sz="1600" b="1" dirty="0">
                <a:ea typeface="Arial" pitchFamily="-106" charset="0"/>
                <a:cs typeface="Arial" pitchFamily="-106" charset="0"/>
              </a:rPr>
            </a:br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31/12/2018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6702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655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5873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0341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9A840D-0970-4BB3-B65A-B8F95839AE8E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1162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20B3AA-9920-4B11-BA5B-0498E558DEC6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7958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25th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31/12/2021</a:t>
            </a:r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7FE65C1-CD02-C2E6-A7A0-FFF1153D62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1504" y="1412776"/>
            <a:ext cx="6897063" cy="347711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4B36599-A5B0-70FB-7958-4794DD7ED474}"/>
              </a:ext>
            </a:extLst>
          </p:cNvPr>
          <p:cNvSpPr txBox="1"/>
          <p:nvPr/>
        </p:nvSpPr>
        <p:spPr>
          <a:xfrm>
            <a:off x="553766" y="5409900"/>
            <a:ext cx="856895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1200" b="1" i="0" u="none" strike="noStrike" baseline="0" dirty="0">
                <a:latin typeface="Minion Pro" panose="02040503050306020203" pitchFamily="18" charset="0"/>
              </a:rPr>
              <a:t>Figure 3.1 </a:t>
            </a:r>
            <a:r>
              <a:rPr lang="en-GB" sz="1200" b="0" i="0" u="none" strike="noStrike" baseline="0" dirty="0">
                <a:latin typeface="Minion Pro" panose="02040503050306020203" pitchFamily="18" charset="0"/>
              </a:rPr>
              <a:t>Pathways adult patients could follow to be included in the UK 2021 prevalent KRT population</a:t>
            </a:r>
          </a:p>
          <a:p>
            <a:pPr algn="l"/>
            <a:r>
              <a:rPr lang="en-GB" sz="1200" b="0" i="0" u="none" strike="noStrike" baseline="0" dirty="0">
                <a:latin typeface="Minion Pro" panose="02040503050306020203" pitchFamily="18" charset="0"/>
              </a:rPr>
              <a:t>Note that patients receiving dialysis for acute kidney injury (AKI) are only included in this chapter if they had a timeline or KRT</a:t>
            </a:r>
          </a:p>
          <a:p>
            <a:pPr algn="l"/>
            <a:r>
              <a:rPr lang="en-GB" sz="1200" b="0" i="0" u="none" strike="noStrike" baseline="0" dirty="0">
                <a:latin typeface="Minion Pro" panose="02040503050306020203" pitchFamily="18" charset="0"/>
              </a:rPr>
              <a:t>modality code for chronic KRT at the end of 2021 or if they had been on KRT for ≥90 days and were on KRT at the end of 2021.</a:t>
            </a:r>
          </a:p>
          <a:p>
            <a:pPr algn="l"/>
            <a:r>
              <a:rPr lang="en-GB" sz="1200" b="0" i="0" u="none" strike="noStrike" baseline="0" dirty="0">
                <a:latin typeface="Minion Pro" panose="02040503050306020203" pitchFamily="18" charset="0"/>
              </a:rPr>
              <a:t>CKD – chronic kidney disease; Tx – transplant</a:t>
            </a:r>
            <a:endParaRPr lang="en-GB" sz="1200" dirty="0">
              <a:latin typeface="Minion Pro" panose="02040503050306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34519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9552" y="5661248"/>
            <a:ext cx="8496944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l" rtl="0"/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Figure 3.10 Adult patients prevalent to HD on 31/12/2021 treated with satellite HD or HHD by centre</a:t>
            </a:r>
            <a:endParaRPr lang="en-GB" sz="1800" b="0" i="0" u="none" strike="noStrike" baseline="30000" dirty="0">
              <a:solidFill>
                <a:srgbClr val="E5007D"/>
              </a:solidFill>
              <a:latin typeface="MinionPro-Regular"/>
            </a:endParaRPr>
          </a:p>
          <a:p>
            <a:pPr marR="0" algn="l" rtl="0"/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There were no satellite units in Northern Ireland and Scottish centres were excluded because data on satellite HD were not available.</a:t>
            </a:r>
            <a:r>
              <a:rPr lang="en-GB" sz="1800" b="0" i="0" u="none" strike="noStrike" baseline="30000" dirty="0">
                <a:solidFill>
                  <a:srgbClr val="E5007D"/>
                </a:solidFill>
                <a:latin typeface="MinionPro-Regular"/>
              </a:rPr>
              <a:t> </a:t>
            </a:r>
          </a:p>
          <a:p>
            <a:endParaRPr lang="en-GB" sz="1000" dirty="0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sp>
        <p:nvSpPr>
          <p:cNvPr id="2" name="Rectangle 3">
            <a:extLst>
              <a:ext uri="{FF2B5EF4-FFF2-40B4-BE49-F238E27FC236}">
                <a16:creationId xmlns:a16="http://schemas.microsoft.com/office/drawing/2014/main" id="{C8CBF75C-5837-98E1-0841-61A71ACCFD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25th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31/12/2021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AF3D9FA-96A1-EBB9-BD45-9A7C4C485B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5092" y="1916832"/>
            <a:ext cx="7167781" cy="2802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40374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9552" y="5661248"/>
            <a:ext cx="777686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Figure 3.11 1 year survival (adjusted to age 60 years) of adult patients prevalent to dialysis on 31/12/2020 by centre</a:t>
            </a:r>
          </a:p>
          <a:p>
            <a:endParaRPr lang="en-GB" sz="1000" dirty="0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sp>
        <p:nvSpPr>
          <p:cNvPr id="6" name="Rectangle 3">
            <a:extLst>
              <a:ext uri="{FF2B5EF4-FFF2-40B4-BE49-F238E27FC236}">
                <a16:creationId xmlns:a16="http://schemas.microsoft.com/office/drawing/2014/main" id="{6AD64E84-4A73-2F70-CD92-D3A1BAF0F0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25th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31/12/2021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28C9FFE-D885-C954-64BD-CAC270157F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7676" y="1484784"/>
            <a:ext cx="6762749" cy="3539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83946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9552" y="5661248"/>
            <a:ext cx="8352928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Figure 3.12 1 year survival (adjusted to 60 years, male and median comorbidity score) of adult patients prevalent to dialysis on 31/12/2020 by centre</a:t>
            </a:r>
          </a:p>
          <a:p>
            <a:endParaRPr lang="en-GB" sz="1000" dirty="0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sp>
        <p:nvSpPr>
          <p:cNvPr id="2" name="Rectangle 3">
            <a:extLst>
              <a:ext uri="{FF2B5EF4-FFF2-40B4-BE49-F238E27FC236}">
                <a16:creationId xmlns:a16="http://schemas.microsoft.com/office/drawing/2014/main" id="{5FCEBADF-5B2C-9C65-6B16-7501AFE31E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25th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31/12/2021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3922E41-5B86-4942-F19D-E3E5DE512A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9632" y="1548430"/>
            <a:ext cx="6265530" cy="3557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21453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9552" y="5661248"/>
            <a:ext cx="7272808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l" rtl="0"/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Figure 3.13 1 year survival (unadjusted) of adult patients prevalent to dialysis on 31/12/2020 by age group </a:t>
            </a:r>
          </a:p>
          <a:p>
            <a:pPr marR="0" algn="l" rtl="0"/>
            <a:r>
              <a:rPr lang="en-US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CI – confidence interval</a:t>
            </a:r>
          </a:p>
          <a:p>
            <a:endParaRPr lang="en-GB" sz="1000" dirty="0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sp>
        <p:nvSpPr>
          <p:cNvPr id="2" name="Rectangle 3">
            <a:extLst>
              <a:ext uri="{FF2B5EF4-FFF2-40B4-BE49-F238E27FC236}">
                <a16:creationId xmlns:a16="http://schemas.microsoft.com/office/drawing/2014/main" id="{6418050F-91BF-BCED-83EE-C56F1E3344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25th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31/12/2021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CFB08D7-6967-16A8-4147-C175DD0F89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2972" y="1484784"/>
            <a:ext cx="6696980" cy="3577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07382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9552" y="5661248"/>
            <a:ext cx="87849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Figure 3.14 1 year death rate per 1,000 patient years for adult patients prevalent to dialysis on 31/12/2020 by country and age group</a:t>
            </a:r>
          </a:p>
          <a:p>
            <a:endParaRPr lang="en-GB" sz="1000" dirty="0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sp>
        <p:nvSpPr>
          <p:cNvPr id="2" name="Rectangle 3">
            <a:extLst>
              <a:ext uri="{FF2B5EF4-FFF2-40B4-BE49-F238E27FC236}">
                <a16:creationId xmlns:a16="http://schemas.microsoft.com/office/drawing/2014/main" id="{44256A07-35A0-191C-120F-ADD4797AA8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25th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31/12/2021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43EA527-4F2D-EC1E-BE97-1B3E0FB923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0732" y="1747603"/>
            <a:ext cx="5982535" cy="3362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78105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9552" y="5661248"/>
            <a:ext cx="806489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l" rtl="0"/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Figure 3.15 1 year survival (adjusted to age 60 years) for prevalent adult dialysis patients by country between 2011 and 2020</a:t>
            </a:r>
          </a:p>
          <a:p>
            <a:pPr marR="0" algn="l" rtl="0"/>
            <a:r>
              <a:rPr lang="en-US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CI – confidence interval</a:t>
            </a:r>
          </a:p>
          <a:p>
            <a:endParaRPr lang="en-GB" sz="1000" dirty="0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sp>
        <p:nvSpPr>
          <p:cNvPr id="6" name="Rectangle 3">
            <a:extLst>
              <a:ext uri="{FF2B5EF4-FFF2-40B4-BE49-F238E27FC236}">
                <a16:creationId xmlns:a16="http://schemas.microsoft.com/office/drawing/2014/main" id="{2CAB1455-773A-E3F6-4DDD-78B1ABFEF0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25th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31/12/2021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8504A83-F120-00C6-3A99-A4BE0E634D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1574" y="1852392"/>
            <a:ext cx="6820852" cy="3153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03440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9552" y="5661248"/>
            <a:ext cx="79928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Figure 3.16 Cause of death between 2012 and 2021 for adult patients prevalent to KRT at the beginning of the year </a:t>
            </a:r>
          </a:p>
          <a:p>
            <a:endParaRPr lang="en-GB" sz="1000" dirty="0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sp>
        <p:nvSpPr>
          <p:cNvPr id="2" name="Rectangle 3">
            <a:extLst>
              <a:ext uri="{FF2B5EF4-FFF2-40B4-BE49-F238E27FC236}">
                <a16:creationId xmlns:a16="http://schemas.microsoft.com/office/drawing/2014/main" id="{0190BB81-6B7E-A20F-B917-8B3B06950D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25th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31/12/2021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1FE1B81-C288-300E-B5EA-1444C7AD7F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3048" y="1547550"/>
            <a:ext cx="6477904" cy="376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8478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51828" y="5733256"/>
            <a:ext cx="6552728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l" rtl="0"/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Figure 3.2 Adult KRT prevalence rates by country between 2011 and 2021 </a:t>
            </a:r>
            <a:endParaRPr lang="en-GB" sz="1800" b="0" i="0" u="none" strike="noStrike" baseline="30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R="0" algn="l" rtl="0"/>
            <a:r>
              <a:rPr lang="en-US" sz="1800" b="0" i="0" u="none" strike="noStrike" baseline="30000" dirty="0" err="1">
                <a:solidFill>
                  <a:srgbClr val="000000"/>
                </a:solidFill>
                <a:latin typeface="MinionPro-Regular"/>
              </a:rPr>
              <a:t>pmp</a:t>
            </a:r>
            <a:r>
              <a:rPr lang="en-US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 – per million population </a:t>
            </a:r>
          </a:p>
          <a:p>
            <a:endParaRPr lang="en-GB" sz="1000" dirty="0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sp>
        <p:nvSpPr>
          <p:cNvPr id="2" name="Rectangle 3">
            <a:extLst>
              <a:ext uri="{FF2B5EF4-FFF2-40B4-BE49-F238E27FC236}">
                <a16:creationId xmlns:a16="http://schemas.microsoft.com/office/drawing/2014/main" id="{6D4C5B45-B170-D5A7-B2E9-7EAD50E13A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25th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31/12/2021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6ABE20B-9322-A64C-6B1C-159CD9B313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7159" y="1700808"/>
            <a:ext cx="7294479" cy="3384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41761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9552" y="5661248"/>
            <a:ext cx="6552728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l" rtl="0"/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Figure 3.3 Adult KRT prevalence rates by age group between 2011 and 2021</a:t>
            </a:r>
            <a:endParaRPr lang="en-GB" sz="1800" b="0" i="0" u="none" strike="noStrike" baseline="30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R="0" algn="l" rtl="0"/>
            <a:r>
              <a:rPr lang="en-US" sz="1800" b="0" i="0" u="none" strike="noStrike" baseline="30000" dirty="0" err="1">
                <a:solidFill>
                  <a:srgbClr val="000000"/>
                </a:solidFill>
                <a:latin typeface="MinionPro-Regular"/>
              </a:rPr>
              <a:t>pmp</a:t>
            </a:r>
            <a:r>
              <a:rPr lang="en-US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 – per million population</a:t>
            </a:r>
          </a:p>
          <a:p>
            <a:endParaRPr lang="en-GB" sz="1000" dirty="0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sp>
        <p:nvSpPr>
          <p:cNvPr id="2" name="Rectangle 3">
            <a:extLst>
              <a:ext uri="{FF2B5EF4-FFF2-40B4-BE49-F238E27FC236}">
                <a16:creationId xmlns:a16="http://schemas.microsoft.com/office/drawing/2014/main" id="{3C6851EF-D8A7-B3FC-F470-95E5614147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25th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31/12/2021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8251160-BB4D-9A2A-8F9A-8BDD364D3D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592" y="1637042"/>
            <a:ext cx="6835149" cy="3335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327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9552" y="5661248"/>
            <a:ext cx="79928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Figure 3.4 Percentage of adult patients prevalent to dialysis on 31/12/2021 on home therapies (PD and HHD) by centre</a:t>
            </a:r>
            <a:r>
              <a:rPr lang="en-GB" sz="1800" b="0" i="0" u="none" strike="noStrike" baseline="30000" dirty="0">
                <a:solidFill>
                  <a:srgbClr val="CD1619"/>
                </a:solidFill>
                <a:latin typeface="MinionPro-Regular"/>
              </a:rPr>
              <a:t> </a:t>
            </a:r>
          </a:p>
          <a:p>
            <a:endParaRPr lang="en-GB" sz="1000" dirty="0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sp>
        <p:nvSpPr>
          <p:cNvPr id="2" name="Rectangle 3">
            <a:extLst>
              <a:ext uri="{FF2B5EF4-FFF2-40B4-BE49-F238E27FC236}">
                <a16:creationId xmlns:a16="http://schemas.microsoft.com/office/drawing/2014/main" id="{473B399B-6E9A-2ADA-DB00-B4525EE666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25th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31/12/2021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7FEA6C5-9EEA-12CA-7BF6-A3DA95AF15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6425" y="1340768"/>
            <a:ext cx="7568313" cy="4088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39862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9552" y="5626545"/>
            <a:ext cx="65527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Figure 3.5 Prevalence rates for adult patients on KRT on 31/12/2021 by age group and sex</a:t>
            </a:r>
          </a:p>
          <a:p>
            <a:r>
              <a:rPr lang="en-GB" sz="1200" b="0" i="0" u="none" strike="noStrike" baseline="0" dirty="0" err="1">
                <a:latin typeface="MinionPro-Regular" panose="02040503050306020203" pitchFamily="18" charset="0"/>
              </a:rPr>
              <a:t>pmp</a:t>
            </a:r>
            <a:r>
              <a:rPr lang="en-GB" sz="1200" b="0" i="0" u="none" strike="noStrike" baseline="0" dirty="0">
                <a:latin typeface="MinionPro-Regular" panose="02040503050306020203" pitchFamily="18" charset="0"/>
              </a:rPr>
              <a:t> – per million population</a:t>
            </a:r>
            <a:endParaRPr lang="en-GB" sz="1200" dirty="0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sp>
        <p:nvSpPr>
          <p:cNvPr id="2" name="Rectangle 3">
            <a:extLst>
              <a:ext uri="{FF2B5EF4-FFF2-40B4-BE49-F238E27FC236}">
                <a16:creationId xmlns:a16="http://schemas.microsoft.com/office/drawing/2014/main" id="{95C2DC5F-858E-C4DA-D205-0E90D386EC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25th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31/12/2021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9FCFCFF-EEBF-0E02-EB2E-AE51F0FBDC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3556" y="1412776"/>
            <a:ext cx="6472554" cy="3688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48237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9552" y="5661248"/>
            <a:ext cx="655272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Figure 3.6 Age profile of adult patients prevalent to KRT on 31/12/2021 by KRT modality </a:t>
            </a:r>
          </a:p>
          <a:p>
            <a:endParaRPr lang="en-GB" sz="1000" dirty="0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sp>
        <p:nvSpPr>
          <p:cNvPr id="2" name="Rectangle 3">
            <a:extLst>
              <a:ext uri="{FF2B5EF4-FFF2-40B4-BE49-F238E27FC236}">
                <a16:creationId xmlns:a16="http://schemas.microsoft.com/office/drawing/2014/main" id="{BDEF300A-8DE2-CC65-7270-76947AB269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25th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31/12/2021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26305D7-42B6-34B2-F408-F2CD01EE28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5303" y="1427297"/>
            <a:ext cx="6552727" cy="3687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32771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9552" y="5661248"/>
            <a:ext cx="73448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Figure 3.7 Growth in numbers of prevalent adult KRT patients by treatment modality between 2011 and 2021</a:t>
            </a:r>
          </a:p>
          <a:p>
            <a:endParaRPr lang="en-GB" sz="1000" dirty="0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sp>
        <p:nvSpPr>
          <p:cNvPr id="2" name="Rectangle 3">
            <a:extLst>
              <a:ext uri="{FF2B5EF4-FFF2-40B4-BE49-F238E27FC236}">
                <a16:creationId xmlns:a16="http://schemas.microsoft.com/office/drawing/2014/main" id="{A923E487-A0DE-BA85-5719-4EF79608BC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25th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31/12/2021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5289B19-2B45-CEAE-CB0D-BA4F363AAE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9632" y="1475412"/>
            <a:ext cx="6203609" cy="3658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36555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9552" y="5661248"/>
            <a:ext cx="655272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l" rtl="0"/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Figure 3.8 Detailed treatment modality of adult patients prevalent to KRT on 31/12/2021</a:t>
            </a:r>
          </a:p>
          <a:p>
            <a:pPr marR="0" algn="l" rtl="0"/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No Scottish centres were included because data on satellite HD were not available. </a:t>
            </a:r>
          </a:p>
          <a:p>
            <a:pPr marR="0" algn="l" rtl="0"/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APD – automated PD; CAPD – continuous ambulatory PD. </a:t>
            </a:r>
          </a:p>
          <a:p>
            <a:endParaRPr lang="en-GB" sz="1000" dirty="0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sp>
        <p:nvSpPr>
          <p:cNvPr id="2" name="Rectangle 3">
            <a:extLst>
              <a:ext uri="{FF2B5EF4-FFF2-40B4-BE49-F238E27FC236}">
                <a16:creationId xmlns:a16="http://schemas.microsoft.com/office/drawing/2014/main" id="{87E162C9-C3D8-6959-7F6F-748BE3E9E5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25th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31/12/2021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DA296E1-6D74-146B-9AC9-83530EFB67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80812" y="1595181"/>
            <a:ext cx="5382376" cy="3667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6361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9552" y="5661248"/>
            <a:ext cx="6552728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l" rtl="0"/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Figure 3.9 Detailed dialysis modality changes in prevalent adult KRT patients between 2011 and 2021 </a:t>
            </a:r>
            <a:endParaRPr lang="en-GB" sz="1800" b="0" i="0" u="none" strike="noStrike" baseline="30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R="0" algn="l" rtl="0"/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No Scottish centres were included because data on satellite HD were not available.</a:t>
            </a:r>
          </a:p>
          <a:p>
            <a:pPr marR="0" algn="l" rtl="0"/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The denominator includes patients with a Tx.</a:t>
            </a:r>
          </a:p>
          <a:p>
            <a:pPr marR="0" algn="l" rtl="0"/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APD – automated PD; CAPD – continuous ambulatory PD.</a:t>
            </a:r>
          </a:p>
          <a:p>
            <a:endParaRPr lang="en-GB" sz="1000" dirty="0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sp>
        <p:nvSpPr>
          <p:cNvPr id="2" name="Rectangle 3">
            <a:extLst>
              <a:ext uri="{FF2B5EF4-FFF2-40B4-BE49-F238E27FC236}">
                <a16:creationId xmlns:a16="http://schemas.microsoft.com/office/drawing/2014/main" id="{2CB21F5A-1C69-F560-05E8-58EC427983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25th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31/12/2021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8CD18F9-5F71-7393-617A-A7D9AFA770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2431" y="1556792"/>
            <a:ext cx="6335100" cy="3458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6567157"/>
      </p:ext>
    </p:extLst>
  </p:cSld>
  <p:clrMapOvr>
    <a:masterClrMapping/>
  </p:clrMapOvr>
</p:sld>
</file>

<file path=ppt/theme/theme1.xml><?xml version="1.0" encoding="utf-8"?>
<a:theme xmlns:a="http://schemas.openxmlformats.org/drawingml/2006/main" name="Slide_template_22nd_repor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Slide_template_22nd_report</Template>
  <TotalTime>131</TotalTime>
  <Words>603</Words>
  <Application>Microsoft Office PowerPoint</Application>
  <PresentationFormat>On-screen Show (4:3)</PresentationFormat>
  <Paragraphs>62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Minion Pro</vt:lpstr>
      <vt:lpstr>MinionPro-Regular</vt:lpstr>
      <vt:lpstr>Slide_template_22nd_report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Sharece Charles</dc:creator>
  <cp:lastModifiedBy>Zoe Plummer</cp:lastModifiedBy>
  <cp:revision>17</cp:revision>
  <dcterms:created xsi:type="dcterms:W3CDTF">2020-07-23T08:21:55Z</dcterms:created>
  <dcterms:modified xsi:type="dcterms:W3CDTF">2024-07-11T11:51:42Z</dcterms:modified>
</cp:coreProperties>
</file>