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F5FA8A-D598-9D48-A408-67E573BB8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BB24-92AB-A246-9412-8E53AFA8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8B30-2C62-F945-80B8-14848EA4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118D-FD91-4045-A5F4-0C9E949FE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76E-C3BC-754A-995F-7ACBC605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9123-7447-894B-BABC-3D8D4B2B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5F40-2CE3-9445-A203-394F2627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D6F-2234-3249-9423-747AE5E0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5BA9-363D-374B-BD51-794B5784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C9CE-4ADB-F748-A370-EE63BF30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728E-538E-AF4E-95C0-5AD7D55F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AF73-2C8C-384C-A8D3-6C750DC9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96F7E64-B70E-EE40-A944-F0FE5F88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746701"/>
            <a:ext cx="4445000" cy="3364599"/>
            <a:chOff x="2349500" y="1678055"/>
            <a:chExt cx="4445000" cy="3364599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2895600" y="1678055"/>
              <a:ext cx="3810000" cy="450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1.1</a:t>
              </a:r>
              <a:r>
                <a:rPr lang="en-US" sz="1200" b="1" dirty="0"/>
                <a:t>.</a:t>
              </a:r>
              <a:r>
                <a:rPr lang="en-US" sz="1200" dirty="0" smtClean="0"/>
                <a:t> RRT incidence rates in the countries of the UK 1990–2014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1-0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133600"/>
              <a:ext cx="4445000" cy="29090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746528"/>
            <a:ext cx="4445000" cy="3364945"/>
            <a:chOff x="2349500" y="1700800"/>
            <a:chExt cx="4445000" cy="3364945"/>
          </a:xfrm>
        </p:grpSpPr>
        <p:sp>
          <p:nvSpPr>
            <p:cNvPr id="23557" name="Rectangle 3"/>
            <p:cNvSpPr>
              <a:spLocks noChangeArrowheads="1"/>
            </p:cNvSpPr>
            <p:nvPr/>
          </p:nvSpPr>
          <p:spPr bwMode="auto">
            <a:xfrm>
              <a:off x="2819401" y="1700800"/>
              <a:ext cx="39623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1.10</a:t>
              </a:r>
              <a:r>
                <a:rPr lang="en-US" sz="1200" b="1" dirty="0"/>
                <a:t>.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on starting RRT 2005 to 2014,</a:t>
              </a:r>
            </a:p>
            <a:p>
              <a:pPr algn="ctr"/>
              <a:r>
                <a:rPr lang="en-US" sz="1200" dirty="0" smtClean="0"/>
                <a:t>PD and HD (restricted to </a:t>
              </a:r>
              <a:r>
                <a:rPr lang="en-US" sz="1200" dirty="0" err="1" smtClean="0"/>
                <a:t>centres</a:t>
              </a:r>
              <a:r>
                <a:rPr lang="en-US" sz="1200" dirty="0" smtClean="0"/>
                <a:t> reporting since 2005)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1-10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209800"/>
              <a:ext cx="4445000" cy="28559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551888"/>
            <a:ext cx="8890000" cy="3754225"/>
            <a:chOff x="127000" y="1562912"/>
            <a:chExt cx="8890000" cy="3754225"/>
          </a:xfrm>
        </p:grpSpPr>
        <p:sp>
          <p:nvSpPr>
            <p:cNvPr id="24582" name="Rectangle 3"/>
            <p:cNvSpPr>
              <a:spLocks noChangeArrowheads="1"/>
            </p:cNvSpPr>
            <p:nvPr/>
          </p:nvSpPr>
          <p:spPr bwMode="auto">
            <a:xfrm>
              <a:off x="2590801" y="1562912"/>
              <a:ext cx="39623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1.11</a:t>
              </a:r>
              <a:r>
                <a:rPr lang="en-US" sz="1200" b="1" dirty="0"/>
                <a:t>.</a:t>
              </a:r>
              <a:r>
                <a:rPr lang="en-US" sz="1200" dirty="0" smtClean="0"/>
                <a:t> Percentage presenting late (2013/2014)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1-1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905000"/>
              <a:ext cx="8890000" cy="3412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888132"/>
            <a:ext cx="4552950" cy="3081736"/>
            <a:chOff x="2349500" y="1871264"/>
            <a:chExt cx="4552950" cy="3081736"/>
          </a:xfrm>
        </p:grpSpPr>
        <p:sp>
          <p:nvSpPr>
            <p:cNvPr id="25606" name="Rectangle 3"/>
            <p:cNvSpPr>
              <a:spLocks noChangeArrowheads="1"/>
            </p:cNvSpPr>
            <p:nvPr/>
          </p:nvSpPr>
          <p:spPr bwMode="auto">
            <a:xfrm>
              <a:off x="2457450" y="1871264"/>
              <a:ext cx="4445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1.12</a:t>
              </a:r>
              <a:r>
                <a:rPr lang="en-US" sz="1200" b="1" dirty="0"/>
                <a:t>.</a:t>
              </a:r>
              <a:r>
                <a:rPr lang="en-US" sz="1200" dirty="0" smtClean="0"/>
                <a:t> Late presentation rate by year (2009–2014)</a:t>
              </a:r>
            </a:p>
            <a:p>
              <a:pPr algn="ctr"/>
              <a:r>
                <a:rPr lang="en-US" sz="1200" dirty="0" smtClean="0"/>
                <a:t>Restricted to </a:t>
              </a:r>
              <a:r>
                <a:rPr lang="en-US" sz="1200" dirty="0" err="1" smtClean="0"/>
                <a:t>centres</a:t>
              </a:r>
              <a:r>
                <a:rPr lang="en-US" sz="1200" dirty="0" smtClean="0"/>
                <a:t> reporting continuous data for 2009–2014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1-1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418065"/>
              <a:ext cx="4445000" cy="25349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835745"/>
            <a:ext cx="4476750" cy="3186510"/>
            <a:chOff x="2349500" y="1815142"/>
            <a:chExt cx="4476750" cy="3186510"/>
          </a:xfrm>
        </p:grpSpPr>
        <p:sp>
          <p:nvSpPr>
            <p:cNvPr id="26630" name="Rectangle 3"/>
            <p:cNvSpPr>
              <a:spLocks noChangeArrowheads="1"/>
            </p:cNvSpPr>
            <p:nvPr/>
          </p:nvSpPr>
          <p:spPr bwMode="auto">
            <a:xfrm>
              <a:off x="2571750" y="1815142"/>
              <a:ext cx="42545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1.13</a:t>
              </a:r>
              <a:r>
                <a:rPr lang="en-US" sz="1200" b="1" dirty="0"/>
                <a:t>.</a:t>
              </a:r>
              <a:r>
                <a:rPr lang="en-US" sz="1200" dirty="0" smtClean="0"/>
                <a:t> Median duration of pre-RRT care by age group (incident patients 2013/2014)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1-1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286000"/>
              <a:ext cx="4445000" cy="27156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281276"/>
            <a:ext cx="5842000" cy="4295449"/>
            <a:chOff x="1651000" y="1251440"/>
            <a:chExt cx="5842000" cy="4295449"/>
          </a:xfrm>
        </p:grpSpPr>
        <p:sp>
          <p:nvSpPr>
            <p:cNvPr id="27653" name="Rectangle 3"/>
            <p:cNvSpPr>
              <a:spLocks noChangeArrowheads="1"/>
            </p:cNvSpPr>
            <p:nvPr/>
          </p:nvSpPr>
          <p:spPr bwMode="auto">
            <a:xfrm>
              <a:off x="2286000" y="1251440"/>
              <a:ext cx="508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1.14</a:t>
              </a:r>
              <a:r>
                <a:rPr lang="en-US" sz="1200" b="1" dirty="0"/>
                <a:t>.</a:t>
              </a:r>
              <a:r>
                <a:rPr lang="en-US" sz="1200" dirty="0" smtClean="0"/>
                <a:t> International comparison of RRT incidence rates in 2013</a:t>
              </a:r>
            </a:p>
            <a:p>
              <a:pPr algn="ctr"/>
              <a:r>
                <a:rPr lang="en-US" sz="1200" dirty="0" smtClean="0"/>
                <a:t>Data from USRDS [12]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1-1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1752600"/>
              <a:ext cx="5842000" cy="37942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550602"/>
            <a:ext cx="4445000" cy="3756797"/>
            <a:chOff x="2349500" y="1509258"/>
            <a:chExt cx="4445000" cy="3756797"/>
          </a:xfrm>
        </p:grpSpPr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>
              <a:off x="2819400" y="1509258"/>
              <a:ext cx="381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1.2</a:t>
              </a:r>
              <a:r>
                <a:rPr lang="en-US" sz="1200" b="1" dirty="0"/>
                <a:t>.</a:t>
              </a:r>
              <a:r>
                <a:rPr lang="en-US" sz="1200" dirty="0" smtClean="0"/>
                <a:t> Age/gender </a:t>
              </a:r>
              <a:r>
                <a:rPr lang="en-US" sz="1200" dirty="0" err="1" smtClean="0"/>
                <a:t>standardised</a:t>
              </a:r>
              <a:r>
                <a:rPr lang="en-US" sz="1200" dirty="0" smtClean="0"/>
                <a:t> incidence ratio (2009–2014) by percentage non-White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1-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1981200"/>
              <a:ext cx="4445000" cy="32848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732848"/>
            <a:ext cx="4514850" cy="3392304"/>
            <a:chOff x="2349500" y="1720759"/>
            <a:chExt cx="4514850" cy="3392304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2540000" y="1720759"/>
              <a:ext cx="43243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1.3</a:t>
              </a:r>
              <a:r>
                <a:rPr lang="en-US" sz="1200" b="1" dirty="0"/>
                <a:t>.</a:t>
              </a:r>
              <a:r>
                <a:rPr lang="en-US" sz="1200" dirty="0" smtClean="0"/>
                <a:t> RRT incidence rates between 1980 and 2014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1-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057400"/>
              <a:ext cx="4445000" cy="30556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816633"/>
            <a:ext cx="4514850" cy="3224734"/>
            <a:chOff x="2349500" y="1763916"/>
            <a:chExt cx="4514850" cy="3224734"/>
          </a:xfrm>
        </p:grpSpPr>
        <p:sp>
          <p:nvSpPr>
            <p:cNvPr id="17414" name="Rectangle 3"/>
            <p:cNvSpPr>
              <a:spLocks noChangeArrowheads="1"/>
            </p:cNvSpPr>
            <p:nvPr/>
          </p:nvSpPr>
          <p:spPr bwMode="auto">
            <a:xfrm>
              <a:off x="2571750" y="1763916"/>
              <a:ext cx="4292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1.4.</a:t>
              </a:r>
              <a:r>
                <a:rPr lang="en-US" sz="1200" dirty="0" smtClean="0"/>
                <a:t> RRT incidence rates in 2014 by age and gender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1-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057400"/>
              <a:ext cx="4445000" cy="29312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796479"/>
            <a:ext cx="4445000" cy="3265042"/>
            <a:chOff x="2349500" y="1749341"/>
            <a:chExt cx="4445000" cy="3265042"/>
          </a:xfrm>
        </p:grpSpPr>
        <p:sp>
          <p:nvSpPr>
            <p:cNvPr id="18438" name="Rectangle 3"/>
            <p:cNvSpPr>
              <a:spLocks noChangeArrowheads="1"/>
            </p:cNvSpPr>
            <p:nvPr/>
          </p:nvSpPr>
          <p:spPr bwMode="auto">
            <a:xfrm>
              <a:off x="2971800" y="1749341"/>
              <a:ext cx="37166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1.5. </a:t>
              </a:r>
              <a:r>
                <a:rPr lang="en-US" sz="1200" dirty="0" smtClean="0"/>
                <a:t>Number of incident dialysis patients in 2014, by age group and initial dialysis modality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1-05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209800"/>
              <a:ext cx="4445000" cy="28045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464389"/>
            <a:ext cx="8890000" cy="3929222"/>
            <a:chOff x="127000" y="1480978"/>
            <a:chExt cx="8890000" cy="3929222"/>
          </a:xfrm>
        </p:grpSpPr>
        <p:sp>
          <p:nvSpPr>
            <p:cNvPr id="19461" name="Rectangle 3"/>
            <p:cNvSpPr>
              <a:spLocks noChangeArrowheads="1"/>
            </p:cNvSpPr>
            <p:nvPr/>
          </p:nvSpPr>
          <p:spPr bwMode="auto">
            <a:xfrm>
              <a:off x="2128837" y="1480978"/>
              <a:ext cx="48863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1.6</a:t>
              </a:r>
              <a:r>
                <a:rPr lang="en-US" sz="1200" b="1" dirty="0"/>
                <a:t>.</a:t>
              </a:r>
              <a:r>
                <a:rPr lang="en-US" sz="1200" dirty="0" smtClean="0"/>
                <a:t> Median age of incident RRT patients by centre in 2014</a:t>
              </a:r>
            </a:p>
            <a:p>
              <a:pPr algn="ctr"/>
              <a:r>
                <a:rPr lang="en-US" sz="1200" dirty="0" smtClean="0"/>
                <a:t>White points indicate transplant </a:t>
              </a:r>
              <a:r>
                <a:rPr lang="en-US" sz="1200" dirty="0" err="1" smtClean="0"/>
                <a:t>centres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1-06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973962"/>
              <a:ext cx="8890000" cy="34362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916238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794822"/>
            <a:ext cx="4445000" cy="3268357"/>
            <a:chOff x="2349500" y="1746712"/>
            <a:chExt cx="4445000" cy="3268357"/>
          </a:xfrm>
        </p:grpSpPr>
        <p:sp>
          <p:nvSpPr>
            <p:cNvPr id="20486" name="Rectangle 3"/>
            <p:cNvSpPr>
              <a:spLocks noChangeArrowheads="1"/>
            </p:cNvSpPr>
            <p:nvPr/>
          </p:nvSpPr>
          <p:spPr bwMode="auto">
            <a:xfrm>
              <a:off x="2895600" y="1746712"/>
              <a:ext cx="381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1.7</a:t>
              </a:r>
              <a:r>
                <a:rPr lang="en-US" sz="1200" b="1" dirty="0"/>
                <a:t>.</a:t>
              </a:r>
              <a:r>
                <a:rPr lang="en-US" sz="1200" dirty="0" smtClean="0"/>
                <a:t> Percentage of patients starting RRT in 2014 who were male, by age group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1-07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209800"/>
              <a:ext cx="4445000" cy="28052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433330"/>
            <a:ext cx="4445000" cy="3991341"/>
            <a:chOff x="2349500" y="1362030"/>
            <a:chExt cx="4445000" cy="3991341"/>
          </a:xfrm>
        </p:grpSpPr>
        <p:sp>
          <p:nvSpPr>
            <p:cNvPr id="21509" name="Rectangle 3"/>
            <p:cNvSpPr>
              <a:spLocks noChangeArrowheads="1"/>
            </p:cNvSpPr>
            <p:nvPr/>
          </p:nvSpPr>
          <p:spPr bwMode="auto">
            <a:xfrm>
              <a:off x="2984500" y="1362030"/>
              <a:ext cx="31750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1.8</a:t>
              </a:r>
              <a:r>
                <a:rPr lang="en-US" sz="1200" b="1" dirty="0"/>
                <a:t>.</a:t>
              </a:r>
              <a:r>
                <a:rPr lang="en-US" sz="1200" dirty="0" smtClean="0"/>
                <a:t> RRT modality at 90 days (incident cohort 1/10/2013 to 30/09/2014)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1-08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1828800"/>
              <a:ext cx="4445000" cy="35245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931858"/>
            <a:ext cx="4445000" cy="2994285"/>
            <a:chOff x="2349500" y="1891445"/>
            <a:chExt cx="4445000" cy="2994285"/>
          </a:xfrm>
        </p:grpSpPr>
        <p:sp>
          <p:nvSpPr>
            <p:cNvPr id="22533" name="Rectangle 3"/>
            <p:cNvSpPr>
              <a:spLocks noChangeArrowheads="1"/>
            </p:cNvSpPr>
            <p:nvPr/>
          </p:nvSpPr>
          <p:spPr bwMode="auto">
            <a:xfrm>
              <a:off x="2971800" y="1891445"/>
              <a:ext cx="381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1.9</a:t>
              </a:r>
              <a:r>
                <a:rPr lang="en-US" sz="1200" b="1" dirty="0"/>
                <a:t>.</a:t>
              </a:r>
              <a:r>
                <a:rPr lang="en-US" sz="1200" dirty="0" smtClean="0"/>
                <a:t> Geometric mean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at start of RRT (2014) by age group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1-09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362200"/>
              <a:ext cx="4445000" cy="25235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325</Words>
  <Application>Microsoft Macintosh PowerPoint</Application>
  <PresentationFormat>On-screen Show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112</cp:revision>
  <dcterms:created xsi:type="dcterms:W3CDTF">2016-04-06T12:55:37Z</dcterms:created>
  <dcterms:modified xsi:type="dcterms:W3CDTF">2016-04-06T13:01:59Z</dcterms:modified>
</cp:coreProperties>
</file>