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C9E687-B5A4-9048-8C49-15E4A6FA4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4BB96-530E-4046-90C3-8F421EB6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A039-67A4-E34E-8534-CFCA4D8AE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7F29-8C0B-A04F-B1A9-E963D675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48B0-F28B-5747-901E-4CDCB4FE5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556F-858F-1048-9CDD-124838EF8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03A03-451D-CF4A-ACF2-D524E370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FD68-3706-5241-BF6B-29FECD749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2D31-415D-3E40-B4CB-D65273A0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4640-8D00-814D-99D5-700F2AEC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C7BE-B077-7542-A045-8A4AAB05C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75B6-5570-614B-AB5E-819C5F94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F3DA70-DB63-8B47-8F10-8DBA06082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70050"/>
            <a:ext cx="4445000" cy="3517900"/>
            <a:chOff x="2349500" y="1511300"/>
            <a:chExt cx="4445000" cy="3517900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743200" y="1511300"/>
              <a:ext cx="40386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Figure 1.1.</a:t>
              </a:r>
              <a:r>
                <a:rPr lang="en-US" sz="1200" dirty="0" smtClean="0"/>
                <a:t> RRT incidence rates in the countries of the UK 1990–2013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061457"/>
              <a:ext cx="4445000" cy="29677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9651" y="1698567"/>
            <a:ext cx="4584699" cy="3460866"/>
            <a:chOff x="2349500" y="1824335"/>
            <a:chExt cx="4584699" cy="3460866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514600" y="1824335"/>
              <a:ext cx="44195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1.10.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 starting RRT 2004 to 2013, PD and HD</a:t>
              </a:r>
            </a:p>
            <a:p>
              <a:pPr algn="ctr"/>
              <a:r>
                <a:rPr lang="en-US" sz="1200" dirty="0" smtClean="0"/>
                <a:t>(restricted to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reporting since 2004)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29256"/>
              <a:ext cx="4445000" cy="28559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49132"/>
            <a:ext cx="8890000" cy="3759736"/>
            <a:chOff x="127000" y="1538288"/>
            <a:chExt cx="8890000" cy="3759736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819400" y="1538288"/>
              <a:ext cx="39623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1.11.</a:t>
              </a:r>
              <a:r>
                <a:rPr lang="en-US" sz="1200" dirty="0" smtClean="0"/>
                <a:t> Percentage presenting late (2012/2013)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05000"/>
              <a:ext cx="8890000" cy="3393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1550" y="1817172"/>
            <a:ext cx="4660900" cy="3223657"/>
            <a:chOff x="2349500" y="1900535"/>
            <a:chExt cx="4660900" cy="3223657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552700" y="1900535"/>
              <a:ext cx="4457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1.12.</a:t>
              </a:r>
              <a:r>
                <a:rPr lang="en-US" sz="1200" dirty="0" smtClean="0"/>
                <a:t> Late presentation rate by year (2008–2013)</a:t>
              </a:r>
            </a:p>
            <a:p>
              <a:pPr algn="ctr"/>
              <a:r>
                <a:rPr lang="en-US" sz="1200" dirty="0" smtClean="0"/>
                <a:t>Restricted to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reporting continuous data for 2008–2013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40508"/>
              <a:ext cx="4445000" cy="25836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18041"/>
            <a:ext cx="4483100" cy="3221918"/>
            <a:chOff x="2349500" y="1981200"/>
            <a:chExt cx="4483100" cy="3221918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2590800" y="1981200"/>
              <a:ext cx="4241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1.13.</a:t>
              </a:r>
              <a:r>
                <a:rPr lang="en-US" sz="1200" dirty="0" smtClean="0"/>
                <a:t> Median duration of pre-RRT care by age group</a:t>
              </a:r>
            </a:p>
            <a:p>
              <a:pPr algn="ctr"/>
              <a:r>
                <a:rPr lang="en-US" sz="1200" dirty="0" smtClean="0"/>
                <a:t>(incident patients 2012/2013)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96312"/>
              <a:ext cx="4445000" cy="27068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292265"/>
            <a:ext cx="5842000" cy="4273470"/>
            <a:chOff x="1651000" y="1519535"/>
            <a:chExt cx="5842000" cy="4273470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362200" y="1519535"/>
              <a:ext cx="487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1.14.</a:t>
              </a:r>
              <a:r>
                <a:rPr lang="en-US" sz="1200" dirty="0" smtClean="0"/>
                <a:t> International comparison of RRT incidence rates in 2011</a:t>
              </a:r>
            </a:p>
            <a:p>
              <a:pPr algn="ctr"/>
              <a:r>
                <a:rPr lang="en-US" sz="1200" dirty="0" smtClean="0"/>
                <a:t>Non UK data from USRDS [10]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32076"/>
              <a:ext cx="5842000" cy="36609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474978"/>
            <a:ext cx="4445000" cy="3908044"/>
            <a:chOff x="2349500" y="1752600"/>
            <a:chExt cx="4445000" cy="3908044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95600" y="1752600"/>
              <a:ext cx="3657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1.2.</a:t>
              </a:r>
              <a:r>
                <a:rPr lang="en-US" sz="1200" dirty="0" smtClean="0"/>
                <a:t> Age/gender </a:t>
              </a:r>
              <a:r>
                <a:rPr lang="en-US" sz="1200" dirty="0" err="1" smtClean="0"/>
                <a:t>standardised</a:t>
              </a:r>
              <a:r>
                <a:rPr lang="en-US" sz="1200" dirty="0" smtClean="0"/>
                <a:t> incidence ratio (2008–2013) by percentage non-White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64664"/>
              <a:ext cx="4445000" cy="33959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7750" y="1520222"/>
            <a:ext cx="4508500" cy="3817556"/>
            <a:chOff x="2349500" y="1905000"/>
            <a:chExt cx="4508500" cy="3817556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20975" y="1905000"/>
              <a:ext cx="41370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1.3.</a:t>
              </a:r>
              <a:r>
                <a:rPr lang="en-US" sz="1200" dirty="0" smtClean="0"/>
                <a:t> RRT incidence rates between 1980 and 2013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15896"/>
              <a:ext cx="4445000" cy="3506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92350" y="1752600"/>
            <a:ext cx="4559300" cy="3352800"/>
            <a:chOff x="2349500" y="1752600"/>
            <a:chExt cx="4559300" cy="335280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667000" y="1752600"/>
              <a:ext cx="4241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1.4.</a:t>
              </a:r>
              <a:r>
                <a:rPr lang="en-US" sz="1200" dirty="0" smtClean="0"/>
                <a:t> RRT incidence rates in 2013 by age and gender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44986"/>
              <a:ext cx="4445000" cy="29604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57879"/>
            <a:ext cx="4445000" cy="3542242"/>
            <a:chOff x="2349500" y="1504950"/>
            <a:chExt cx="4445000" cy="3542242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988973" y="1504950"/>
              <a:ext cx="37166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1.5.</a:t>
              </a:r>
              <a:r>
                <a:rPr lang="en-US" sz="1200" dirty="0" smtClean="0"/>
                <a:t> Number of incident dialysis patients in 2013, by age group and initial dialysis modality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057400"/>
              <a:ext cx="4445000" cy="2989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91494"/>
            <a:ext cx="8890000" cy="3875013"/>
            <a:chOff x="127000" y="1676400"/>
            <a:chExt cx="8890000" cy="3875013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362199" y="1676400"/>
              <a:ext cx="48863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/>
                <a:t>Figure 1.6.</a:t>
              </a:r>
              <a:r>
                <a:rPr lang="en-US" sz="1200" dirty="0" smtClean="0"/>
                <a:t> Median age of incident RRT patients by centre in 2013</a:t>
              </a:r>
            </a:p>
            <a:p>
              <a:pPr algn="ctr"/>
              <a:r>
                <a:rPr lang="en-US" sz="1200" dirty="0" smtClean="0"/>
                <a:t>White points indicate transplant </a:t>
              </a:r>
              <a:r>
                <a:rPr lang="en-US" sz="1200" dirty="0" err="1" smtClean="0"/>
                <a:t>centres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133600"/>
              <a:ext cx="8890000" cy="34178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92919"/>
            <a:ext cx="4445000" cy="3472162"/>
            <a:chOff x="2349500" y="1905000"/>
            <a:chExt cx="4445000" cy="3472162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847637" y="1905000"/>
              <a:ext cx="3934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1.7.</a:t>
              </a:r>
              <a:r>
                <a:rPr lang="en-US" sz="1200" dirty="0" smtClean="0"/>
                <a:t> Percentage of patients starting RRT in 2013 who were male, by age group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07920"/>
              <a:ext cx="4445000" cy="29692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49500" y="1315957"/>
            <a:ext cx="4445000" cy="4226086"/>
            <a:chOff x="2349500" y="1219200"/>
            <a:chExt cx="4445000" cy="4226086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3060502" y="1219200"/>
              <a:ext cx="30229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1.8.</a:t>
              </a:r>
              <a:r>
                <a:rPr lang="en-US" sz="1200" dirty="0" smtClean="0"/>
                <a:t> RRT modality at 90 days</a:t>
              </a:r>
            </a:p>
            <a:p>
              <a:pPr algn="ctr"/>
              <a:r>
                <a:rPr lang="en-US" sz="1200" dirty="0" smtClean="0"/>
                <a:t>(incident cohort 1/10/2012 to 30/09/2013)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920715"/>
              <a:ext cx="4445000" cy="3524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6800" y="1660261"/>
            <a:ext cx="4465637" cy="3537478"/>
            <a:chOff x="2336800" y="1443335"/>
            <a:chExt cx="4465637" cy="3537478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743200" y="1443335"/>
              <a:ext cx="4059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1.9.</a:t>
              </a:r>
              <a:r>
                <a:rPr lang="en-US" sz="1200" dirty="0" smtClean="0"/>
                <a:t> Geometric mean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at start of RRT (2013) by age group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6800" y="1981200"/>
              <a:ext cx="4445000" cy="29996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327</Words>
  <Application>Microsoft Macintosh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93</cp:revision>
  <dcterms:created xsi:type="dcterms:W3CDTF">2015-01-08T09:24:39Z</dcterms:created>
  <dcterms:modified xsi:type="dcterms:W3CDTF">2015-01-08T09:24:58Z</dcterms:modified>
</cp:coreProperties>
</file>