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721180"/>
            <a:ext cx="4445000" cy="3415641"/>
            <a:chOff x="2349500" y="1903570"/>
            <a:chExt cx="4445000" cy="3415641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2768600" y="1903570"/>
              <a:ext cx="4013200" cy="458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1.1</a:t>
              </a:r>
              <a:r>
                <a:rPr lang="en-US" sz="1200" b="1" dirty="0"/>
                <a:t>.</a:t>
              </a:r>
              <a:r>
                <a:rPr lang="en-US" sz="1200" dirty="0" smtClean="0"/>
                <a:t> RRT incidence rates in the countries of the UK </a:t>
              </a:r>
              <a:r>
                <a:rPr lang="en-US" sz="1200" smtClean="0"/>
                <a:t>1990 </a:t>
              </a:r>
              <a:r>
                <a:rPr lang="en-US" sz="1200" smtClean="0"/>
                <a:t>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23160"/>
              <a:ext cx="4445000" cy="289605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708136"/>
            <a:ext cx="4445000" cy="3441728"/>
            <a:chOff x="2349500" y="1900535"/>
            <a:chExt cx="4445000" cy="3441728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819401" y="1900535"/>
              <a:ext cx="3962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1.10</a:t>
              </a:r>
              <a:r>
                <a:rPr lang="en-US" sz="1200" b="1" dirty="0"/>
                <a:t>.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 starting RRT 2006 to 2015,</a:t>
              </a:r>
            </a:p>
            <a:p>
              <a:pPr algn="ctr"/>
              <a:r>
                <a:rPr lang="en-US" sz="1200" dirty="0" smtClean="0"/>
                <a:t>PD and HD (restricted to </a:t>
              </a:r>
              <a:r>
                <a:rPr lang="en-US" sz="1200" dirty="0" err="1" smtClean="0"/>
                <a:t>centres</a:t>
              </a:r>
              <a:r>
                <a:rPr lang="en-US" sz="1200" dirty="0" smtClean="0"/>
                <a:t> reporting since 2006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29256"/>
              <a:ext cx="4445000" cy="29130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62912"/>
            <a:ext cx="8890000" cy="3732177"/>
            <a:chOff x="127000" y="1981200"/>
            <a:chExt cx="8890000" cy="3732177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590800" y="1981200"/>
              <a:ext cx="39623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presenting late (2014/2015)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01240"/>
              <a:ext cx="8890000" cy="34121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908099"/>
            <a:ext cx="4762500" cy="3041802"/>
            <a:chOff x="2349500" y="2052935"/>
            <a:chExt cx="4762500" cy="3041802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2590800" y="2052935"/>
              <a:ext cx="4521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1.12</a:t>
              </a:r>
              <a:r>
                <a:rPr lang="en-US" sz="1200" b="1" dirty="0"/>
                <a:t>.</a:t>
              </a:r>
              <a:r>
                <a:rPr lang="en-US" sz="1200" dirty="0" smtClean="0"/>
                <a:t> Late presentation rate by year (2010–2015)</a:t>
              </a:r>
            </a:p>
            <a:p>
              <a:pPr algn="ctr"/>
              <a:r>
                <a:rPr lang="en-US" sz="1100" dirty="0" smtClean="0"/>
                <a:t>Restricted to 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reporting continuous data for 2010–2015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57272"/>
              <a:ext cx="4445000" cy="25374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836101"/>
            <a:ext cx="4445000" cy="3185799"/>
            <a:chOff x="2349500" y="1976735"/>
            <a:chExt cx="4445000" cy="3185799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2844800" y="1976735"/>
              <a:ext cx="370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1.13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duration of pre-RRT care by age group (incident patients 2014/2015)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17648"/>
              <a:ext cx="4445000" cy="26448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287307"/>
            <a:ext cx="5842000" cy="4283386"/>
            <a:chOff x="1651000" y="1595735"/>
            <a:chExt cx="5842000" cy="4283386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336800" y="1595735"/>
              <a:ext cx="4902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1.14</a:t>
              </a:r>
              <a:r>
                <a:rPr lang="en-US" sz="1200" b="1" dirty="0"/>
                <a:t>.</a:t>
              </a:r>
              <a:r>
                <a:rPr lang="en-US" sz="1200" dirty="0" smtClean="0"/>
                <a:t> International comparison of RRT incidence rates in 2014</a:t>
              </a:r>
            </a:p>
            <a:p>
              <a:pPr algn="ctr"/>
              <a:r>
                <a:rPr lang="en-US" sz="1100" dirty="0" smtClean="0"/>
                <a:t>Non-UK data from USRDS [12]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084832"/>
              <a:ext cx="5842000" cy="37942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680391"/>
            <a:ext cx="4445000" cy="3497219"/>
            <a:chOff x="2349500" y="1900535"/>
            <a:chExt cx="4445000" cy="3497219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2656876" y="1900535"/>
              <a:ext cx="41249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</a:t>
              </a:r>
              <a:r>
                <a:rPr lang="en-US" sz="1200" b="1" dirty="0"/>
                <a:t>.</a:t>
              </a:r>
              <a:r>
                <a:rPr lang="en-US" sz="1200" dirty="0" smtClean="0"/>
                <a:t> Age/gender </a:t>
              </a:r>
              <a:r>
                <a:rPr lang="en-US" sz="1200" dirty="0" err="1" smtClean="0"/>
                <a:t>standardised</a:t>
              </a:r>
              <a:r>
                <a:rPr lang="en-US" sz="1200" dirty="0" smtClean="0"/>
                <a:t> incidence ratio (2010–2015) by percentage non-White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01824"/>
              <a:ext cx="4445000" cy="29959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01875" y="1723632"/>
            <a:ext cx="4540250" cy="3410736"/>
            <a:chOff x="2349500" y="2009001"/>
            <a:chExt cx="4540250" cy="3410736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667000" y="2009001"/>
              <a:ext cx="42227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1.3</a:t>
              </a:r>
              <a:r>
                <a:rPr lang="en-US" sz="1200" b="1" dirty="0"/>
                <a:t>.</a:t>
              </a:r>
              <a:r>
                <a:rPr lang="en-US" sz="1200" dirty="0" smtClean="0"/>
                <a:t> RRT incidence rates between 1980 and 2015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72868"/>
              <a:ext cx="4445000" cy="30468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60600" y="1763916"/>
            <a:ext cx="4622800" cy="3330169"/>
            <a:chOff x="2349500" y="2009001"/>
            <a:chExt cx="4622800" cy="3330169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590800" y="2009001"/>
              <a:ext cx="43815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1.4.</a:t>
              </a:r>
              <a:r>
                <a:rPr lang="en-US" sz="1200" dirty="0" smtClean="0"/>
                <a:t> RRT incidence rates in 2015 by age and gender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07920"/>
              <a:ext cx="4445000" cy="29312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747898"/>
            <a:ext cx="4445000" cy="3362205"/>
            <a:chOff x="2349500" y="1905000"/>
            <a:chExt cx="4445000" cy="3362205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971800" y="1905000"/>
              <a:ext cx="37166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1.5. </a:t>
              </a:r>
              <a:r>
                <a:rPr lang="en-US" sz="1200" dirty="0" smtClean="0"/>
                <a:t>Number of incident dialysis patients in 2015, by age group and initial dialysis modality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58212"/>
              <a:ext cx="4445000" cy="28089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42023"/>
            <a:ext cx="8890000" cy="3973955"/>
            <a:chOff x="127000" y="1752600"/>
            <a:chExt cx="8890000" cy="3973955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1739900" y="1752600"/>
              <a:ext cx="5664201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1.6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age of incident RRT patients by centre in 2015</a:t>
              </a:r>
            </a:p>
            <a:p>
              <a:pPr algn="ctr"/>
              <a:r>
                <a:rPr lang="en-US" sz="1100" dirty="0" smtClean="0"/>
                <a:t>White points indicate transplant </a:t>
              </a:r>
              <a:r>
                <a:rPr lang="en-US" sz="1100" dirty="0" err="1" smtClean="0"/>
                <a:t>centres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2096"/>
              <a:ext cx="8890000" cy="34344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744479"/>
            <a:ext cx="4445000" cy="3369042"/>
            <a:chOff x="2349500" y="1900535"/>
            <a:chExt cx="4445000" cy="3369042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667000" y="1900535"/>
              <a:ext cx="4114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1.7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patients starting RRT in 2015 who were male, by age group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64308"/>
              <a:ext cx="4445000" cy="28052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331268"/>
            <a:ext cx="4445000" cy="4195465"/>
            <a:chOff x="2349500" y="1443335"/>
            <a:chExt cx="4445000" cy="4195465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2717800" y="1443335"/>
              <a:ext cx="370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1.8</a:t>
              </a:r>
              <a:r>
                <a:rPr lang="en-US" sz="1200" b="1" dirty="0"/>
                <a:t>.</a:t>
              </a:r>
              <a:r>
                <a:rPr lang="en-US" sz="1200" dirty="0" smtClean="0"/>
                <a:t> RRT modality at 90 days</a:t>
              </a:r>
            </a:p>
            <a:p>
              <a:pPr algn="ctr"/>
              <a:r>
                <a:rPr lang="en-US" sz="1200" dirty="0" smtClean="0"/>
                <a:t>(incident cohort 1/10/2014 to 30/09/2015)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008813"/>
              <a:ext cx="4445000" cy="36299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05050" y="1853945"/>
            <a:ext cx="4533900" cy="3150110"/>
            <a:chOff x="2349500" y="1600200"/>
            <a:chExt cx="4533900" cy="3150110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743200" y="1600200"/>
              <a:ext cx="4140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1.9</a:t>
              </a:r>
              <a:r>
                <a:rPr lang="en-US" sz="1200" b="1" dirty="0"/>
                <a:t>.</a:t>
              </a:r>
              <a:r>
                <a:rPr lang="en-US" sz="1200" dirty="0" smtClean="0"/>
                <a:t> Geometric mean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at start of RRT (2015) by age group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07690"/>
              <a:ext cx="4445000" cy="26426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326</Words>
  <Application>Microsoft Macintosh PowerPoint</Application>
  <PresentationFormat>On-screen Show (4:3)</PresentationFormat>
  <Paragraphs>33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138</cp:revision>
  <dcterms:created xsi:type="dcterms:W3CDTF">2017-10-06T12:04:12Z</dcterms:created>
  <dcterms:modified xsi:type="dcterms:W3CDTF">2017-10-06T12:04:36Z</dcterms:modified>
</cp:coreProperties>
</file>