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6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-106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504" y="6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82F5FA8A-D598-9D48-A408-67E573BB802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10724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C1BB24-92AB-A246-9412-8E53AFA88D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AA8B30-2C62-F945-80B8-14848EA4B4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81118D-FD91-4045-A5F4-0C9E949FEB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FBD76E-C3BC-754A-995F-7ACBC60553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9C9123-7447-894B-BABC-3D8D4B2B2B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2B5F40-2CE3-9445-A203-394F2627AE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4B6D6F-2234-3249-9423-747AE5E040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D5BA9-363D-374B-BD51-794B5784D0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6FC9CE-4ADB-F748-A370-EE63BF306A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38728E-538E-AF4E-95C0-5AD7D55F09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F2AF73-2C8C-384C-A8D3-6C750DC94A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E96F7E64-B70E-EE40-A944-F0FE5F8875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</a:bodyPr>
          <a:lstStyle/>
          <a:p>
            <a:pPr algn="ctr"/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20th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905000" y="929230"/>
            <a:ext cx="5562600" cy="4999540"/>
            <a:chOff x="1905000" y="533400"/>
            <a:chExt cx="5562600" cy="4999540"/>
          </a:xfrm>
        </p:grpSpPr>
        <p:sp>
          <p:nvSpPr>
            <p:cNvPr id="14342" name="Rectangle 3"/>
            <p:cNvSpPr>
              <a:spLocks noChangeArrowheads="1"/>
            </p:cNvSpPr>
            <p:nvPr/>
          </p:nvSpPr>
          <p:spPr bwMode="auto">
            <a:xfrm>
              <a:off x="1905000" y="533400"/>
              <a:ext cx="5562600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/>
              <a:r>
                <a:rPr lang="en-US" sz="1200" b="1" dirty="0" smtClean="0"/>
                <a:t>Figure 1.1</a:t>
              </a:r>
              <a:r>
                <a:rPr lang="en-US" sz="1200" b="1" dirty="0"/>
                <a:t>.</a:t>
              </a:r>
              <a:r>
                <a:rPr lang="en-US" sz="1200" dirty="0" smtClean="0"/>
                <a:t> Example histories for patients starting RRT, illustrating the use of timeline codes to define dialysis as being ‘acute’ or for established renal failure</a:t>
              </a:r>
            </a:p>
            <a:p>
              <a:pPr algn="ctr"/>
              <a:r>
                <a:rPr lang="en-US" sz="1100" dirty="0" smtClean="0"/>
                <a:t>Patients that follow patterns B–E receive RRT for ERF and are counted as ‘incident to RRT’ throughout this report. Patients that follow pattern A are not counted as ‘incident to RRT’ and feature only in section four of </a:t>
              </a:r>
              <a:r>
                <a:rPr lang="en-US" sz="1100" smtClean="0"/>
                <a:t>this chapter</a:t>
              </a:r>
              <a:endParaRPr lang="en-US" sz="1100" b="1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1-01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1524000"/>
              <a:ext cx="4445000" cy="400894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20th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349500" y="1638300"/>
            <a:ext cx="4965700" cy="3581400"/>
            <a:chOff x="2349500" y="1828800"/>
            <a:chExt cx="4965700" cy="3581400"/>
          </a:xfrm>
        </p:grpSpPr>
        <p:sp>
          <p:nvSpPr>
            <p:cNvPr id="23557" name="Rectangle 3"/>
            <p:cNvSpPr>
              <a:spLocks noChangeArrowheads="1"/>
            </p:cNvSpPr>
            <p:nvPr/>
          </p:nvSpPr>
          <p:spPr bwMode="auto">
            <a:xfrm>
              <a:off x="2362200" y="1828800"/>
              <a:ext cx="4953000" cy="954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1.10</a:t>
              </a:r>
              <a:r>
                <a:rPr lang="en-US" sz="1200" b="1" dirty="0"/>
                <a:t>.</a:t>
              </a:r>
              <a:r>
                <a:rPr lang="en-US" sz="1200" dirty="0" smtClean="0"/>
                <a:t> Mean </a:t>
              </a:r>
              <a:r>
                <a:rPr lang="en-US" sz="1200" dirty="0" err="1" smtClean="0"/>
                <a:t>eGFR</a:t>
              </a:r>
              <a:r>
                <a:rPr lang="en-US" sz="1200" dirty="0" smtClean="0"/>
                <a:t> at start of RRT (2016) by age group</a:t>
              </a:r>
            </a:p>
            <a:p>
              <a:pPr algn="ctr"/>
              <a:r>
                <a:rPr lang="en-US" sz="1100" dirty="0" smtClean="0"/>
                <a:t>Note, for this report the CKD-EPI method was used for the first time </a:t>
              </a:r>
              <a:br>
                <a:rPr lang="en-US" sz="1100" dirty="0" smtClean="0"/>
              </a:br>
              <a:r>
                <a:rPr lang="en-US" sz="1100" dirty="0" smtClean="0"/>
                <a:t>rather than the MDRD method</a:t>
              </a:r>
            </a:p>
            <a:p>
              <a:pPr algn="ctr"/>
              <a:r>
                <a:rPr lang="en-US" sz="1100" dirty="0" smtClean="0"/>
                <a:t>CKD-EPI estimated mean GFR at start approximately</a:t>
              </a:r>
              <a:br>
                <a:rPr lang="en-US" sz="1100" dirty="0" smtClean="0"/>
              </a:br>
              <a:r>
                <a:rPr lang="en-US" sz="1100" dirty="0" smtClean="0"/>
                <a:t>1 ml/min/1.73 m</a:t>
              </a:r>
              <a:r>
                <a:rPr lang="en-US" sz="1100" baseline="30000" dirty="0" smtClean="0"/>
                <a:t>2</a:t>
              </a:r>
              <a:r>
                <a:rPr lang="en-US" sz="1100" dirty="0" smtClean="0"/>
                <a:t> lower than MDRD</a:t>
              </a:r>
              <a:endParaRPr lang="en-US" sz="11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1-10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783214"/>
              <a:ext cx="4445000" cy="262698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20th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349500" y="1494918"/>
            <a:ext cx="4660900" cy="3868165"/>
            <a:chOff x="2349500" y="1562912"/>
            <a:chExt cx="4660900" cy="3868165"/>
          </a:xfrm>
        </p:grpSpPr>
        <p:sp>
          <p:nvSpPr>
            <p:cNvPr id="24582" name="Rectangle 3"/>
            <p:cNvSpPr>
              <a:spLocks noChangeArrowheads="1"/>
            </p:cNvSpPr>
            <p:nvPr/>
          </p:nvSpPr>
          <p:spPr bwMode="auto">
            <a:xfrm>
              <a:off x="2514600" y="1562912"/>
              <a:ext cx="4495800" cy="11387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1.11</a:t>
              </a:r>
              <a:r>
                <a:rPr lang="en-US" sz="1200" b="1" dirty="0"/>
                <a:t>.</a:t>
              </a:r>
              <a:r>
                <a:rPr lang="en-US" sz="1200" dirty="0" smtClean="0"/>
                <a:t> </a:t>
              </a:r>
              <a:r>
                <a:rPr lang="en-US" sz="1200" dirty="0" err="1" smtClean="0"/>
                <a:t>eGFR</a:t>
              </a:r>
              <a:r>
                <a:rPr lang="en-US" sz="1200" dirty="0" smtClean="0"/>
                <a:t> on starting RRT 2007 to 2016, PD and HD (restricted to </a:t>
              </a:r>
              <a:r>
                <a:rPr lang="en-US" sz="1200" dirty="0" err="1" smtClean="0"/>
                <a:t>centres</a:t>
              </a:r>
              <a:r>
                <a:rPr lang="en-US" sz="1200" dirty="0" smtClean="0"/>
                <a:t> reporting since 2007)</a:t>
              </a:r>
            </a:p>
            <a:p>
              <a:pPr algn="ctr"/>
              <a:r>
                <a:rPr lang="en-US" sz="1100" dirty="0" smtClean="0"/>
                <a:t>Note, for this report the CKD-EPI method was used for the</a:t>
              </a:r>
              <a:br>
                <a:rPr lang="en-US" sz="1100" dirty="0" smtClean="0"/>
              </a:br>
              <a:r>
                <a:rPr lang="en-US" sz="1100" dirty="0" smtClean="0"/>
                <a:t> first time rather than the MDRD method</a:t>
              </a:r>
            </a:p>
            <a:p>
              <a:pPr algn="ctr"/>
              <a:r>
                <a:rPr lang="en-US" sz="1100" dirty="0" smtClean="0"/>
                <a:t>CKD-EPI estimated mean GFR at start approximately </a:t>
              </a:r>
              <a:br>
                <a:rPr lang="en-US" sz="1100" dirty="0" smtClean="0"/>
              </a:br>
              <a:r>
                <a:rPr lang="en-US" sz="1100" dirty="0" smtClean="0"/>
                <a:t>1 ml/min/1.73 m</a:t>
              </a:r>
              <a:r>
                <a:rPr lang="en-US" sz="1100" baseline="30000" dirty="0" smtClean="0"/>
                <a:t>2</a:t>
              </a:r>
              <a:r>
                <a:rPr lang="en-US" sz="1100" dirty="0" smtClean="0"/>
                <a:t> lower than MDRD)</a:t>
              </a:r>
              <a:endParaRPr lang="en-US" sz="11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1-11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743200"/>
              <a:ext cx="4445000" cy="268787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20th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27000" y="1576081"/>
            <a:ext cx="8890000" cy="3705838"/>
            <a:chOff x="127000" y="2011939"/>
            <a:chExt cx="8890000" cy="3705838"/>
          </a:xfrm>
        </p:grpSpPr>
        <p:sp>
          <p:nvSpPr>
            <p:cNvPr id="25606" name="Rectangle 3"/>
            <p:cNvSpPr>
              <a:spLocks noChangeArrowheads="1"/>
            </p:cNvSpPr>
            <p:nvPr/>
          </p:nvSpPr>
          <p:spPr bwMode="auto">
            <a:xfrm>
              <a:off x="2590800" y="2011939"/>
              <a:ext cx="452120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1.12</a:t>
              </a:r>
              <a:r>
                <a:rPr lang="en-US" sz="1200" b="1" dirty="0"/>
                <a:t>.</a:t>
              </a:r>
              <a:r>
                <a:rPr lang="en-US" sz="1200" dirty="0" smtClean="0"/>
                <a:t> Percentage presenting late (2015/2016)</a:t>
              </a:r>
              <a:endParaRPr lang="en-US" sz="11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1-12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2298192"/>
              <a:ext cx="8890000" cy="341958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20th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349500" y="1918321"/>
            <a:ext cx="4508500" cy="3021358"/>
            <a:chOff x="2349500" y="2068324"/>
            <a:chExt cx="4508500" cy="3021358"/>
          </a:xfrm>
        </p:grpSpPr>
        <p:sp>
          <p:nvSpPr>
            <p:cNvPr id="26630" name="Rectangle 3"/>
            <p:cNvSpPr>
              <a:spLocks noChangeArrowheads="1"/>
            </p:cNvSpPr>
            <p:nvPr/>
          </p:nvSpPr>
          <p:spPr bwMode="auto">
            <a:xfrm>
              <a:off x="2768600" y="2068324"/>
              <a:ext cx="4089400" cy="4462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1.13</a:t>
              </a:r>
              <a:r>
                <a:rPr lang="en-US" sz="1200" b="1" dirty="0"/>
                <a:t>.</a:t>
              </a:r>
              <a:r>
                <a:rPr lang="en-US" sz="1200" dirty="0" smtClean="0"/>
                <a:t> Late presentation rate by year (2011–2016)</a:t>
              </a:r>
            </a:p>
            <a:p>
              <a:pPr algn="ctr"/>
              <a:r>
                <a:rPr lang="en-US" sz="1100" dirty="0" smtClean="0"/>
                <a:t>Restricted to </a:t>
              </a:r>
              <a:r>
                <a:rPr lang="en-US" sz="1100" dirty="0" err="1" smtClean="0"/>
                <a:t>centres</a:t>
              </a:r>
              <a:r>
                <a:rPr lang="en-US" sz="1100" dirty="0" smtClean="0"/>
                <a:t> reporting continuous data for 2011–2016</a:t>
              </a:r>
              <a:endParaRPr lang="en-US" sz="11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1-13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557272"/>
              <a:ext cx="4445000" cy="253241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20th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349500" y="1851010"/>
            <a:ext cx="4686300" cy="3155981"/>
            <a:chOff x="2349500" y="2052935"/>
            <a:chExt cx="4686300" cy="3155981"/>
          </a:xfrm>
        </p:grpSpPr>
        <p:sp>
          <p:nvSpPr>
            <p:cNvPr id="27653" name="Rectangle 3"/>
            <p:cNvSpPr>
              <a:spLocks noChangeArrowheads="1"/>
            </p:cNvSpPr>
            <p:nvPr/>
          </p:nvSpPr>
          <p:spPr bwMode="auto">
            <a:xfrm>
              <a:off x="2438400" y="2052935"/>
              <a:ext cx="45974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1.14</a:t>
              </a:r>
              <a:r>
                <a:rPr lang="en-US" sz="1200" b="1" dirty="0"/>
                <a:t>.</a:t>
              </a:r>
              <a:r>
                <a:rPr lang="en-US" sz="1200" dirty="0" smtClean="0"/>
                <a:t> Median duration of pre-RRT care by age group</a:t>
              </a:r>
            </a:p>
            <a:p>
              <a:pPr algn="ctr"/>
              <a:r>
                <a:rPr lang="en-US" sz="1200" dirty="0" smtClean="0"/>
                <a:t>(incident patients 2015/2016)</a:t>
              </a:r>
              <a:endParaRPr lang="en-US" sz="11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1-14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493264"/>
              <a:ext cx="4445000" cy="271565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20th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651000" y="1348459"/>
            <a:ext cx="5842000" cy="4161082"/>
            <a:chOff x="1651000" y="1676400"/>
            <a:chExt cx="5842000" cy="4161082"/>
          </a:xfrm>
        </p:grpSpPr>
        <p:sp>
          <p:nvSpPr>
            <p:cNvPr id="7" name="Rectangle 3"/>
            <p:cNvSpPr>
              <a:spLocks noChangeArrowheads="1"/>
            </p:cNvSpPr>
            <p:nvPr/>
          </p:nvSpPr>
          <p:spPr bwMode="auto">
            <a:xfrm>
              <a:off x="2286000" y="1676400"/>
              <a:ext cx="4953000" cy="4462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1.15.</a:t>
              </a:r>
              <a:r>
                <a:rPr lang="en-US" sz="1200" dirty="0" smtClean="0"/>
                <a:t> International comparison of RRT incidence rates in 2015</a:t>
              </a:r>
            </a:p>
            <a:p>
              <a:pPr algn="ctr"/>
              <a:r>
                <a:rPr lang="en-US" sz="1100" dirty="0" smtClean="0"/>
                <a:t>Non-UK data from USRDS </a:t>
              </a:r>
              <a:endParaRPr lang="en-US" sz="11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9" name="Picture 8" descr="Slide01-15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0" y="2106168"/>
              <a:ext cx="5842000" cy="373131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20th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651000" y="1526790"/>
            <a:ext cx="5842000" cy="3804421"/>
            <a:chOff x="1651000" y="1600200"/>
            <a:chExt cx="5842000" cy="3804421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2273300" y="1600200"/>
              <a:ext cx="45974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1.16.</a:t>
              </a:r>
              <a:r>
                <a:rPr lang="en-US" sz="1200" dirty="0" smtClean="0"/>
                <a:t> Timeline codes and renal outcomes for all 6,891 people who received their first-ever HD session in England, Northern Ireland and Wales in 2016</a:t>
              </a:r>
              <a:endParaRPr lang="en-US" sz="11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1-16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51000" y="2343912"/>
              <a:ext cx="5842000" cy="306070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20th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247900" y="1826150"/>
            <a:ext cx="4991100" cy="3205701"/>
            <a:chOff x="2247900" y="2085201"/>
            <a:chExt cx="4991100" cy="3205701"/>
          </a:xfrm>
        </p:grpSpPr>
        <p:sp>
          <p:nvSpPr>
            <p:cNvPr id="15366" name="Rectangle 3"/>
            <p:cNvSpPr>
              <a:spLocks noChangeArrowheads="1"/>
            </p:cNvSpPr>
            <p:nvPr/>
          </p:nvSpPr>
          <p:spPr bwMode="auto">
            <a:xfrm>
              <a:off x="2247900" y="2085201"/>
              <a:ext cx="499110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200" b="1" dirty="0" smtClean="0"/>
                <a:t>Figure 1.2</a:t>
              </a:r>
              <a:r>
                <a:rPr lang="en-US" sz="1200" b="1" dirty="0"/>
                <a:t>.</a:t>
              </a:r>
              <a:r>
                <a:rPr lang="en-US" sz="1200" dirty="0" smtClean="0"/>
                <a:t> RRT incidence rates in the countries of the UK 1990–2016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1-02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423160"/>
              <a:ext cx="4445000" cy="286774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20th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349500" y="1706680"/>
            <a:ext cx="4445000" cy="3444641"/>
            <a:chOff x="2349500" y="1900535"/>
            <a:chExt cx="4445000" cy="3444641"/>
          </a:xfrm>
        </p:grpSpPr>
        <p:sp>
          <p:nvSpPr>
            <p:cNvPr id="16390" name="Rectangle 3"/>
            <p:cNvSpPr>
              <a:spLocks noChangeArrowheads="1"/>
            </p:cNvSpPr>
            <p:nvPr/>
          </p:nvSpPr>
          <p:spPr bwMode="auto">
            <a:xfrm>
              <a:off x="2924175" y="1900535"/>
              <a:ext cx="370522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1.3</a:t>
              </a:r>
              <a:r>
                <a:rPr lang="en-US" sz="1200" b="1" dirty="0"/>
                <a:t>.</a:t>
              </a:r>
              <a:r>
                <a:rPr lang="en-US" sz="1200" dirty="0" smtClean="0"/>
                <a:t> Age/sex </a:t>
              </a:r>
              <a:r>
                <a:rPr lang="en-US" sz="1200" dirty="0" err="1" smtClean="0"/>
                <a:t>standardised</a:t>
              </a:r>
              <a:r>
                <a:rPr lang="en-US" sz="1200" dirty="0" smtClean="0"/>
                <a:t> incidence ratio (2011–2016) by percentage non-White</a:t>
              </a:r>
              <a:endParaRPr lang="en-US" sz="1200" baseline="300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1-03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429256"/>
              <a:ext cx="4445000" cy="291592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20th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349500" y="1726727"/>
            <a:ext cx="4533900" cy="3404546"/>
            <a:chOff x="2349500" y="1763916"/>
            <a:chExt cx="4533900" cy="3404546"/>
          </a:xfrm>
        </p:grpSpPr>
        <p:sp>
          <p:nvSpPr>
            <p:cNvPr id="17414" name="Rectangle 3"/>
            <p:cNvSpPr>
              <a:spLocks noChangeArrowheads="1"/>
            </p:cNvSpPr>
            <p:nvPr/>
          </p:nvSpPr>
          <p:spPr bwMode="auto">
            <a:xfrm>
              <a:off x="2501900" y="1763916"/>
              <a:ext cx="438150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1.4.</a:t>
              </a:r>
              <a:r>
                <a:rPr lang="en-US" sz="1200" dirty="0" smtClean="0"/>
                <a:t> RRT incidence rates between 1980 and 2016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1-04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133600"/>
              <a:ext cx="4445000" cy="303486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20th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349500" y="1802016"/>
            <a:ext cx="4508500" cy="3253969"/>
            <a:chOff x="2349500" y="2085201"/>
            <a:chExt cx="4508500" cy="3253969"/>
          </a:xfrm>
        </p:grpSpPr>
        <p:sp>
          <p:nvSpPr>
            <p:cNvPr id="18438" name="Rectangle 3"/>
            <p:cNvSpPr>
              <a:spLocks noChangeArrowheads="1"/>
            </p:cNvSpPr>
            <p:nvPr/>
          </p:nvSpPr>
          <p:spPr bwMode="auto">
            <a:xfrm>
              <a:off x="2743200" y="2085201"/>
              <a:ext cx="411480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1.5. </a:t>
              </a:r>
              <a:r>
                <a:rPr lang="en-US" sz="1200" dirty="0" smtClean="0"/>
                <a:t>RRT incidence rates in 2016 by age and sex</a:t>
              </a:r>
              <a:endParaRPr lang="en-US" sz="1200" b="1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1-05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407920"/>
              <a:ext cx="4445000" cy="293125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20th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349500" y="1783717"/>
            <a:ext cx="4508500" cy="3290567"/>
            <a:chOff x="2349500" y="1976735"/>
            <a:chExt cx="4508500" cy="3290567"/>
          </a:xfrm>
        </p:grpSpPr>
        <p:sp>
          <p:nvSpPr>
            <p:cNvPr id="19461" name="Rectangle 3"/>
            <p:cNvSpPr>
              <a:spLocks noChangeArrowheads="1"/>
            </p:cNvSpPr>
            <p:nvPr/>
          </p:nvSpPr>
          <p:spPr bwMode="auto">
            <a:xfrm>
              <a:off x="2882900" y="1976735"/>
              <a:ext cx="39751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1.6</a:t>
              </a:r>
              <a:r>
                <a:rPr lang="en-US" sz="1200" b="1" dirty="0"/>
                <a:t>.</a:t>
              </a:r>
              <a:r>
                <a:rPr lang="en-US" sz="1200" dirty="0" smtClean="0"/>
                <a:t> Number of incident dialysis patients in 2016, by age group and initial dialysis modality</a:t>
              </a:r>
              <a:endParaRPr lang="en-US" sz="1100" b="1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1-06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456688"/>
              <a:ext cx="4445000" cy="281061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20th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27000" y="1476332"/>
            <a:ext cx="8890000" cy="3905337"/>
            <a:chOff x="127000" y="1824335"/>
            <a:chExt cx="8890000" cy="3905337"/>
          </a:xfrm>
        </p:grpSpPr>
        <p:sp>
          <p:nvSpPr>
            <p:cNvPr id="20486" name="Rectangle 3"/>
            <p:cNvSpPr>
              <a:spLocks noChangeArrowheads="1"/>
            </p:cNvSpPr>
            <p:nvPr/>
          </p:nvSpPr>
          <p:spPr bwMode="auto">
            <a:xfrm>
              <a:off x="2362200" y="1824335"/>
              <a:ext cx="47244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1.7</a:t>
              </a:r>
              <a:r>
                <a:rPr lang="en-US" sz="1200" b="1" dirty="0"/>
                <a:t>.</a:t>
              </a:r>
              <a:r>
                <a:rPr lang="en-US" sz="1200" dirty="0" smtClean="0"/>
                <a:t> Median age of incident RRT patients by centre in 2016</a:t>
              </a:r>
            </a:p>
            <a:p>
              <a:pPr algn="ctr"/>
              <a:r>
                <a:rPr lang="en-US" sz="1100" dirty="0" smtClean="0"/>
                <a:t>White points indicate transplant </a:t>
              </a:r>
              <a:r>
                <a:rPr lang="en-US" sz="1100" dirty="0" err="1" smtClean="0"/>
                <a:t>centres</a:t>
              </a:r>
              <a:endParaRPr lang="en-US" sz="1100" b="1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1-07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000" y="2290572"/>
              <a:ext cx="8890000" cy="34391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20th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349500" y="1777600"/>
            <a:ext cx="4445000" cy="3302801"/>
            <a:chOff x="2349500" y="1331268"/>
            <a:chExt cx="4445000" cy="3302801"/>
          </a:xfrm>
        </p:grpSpPr>
        <p:sp>
          <p:nvSpPr>
            <p:cNvPr id="21509" name="Rectangle 3"/>
            <p:cNvSpPr>
              <a:spLocks noChangeArrowheads="1"/>
            </p:cNvSpPr>
            <p:nvPr/>
          </p:nvSpPr>
          <p:spPr bwMode="auto">
            <a:xfrm>
              <a:off x="2997200" y="1331268"/>
              <a:ext cx="37084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1.8</a:t>
              </a:r>
              <a:r>
                <a:rPr lang="en-US" sz="1200" b="1" dirty="0"/>
                <a:t>.</a:t>
              </a:r>
              <a:r>
                <a:rPr lang="en-US" sz="1200" dirty="0" smtClean="0"/>
                <a:t> Percentage of patients starting RRT in 2016 who were male, by age group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1-08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1828800"/>
              <a:ext cx="4445000" cy="280526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rrlogo 2007 slid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01013" y="188913"/>
            <a:ext cx="671512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2628900" y="6237288"/>
            <a:ext cx="3886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600" b="1" dirty="0">
                <a:ea typeface="Arial" pitchFamily="-106" charset="0"/>
                <a:cs typeface="Arial" pitchFamily="-106" charset="0"/>
              </a:rPr>
              <a:t>UK Renal Registry</a:t>
            </a:r>
            <a:r>
              <a:rPr lang="en-GB" sz="1600" b="1" dirty="0" smtClean="0">
                <a:ea typeface="Arial" pitchFamily="-106" charset="0"/>
                <a:cs typeface="Arial" pitchFamily="-106" charset="0"/>
              </a:rPr>
              <a:t> </a:t>
            </a:r>
            <a:r>
              <a:rPr lang="en-US" sz="1600" b="1" dirty="0" smtClean="0">
                <a:ea typeface="Arial" pitchFamily="-106" charset="0"/>
                <a:cs typeface="Arial" pitchFamily="-106" charset="0"/>
              </a:rPr>
              <a:t>20th Annual Report</a:t>
            </a:r>
            <a:endParaRPr lang="en-US" sz="1600" b="1" dirty="0">
              <a:ea typeface="Arial" pitchFamily="-106" charset="0"/>
              <a:cs typeface="Arial" pitchFamily="-106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349500" y="1332900"/>
            <a:ext cx="4445000" cy="4192201"/>
            <a:chOff x="2349500" y="1905000"/>
            <a:chExt cx="4445000" cy="4192201"/>
          </a:xfrm>
        </p:grpSpPr>
        <p:sp>
          <p:nvSpPr>
            <p:cNvPr id="22533" name="Rectangle 3"/>
            <p:cNvSpPr>
              <a:spLocks noChangeArrowheads="1"/>
            </p:cNvSpPr>
            <p:nvPr/>
          </p:nvSpPr>
          <p:spPr bwMode="auto">
            <a:xfrm>
              <a:off x="2501900" y="1905000"/>
              <a:ext cx="41402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 smtClean="0"/>
                <a:t>Figure 1.9</a:t>
              </a:r>
              <a:r>
                <a:rPr lang="en-US" sz="1200" b="1" dirty="0"/>
                <a:t>.</a:t>
              </a:r>
              <a:r>
                <a:rPr lang="en-US" sz="1200" dirty="0" smtClean="0"/>
                <a:t> RRT modality at 90 days</a:t>
              </a:r>
              <a:br>
                <a:rPr lang="en-US" sz="1200" dirty="0" smtClean="0"/>
              </a:br>
              <a:r>
                <a:rPr lang="en-US" sz="1200" dirty="0" smtClean="0"/>
                <a:t>(incident cohort 1/10/2015 to 30/09/2016)</a:t>
              </a:r>
              <a:endParaRPr lang="en-US" sz="1200" dirty="0">
                <a:ea typeface="Arial" pitchFamily="-106" charset="0"/>
                <a:cs typeface="Arial" pitchFamily="-106" charset="0"/>
              </a:endParaRPr>
            </a:p>
          </p:txBody>
        </p:sp>
        <p:pic>
          <p:nvPicPr>
            <p:cNvPr id="7" name="Picture 6" descr="Slide01-09.ti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9500" y="2471928"/>
              <a:ext cx="4445000" cy="362527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1667</TotalTime>
  <Words>428</Words>
  <Application>Microsoft Office PowerPoint</Application>
  <PresentationFormat>On-screen Show (4:3)</PresentationFormat>
  <Paragraphs>41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Renal Registry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RRUser</dc:creator>
  <cp:lastModifiedBy>Hilary Doxford</cp:lastModifiedBy>
  <cp:revision>154</cp:revision>
  <dcterms:created xsi:type="dcterms:W3CDTF">2018-06-28T13:34:53Z</dcterms:created>
  <dcterms:modified xsi:type="dcterms:W3CDTF">2018-06-28T20:37:13Z</dcterms:modified>
</cp:coreProperties>
</file>