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Default Extension="tiff" ContentType="image/tiff"/>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6" charset="0"/>
        <a:ea typeface="+mn-ea"/>
        <a:cs typeface="+mn-cs"/>
      </a:defRPr>
    </a:lvl1pPr>
    <a:lvl2pPr marL="457200" algn="l" rtl="0" fontAlgn="base">
      <a:spcBef>
        <a:spcPct val="0"/>
      </a:spcBef>
      <a:spcAft>
        <a:spcPct val="0"/>
      </a:spcAft>
      <a:defRPr kern="1200">
        <a:solidFill>
          <a:schemeClr val="tx1"/>
        </a:solidFill>
        <a:latin typeface="Arial" pitchFamily="-106" charset="0"/>
        <a:ea typeface="+mn-ea"/>
        <a:cs typeface="+mn-cs"/>
      </a:defRPr>
    </a:lvl2pPr>
    <a:lvl3pPr marL="914400" algn="l" rtl="0" fontAlgn="base">
      <a:spcBef>
        <a:spcPct val="0"/>
      </a:spcBef>
      <a:spcAft>
        <a:spcPct val="0"/>
      </a:spcAft>
      <a:defRPr kern="1200">
        <a:solidFill>
          <a:schemeClr val="tx1"/>
        </a:solidFill>
        <a:latin typeface="Arial" pitchFamily="-106" charset="0"/>
        <a:ea typeface="+mn-ea"/>
        <a:cs typeface="+mn-cs"/>
      </a:defRPr>
    </a:lvl3pPr>
    <a:lvl4pPr marL="1371600" algn="l" rtl="0" fontAlgn="base">
      <a:spcBef>
        <a:spcPct val="0"/>
      </a:spcBef>
      <a:spcAft>
        <a:spcPct val="0"/>
      </a:spcAft>
      <a:defRPr kern="1200">
        <a:solidFill>
          <a:schemeClr val="tx1"/>
        </a:solidFill>
        <a:latin typeface="Arial" pitchFamily="-106" charset="0"/>
        <a:ea typeface="+mn-ea"/>
        <a:cs typeface="+mn-cs"/>
      </a:defRPr>
    </a:lvl4pPr>
    <a:lvl5pPr marL="1828800" algn="l" rtl="0" fontAlgn="base">
      <a:spcBef>
        <a:spcPct val="0"/>
      </a:spcBef>
      <a:spcAft>
        <a:spcPct val="0"/>
      </a:spcAft>
      <a:defRPr kern="1200">
        <a:solidFill>
          <a:schemeClr val="tx1"/>
        </a:solidFill>
        <a:latin typeface="Arial" pitchFamily="-106" charset="0"/>
        <a:ea typeface="+mn-ea"/>
        <a:cs typeface="+mn-cs"/>
      </a:defRPr>
    </a:lvl5pPr>
    <a:lvl6pPr marL="2286000" algn="l" defTabSz="457200" rtl="0" eaLnBrk="1" latinLnBrk="0" hangingPunct="1">
      <a:defRPr kern="1200">
        <a:solidFill>
          <a:schemeClr val="tx1"/>
        </a:solidFill>
        <a:latin typeface="Arial" pitchFamily="-106" charset="0"/>
        <a:ea typeface="+mn-ea"/>
        <a:cs typeface="+mn-cs"/>
      </a:defRPr>
    </a:lvl6pPr>
    <a:lvl7pPr marL="2743200" algn="l" defTabSz="457200" rtl="0" eaLnBrk="1" latinLnBrk="0" hangingPunct="1">
      <a:defRPr kern="1200">
        <a:solidFill>
          <a:schemeClr val="tx1"/>
        </a:solidFill>
        <a:latin typeface="Arial" pitchFamily="-106" charset="0"/>
        <a:ea typeface="+mn-ea"/>
        <a:cs typeface="+mn-cs"/>
      </a:defRPr>
    </a:lvl7pPr>
    <a:lvl8pPr marL="3200400" algn="l" defTabSz="457200" rtl="0" eaLnBrk="1" latinLnBrk="0" hangingPunct="1">
      <a:defRPr kern="1200">
        <a:solidFill>
          <a:schemeClr val="tx1"/>
        </a:solidFill>
        <a:latin typeface="Arial" pitchFamily="-106" charset="0"/>
        <a:ea typeface="+mn-ea"/>
        <a:cs typeface="+mn-cs"/>
      </a:defRPr>
    </a:lvl8pPr>
    <a:lvl9pPr marL="3657600" algn="l" defTabSz="457200" rtl="0" eaLnBrk="1" latinLnBrk="0" hangingPunct="1">
      <a:defRPr kern="1200">
        <a:solidFill>
          <a:schemeClr val="tx1"/>
        </a:solidFill>
        <a:latin typeface="Arial" pitchFamily="-10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100" d="100"/>
          <a:sy n="100" d="100"/>
        </p:scale>
        <p:origin x="-2696" y="-1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2F5FA8A-D598-9D48-A408-67E573BB802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C1BB24-92AB-A246-9412-8E53AFA88D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AA8B30-2C62-F945-80B8-14848EA4B42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81118D-FD91-4045-A5F4-0C9E949FEB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FBD76E-C3BC-754A-995F-7ACBC605535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9C9123-7447-894B-BABC-3D8D4B2B2B4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2B5F40-2CE3-9445-A203-394F2627AE3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14B6D6F-2234-3249-9423-747AE5E0406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8D5BA9-363D-374B-BD51-794B5784D0A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B6FC9CE-4ADB-F748-A370-EE63BF306AB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38728E-538E-AF4E-95C0-5AD7D55F097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F2AF73-2C8C-384C-A8D3-6C750DC94A3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96F7E64-B70E-EE40-A944-F0FE5F8875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1.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2.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6.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7.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8.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9.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2" descr="rrlogo 2007 slide 5"/>
          <p:cNvPicPr>
            <a:picLocks noChangeAspect="1" noChangeArrowheads="1"/>
          </p:cNvPicPr>
          <p:nvPr/>
        </p:nvPicPr>
        <p:blipFill>
          <a:blip r:embed="rId2"/>
          <a:srcRect/>
          <a:stretch>
            <a:fillRect/>
          </a:stretch>
        </p:blipFill>
        <p:spPr bwMode="auto">
          <a:xfrm>
            <a:off x="8101013" y="188913"/>
            <a:ext cx="671512" cy="719137"/>
          </a:xfrm>
          <a:prstGeom prst="rect">
            <a:avLst/>
          </a:prstGeom>
          <a:noFill/>
          <a:ln w="9525">
            <a:noFill/>
            <a:miter lim="800000"/>
            <a:headEnd/>
            <a:tailEnd/>
          </a:ln>
        </p:spPr>
      </p:pic>
      <p:sp>
        <p:nvSpPr>
          <p:cNvPr id="14339" name="Rectangle 3"/>
          <p:cNvSpPr>
            <a:spLocks noChangeArrowheads="1"/>
          </p:cNvSpPr>
          <p:nvPr/>
        </p:nvSpPr>
        <p:spPr bwMode="auto">
          <a:xfrm>
            <a:off x="2628900" y="6237288"/>
            <a:ext cx="3886200" cy="336550"/>
          </a:xfrm>
          <a:prstGeom prst="rect">
            <a:avLst/>
          </a:prstGeom>
          <a:noFill/>
          <a:ln w="9525">
            <a:noFill/>
            <a:miter lim="800000"/>
            <a:headEnd/>
            <a:tailEnd/>
          </a:ln>
        </p:spPr>
        <p:txBody>
          <a:bodyPr wrap="none">
            <a:prstTxWarp prst="textNoShape">
              <a:avLst/>
            </a:prstTxWarp>
          </a:bodyPr>
          <a:lstStyle/>
          <a:p>
            <a:pPr algn="ctr"/>
            <a:r>
              <a:rPr lang="en-GB" sz="1600" b="1" dirty="0">
                <a:ea typeface="Arial" pitchFamily="-106" charset="0"/>
                <a:cs typeface="Arial" pitchFamily="-106" charset="0"/>
              </a:rPr>
              <a:t>UK Renal Registry</a:t>
            </a:r>
            <a:r>
              <a:rPr lang="en-GB" sz="1600" b="1" dirty="0" smtClean="0">
                <a:ea typeface="Arial" pitchFamily="-106" charset="0"/>
                <a:cs typeface="Arial" pitchFamily="-106" charset="0"/>
              </a:rPr>
              <a:t> </a:t>
            </a:r>
            <a:r>
              <a:rPr lang="en-US" sz="1600" b="1" dirty="0" smtClean="0">
                <a:ea typeface="Arial" pitchFamily="-106" charset="0"/>
                <a:cs typeface="Arial" pitchFamily="-106" charset="0"/>
              </a:rPr>
              <a:t>18th Annual Report</a:t>
            </a:r>
            <a:endParaRPr lang="en-US" sz="1600" b="1" dirty="0">
              <a:ea typeface="Arial" pitchFamily="-106" charset="0"/>
              <a:cs typeface="Arial" pitchFamily="-106" charset="0"/>
            </a:endParaRPr>
          </a:p>
        </p:txBody>
      </p:sp>
      <p:grpSp>
        <p:nvGrpSpPr>
          <p:cNvPr id="8" name="Group 7"/>
          <p:cNvGrpSpPr/>
          <p:nvPr/>
        </p:nvGrpSpPr>
        <p:grpSpPr>
          <a:xfrm>
            <a:off x="2349500" y="1933514"/>
            <a:ext cx="4445000" cy="3019486"/>
            <a:chOff x="2349500" y="1933514"/>
            <a:chExt cx="4445000" cy="3019486"/>
          </a:xfrm>
        </p:grpSpPr>
        <p:sp>
          <p:nvSpPr>
            <p:cNvPr id="14342" name="Rectangle 3"/>
            <p:cNvSpPr>
              <a:spLocks noChangeArrowheads="1"/>
            </p:cNvSpPr>
            <p:nvPr/>
          </p:nvSpPr>
          <p:spPr bwMode="auto">
            <a:xfrm>
              <a:off x="2971800" y="1933514"/>
              <a:ext cx="3810000" cy="444500"/>
            </a:xfrm>
            <a:prstGeom prst="rect">
              <a:avLst/>
            </a:prstGeom>
            <a:noFill/>
            <a:ln w="9525">
              <a:noFill/>
              <a:miter lim="800000"/>
              <a:headEnd/>
              <a:tailEnd/>
            </a:ln>
          </p:spPr>
          <p:txBody>
            <a:bodyPr>
              <a:prstTxWarp prst="textNoShape">
                <a:avLst/>
              </a:prstTxWarp>
            </a:bodyPr>
            <a:lstStyle/>
            <a:p>
              <a:pPr algn="ctr"/>
              <a:r>
                <a:rPr lang="en-US" sz="1200" b="1" dirty="0" smtClean="0"/>
                <a:t>Figure 2.1</a:t>
              </a:r>
              <a:r>
                <a:rPr lang="en-US" sz="1200" b="1" dirty="0"/>
                <a:t>.</a:t>
              </a:r>
              <a:r>
                <a:rPr lang="en-US" sz="1200" dirty="0" smtClean="0"/>
                <a:t> Prevalence rates per million population by age group and UK country on 31/12/2014</a:t>
              </a:r>
              <a:endParaRPr lang="en-US" sz="1200" b="1" dirty="0">
                <a:ea typeface="Arial" pitchFamily="-106" charset="0"/>
                <a:cs typeface="Arial" pitchFamily="-106" charset="0"/>
              </a:endParaRPr>
            </a:p>
          </p:txBody>
        </p:sp>
        <p:pic>
          <p:nvPicPr>
            <p:cNvPr id="7" name="Picture 6" descr="Slide02-01.tif"/>
            <p:cNvPicPr>
              <a:picLocks noChangeAspect="1"/>
            </p:cNvPicPr>
            <p:nvPr/>
          </p:nvPicPr>
          <p:blipFill>
            <a:blip r:embed="rId3"/>
            <a:stretch>
              <a:fillRect/>
            </a:stretch>
          </p:blipFill>
          <p:spPr>
            <a:xfrm>
              <a:off x="2349500" y="2462915"/>
              <a:ext cx="4445000" cy="2490085"/>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2" descr="rrlogo 2007 slide 5"/>
          <p:cNvPicPr>
            <a:picLocks noChangeAspect="1" noChangeArrowheads="1"/>
          </p:cNvPicPr>
          <p:nvPr/>
        </p:nvPicPr>
        <p:blipFill>
          <a:blip r:embed="rId2"/>
          <a:srcRect/>
          <a:stretch>
            <a:fillRect/>
          </a:stretch>
        </p:blipFill>
        <p:spPr bwMode="auto">
          <a:xfrm>
            <a:off x="8101013" y="188913"/>
            <a:ext cx="671512" cy="719137"/>
          </a:xfrm>
          <a:prstGeom prst="rect">
            <a:avLst/>
          </a:prstGeom>
          <a:noFill/>
          <a:ln w="9525">
            <a:noFill/>
            <a:miter lim="800000"/>
            <a:headEnd/>
            <a:tailEnd/>
          </a:ln>
        </p:spPr>
      </p:pic>
      <p:sp>
        <p:nvSpPr>
          <p:cNvPr id="23555" name="Rectangle 3"/>
          <p:cNvSpPr>
            <a:spLocks noChangeArrowheads="1"/>
          </p:cNvSpPr>
          <p:nvPr/>
        </p:nvSpPr>
        <p:spPr bwMode="auto">
          <a:xfrm>
            <a:off x="2628900" y="6237288"/>
            <a:ext cx="3886200" cy="336550"/>
          </a:xfrm>
          <a:prstGeom prst="rect">
            <a:avLst/>
          </a:prstGeom>
          <a:noFill/>
          <a:ln w="9525">
            <a:noFill/>
            <a:miter lim="800000"/>
            <a:headEnd/>
            <a:tailEnd/>
          </a:ln>
        </p:spPr>
        <p:txBody>
          <a:bodyPr wrap="none">
            <a:prstTxWarp prst="textNoShape">
              <a:avLst/>
            </a:prstTxWarp>
            <a:spAutoFit/>
          </a:bodyPr>
          <a:lstStyle/>
          <a:p>
            <a:r>
              <a:rPr lang="en-GB" sz="1600" b="1" dirty="0">
                <a:ea typeface="Arial" pitchFamily="-106" charset="0"/>
                <a:cs typeface="Arial" pitchFamily="-106" charset="0"/>
              </a:rPr>
              <a:t>UK Renal Registry</a:t>
            </a:r>
            <a:r>
              <a:rPr lang="en-GB" sz="1600" b="1" dirty="0" smtClean="0">
                <a:ea typeface="Arial" pitchFamily="-106" charset="0"/>
                <a:cs typeface="Arial" pitchFamily="-106" charset="0"/>
              </a:rPr>
              <a:t> </a:t>
            </a:r>
            <a:r>
              <a:rPr lang="en-US" sz="1600" b="1" dirty="0" smtClean="0">
                <a:ea typeface="Arial" pitchFamily="-106" charset="0"/>
                <a:cs typeface="Arial" pitchFamily="-106" charset="0"/>
              </a:rPr>
              <a:t>18th Annual Report</a:t>
            </a:r>
            <a:endParaRPr lang="en-US" sz="1600" b="1" dirty="0">
              <a:ea typeface="Arial" pitchFamily="-106" charset="0"/>
              <a:cs typeface="Arial" pitchFamily="-106" charset="0"/>
            </a:endParaRPr>
          </a:p>
        </p:txBody>
      </p:sp>
      <p:grpSp>
        <p:nvGrpSpPr>
          <p:cNvPr id="8" name="Group 7"/>
          <p:cNvGrpSpPr/>
          <p:nvPr/>
        </p:nvGrpSpPr>
        <p:grpSpPr>
          <a:xfrm>
            <a:off x="1651000" y="1569460"/>
            <a:ext cx="5842000" cy="3688340"/>
            <a:chOff x="1651000" y="1569460"/>
            <a:chExt cx="5842000" cy="3688340"/>
          </a:xfrm>
        </p:grpSpPr>
        <p:sp>
          <p:nvSpPr>
            <p:cNvPr id="23557" name="Rectangle 3"/>
            <p:cNvSpPr>
              <a:spLocks noChangeArrowheads="1"/>
            </p:cNvSpPr>
            <p:nvPr/>
          </p:nvSpPr>
          <p:spPr bwMode="auto">
            <a:xfrm>
              <a:off x="2006600" y="1569460"/>
              <a:ext cx="5461000" cy="646331"/>
            </a:xfrm>
            <a:prstGeom prst="rect">
              <a:avLst/>
            </a:prstGeom>
            <a:noFill/>
            <a:ln w="9525">
              <a:noFill/>
              <a:miter lim="800000"/>
              <a:headEnd/>
              <a:tailEnd/>
            </a:ln>
          </p:spPr>
          <p:txBody>
            <a:bodyPr wrap="square">
              <a:prstTxWarp prst="textNoShape">
                <a:avLst/>
              </a:prstTxWarp>
              <a:spAutoFit/>
            </a:bodyPr>
            <a:lstStyle/>
            <a:p>
              <a:pPr algn="ctr"/>
              <a:r>
                <a:rPr lang="en-US" sz="1200" b="1" dirty="0" smtClean="0"/>
                <a:t>Figure 2.10</a:t>
              </a:r>
              <a:r>
                <a:rPr lang="en-US" sz="1200" b="1" dirty="0"/>
                <a:t>.</a:t>
              </a:r>
              <a:r>
                <a:rPr lang="en-US" sz="1200" dirty="0" smtClean="0"/>
                <a:t> Detailed dialysis modality changes in prevalent RRT patients from 1999–2014</a:t>
              </a:r>
            </a:p>
            <a:p>
              <a:pPr algn="ctr"/>
              <a:r>
                <a:rPr lang="en-US" sz="1200" dirty="0" smtClean="0"/>
                <a:t>Scottish </a:t>
              </a:r>
              <a:r>
                <a:rPr lang="en-US" sz="1200" dirty="0" err="1" smtClean="0"/>
                <a:t>centres</a:t>
              </a:r>
              <a:r>
                <a:rPr lang="en-US" sz="1200" dirty="0" smtClean="0"/>
                <a:t> excluded as information on satellite HD was not available</a:t>
              </a:r>
              <a:endParaRPr lang="en-US" sz="1200" dirty="0">
                <a:ea typeface="Arial" pitchFamily="-106" charset="0"/>
                <a:cs typeface="Arial" pitchFamily="-106" charset="0"/>
              </a:endParaRPr>
            </a:p>
          </p:txBody>
        </p:sp>
        <p:pic>
          <p:nvPicPr>
            <p:cNvPr id="7" name="Picture 6" descr="Slide02-10.tif"/>
            <p:cNvPicPr>
              <a:picLocks noChangeAspect="1"/>
            </p:cNvPicPr>
            <p:nvPr/>
          </p:nvPicPr>
          <p:blipFill>
            <a:blip r:embed="rId3"/>
            <a:stretch>
              <a:fillRect/>
            </a:stretch>
          </p:blipFill>
          <p:spPr>
            <a:xfrm>
              <a:off x="1651000" y="2282587"/>
              <a:ext cx="5842000" cy="2975213"/>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2" descr="rrlogo 2007 slide 5"/>
          <p:cNvPicPr>
            <a:picLocks noChangeAspect="1" noChangeArrowheads="1"/>
          </p:cNvPicPr>
          <p:nvPr/>
        </p:nvPicPr>
        <p:blipFill>
          <a:blip r:embed="rId2"/>
          <a:srcRect/>
          <a:stretch>
            <a:fillRect/>
          </a:stretch>
        </p:blipFill>
        <p:spPr bwMode="auto">
          <a:xfrm>
            <a:off x="8101013" y="188913"/>
            <a:ext cx="671512" cy="719137"/>
          </a:xfrm>
          <a:prstGeom prst="rect">
            <a:avLst/>
          </a:prstGeom>
          <a:noFill/>
          <a:ln w="9525">
            <a:noFill/>
            <a:miter lim="800000"/>
            <a:headEnd/>
            <a:tailEnd/>
          </a:ln>
        </p:spPr>
      </p:pic>
      <p:sp>
        <p:nvSpPr>
          <p:cNvPr id="24579" name="Rectangle 3"/>
          <p:cNvSpPr>
            <a:spLocks noChangeArrowheads="1"/>
          </p:cNvSpPr>
          <p:nvPr/>
        </p:nvSpPr>
        <p:spPr bwMode="auto">
          <a:xfrm>
            <a:off x="2628900" y="6237288"/>
            <a:ext cx="3886200" cy="336550"/>
          </a:xfrm>
          <a:prstGeom prst="rect">
            <a:avLst/>
          </a:prstGeom>
          <a:noFill/>
          <a:ln w="9525">
            <a:noFill/>
            <a:miter lim="800000"/>
            <a:headEnd/>
            <a:tailEnd/>
          </a:ln>
        </p:spPr>
        <p:txBody>
          <a:bodyPr wrap="none">
            <a:prstTxWarp prst="textNoShape">
              <a:avLst/>
            </a:prstTxWarp>
            <a:spAutoFit/>
          </a:bodyPr>
          <a:lstStyle/>
          <a:p>
            <a:r>
              <a:rPr lang="en-GB" sz="1600" b="1" dirty="0">
                <a:ea typeface="Arial" pitchFamily="-106" charset="0"/>
                <a:cs typeface="Arial" pitchFamily="-106" charset="0"/>
              </a:rPr>
              <a:t>UK Renal Registry</a:t>
            </a:r>
            <a:r>
              <a:rPr lang="en-GB" sz="1600" b="1" dirty="0" smtClean="0">
                <a:ea typeface="Arial" pitchFamily="-106" charset="0"/>
                <a:cs typeface="Arial" pitchFamily="-106" charset="0"/>
              </a:rPr>
              <a:t> </a:t>
            </a:r>
            <a:r>
              <a:rPr lang="en-US" sz="1600" b="1" dirty="0" smtClean="0">
                <a:ea typeface="Arial" pitchFamily="-106" charset="0"/>
                <a:cs typeface="Arial" pitchFamily="-106" charset="0"/>
              </a:rPr>
              <a:t>18th Annual Report</a:t>
            </a:r>
            <a:endParaRPr lang="en-US" sz="1600" b="1" dirty="0">
              <a:ea typeface="Arial" pitchFamily="-106" charset="0"/>
              <a:cs typeface="Arial" pitchFamily="-106" charset="0"/>
            </a:endParaRPr>
          </a:p>
        </p:txBody>
      </p:sp>
      <p:grpSp>
        <p:nvGrpSpPr>
          <p:cNvPr id="8" name="Group 7"/>
          <p:cNvGrpSpPr/>
          <p:nvPr/>
        </p:nvGrpSpPr>
        <p:grpSpPr>
          <a:xfrm>
            <a:off x="1651000" y="988332"/>
            <a:ext cx="5842000" cy="4881337"/>
            <a:chOff x="1651000" y="986063"/>
            <a:chExt cx="5842000" cy="4881337"/>
          </a:xfrm>
        </p:grpSpPr>
        <p:sp>
          <p:nvSpPr>
            <p:cNvPr id="24582" name="Rectangle 3"/>
            <p:cNvSpPr>
              <a:spLocks noChangeArrowheads="1"/>
            </p:cNvSpPr>
            <p:nvPr/>
          </p:nvSpPr>
          <p:spPr bwMode="auto">
            <a:xfrm>
              <a:off x="2209800" y="986063"/>
              <a:ext cx="5257800" cy="1200329"/>
            </a:xfrm>
            <a:prstGeom prst="rect">
              <a:avLst/>
            </a:prstGeom>
            <a:noFill/>
            <a:ln w="9525">
              <a:noFill/>
              <a:miter lim="800000"/>
              <a:headEnd/>
              <a:tailEnd/>
            </a:ln>
          </p:spPr>
          <p:txBody>
            <a:bodyPr wrap="square">
              <a:prstTxWarp prst="textNoShape">
                <a:avLst/>
              </a:prstTxWarp>
              <a:spAutoFit/>
            </a:bodyPr>
            <a:lstStyle/>
            <a:p>
              <a:pPr algn="ctr"/>
              <a:r>
                <a:rPr lang="en-US" sz="1200" b="1" dirty="0" smtClean="0"/>
                <a:t>Figure 2.11</a:t>
              </a:r>
              <a:r>
                <a:rPr lang="en-US" sz="1200" b="1" dirty="0"/>
                <a:t>.</a:t>
              </a:r>
              <a:r>
                <a:rPr lang="en-US" sz="1200" dirty="0" smtClean="0"/>
                <a:t> RRT Prevalence rates (</a:t>
              </a:r>
              <a:r>
                <a:rPr lang="en-US" sz="1200" dirty="0" err="1" smtClean="0"/>
                <a:t>pmp</a:t>
              </a:r>
              <a:r>
                <a:rPr lang="en-US" sz="1200" dirty="0" smtClean="0"/>
                <a:t>) by country in 2013</a:t>
              </a:r>
            </a:p>
            <a:p>
              <a:pPr algn="ctr"/>
              <a:r>
                <a:rPr lang="en-US" sz="1200" dirty="0" smtClean="0"/>
                <a:t>Non-UK data from USRDS available at </a:t>
              </a:r>
            </a:p>
            <a:p>
              <a:pPr algn="ctr"/>
              <a:r>
                <a:rPr lang="en-US" sz="1200" dirty="0" smtClean="0"/>
                <a:t>http://www.usrds.org/2015/view/v2_13.aspx</a:t>
              </a:r>
            </a:p>
            <a:p>
              <a:r>
                <a:rPr lang="en-US" sz="1200" dirty="0" smtClean="0"/>
                <a:t>The UK data include </a:t>
              </a:r>
              <a:r>
                <a:rPr lang="en-US" sz="1200" dirty="0" err="1" smtClean="0"/>
                <a:t>paediatric</a:t>
              </a:r>
              <a:r>
                <a:rPr lang="en-US" sz="1200" dirty="0" smtClean="0"/>
                <a:t> patients to agree with the data from the other countries. All rates unadjusted. Japan is dialysis only. Data for France include 22 regions in 2013. Data for Spain include 18 of 19 regions.</a:t>
              </a:r>
              <a:endParaRPr lang="en-US" sz="1200" dirty="0">
                <a:ea typeface="Arial" pitchFamily="-106" charset="0"/>
                <a:cs typeface="Arial" pitchFamily="-106" charset="0"/>
              </a:endParaRPr>
            </a:p>
          </p:txBody>
        </p:sp>
        <p:pic>
          <p:nvPicPr>
            <p:cNvPr id="7" name="Picture 6" descr="Slide02-11.tif"/>
            <p:cNvPicPr>
              <a:picLocks noChangeAspect="1"/>
            </p:cNvPicPr>
            <p:nvPr/>
          </p:nvPicPr>
          <p:blipFill>
            <a:blip r:embed="rId3"/>
            <a:stretch>
              <a:fillRect/>
            </a:stretch>
          </p:blipFill>
          <p:spPr>
            <a:xfrm>
              <a:off x="1651000" y="2248911"/>
              <a:ext cx="5842000" cy="3618489"/>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2" descr="rrlogo 2007 slide 5"/>
          <p:cNvPicPr>
            <a:picLocks noChangeAspect="1" noChangeArrowheads="1"/>
          </p:cNvPicPr>
          <p:nvPr/>
        </p:nvPicPr>
        <p:blipFill>
          <a:blip r:embed="rId2"/>
          <a:srcRect/>
          <a:stretch>
            <a:fillRect/>
          </a:stretch>
        </p:blipFill>
        <p:spPr bwMode="auto">
          <a:xfrm>
            <a:off x="8101013" y="188913"/>
            <a:ext cx="671512" cy="719137"/>
          </a:xfrm>
          <a:prstGeom prst="rect">
            <a:avLst/>
          </a:prstGeom>
          <a:noFill/>
          <a:ln w="9525">
            <a:noFill/>
            <a:miter lim="800000"/>
            <a:headEnd/>
            <a:tailEnd/>
          </a:ln>
        </p:spPr>
      </p:pic>
      <p:sp>
        <p:nvSpPr>
          <p:cNvPr id="15363" name="Rectangle 3"/>
          <p:cNvSpPr>
            <a:spLocks noChangeArrowheads="1"/>
          </p:cNvSpPr>
          <p:nvPr/>
        </p:nvSpPr>
        <p:spPr bwMode="auto">
          <a:xfrm>
            <a:off x="2628900" y="6237288"/>
            <a:ext cx="3886200" cy="336550"/>
          </a:xfrm>
          <a:prstGeom prst="rect">
            <a:avLst/>
          </a:prstGeom>
          <a:noFill/>
          <a:ln w="9525">
            <a:noFill/>
            <a:miter lim="800000"/>
            <a:headEnd/>
            <a:tailEnd/>
          </a:ln>
        </p:spPr>
        <p:txBody>
          <a:bodyPr wrap="none">
            <a:prstTxWarp prst="textNoShape">
              <a:avLst/>
            </a:prstTxWarp>
            <a:spAutoFit/>
          </a:bodyPr>
          <a:lstStyle/>
          <a:p>
            <a:r>
              <a:rPr lang="en-GB" sz="1600" b="1" dirty="0">
                <a:ea typeface="Arial" pitchFamily="-106" charset="0"/>
                <a:cs typeface="Arial" pitchFamily="-106" charset="0"/>
              </a:rPr>
              <a:t>UK Renal Registry</a:t>
            </a:r>
            <a:r>
              <a:rPr lang="en-GB" sz="1600" b="1" dirty="0" smtClean="0">
                <a:ea typeface="Arial" pitchFamily="-106" charset="0"/>
                <a:cs typeface="Arial" pitchFamily="-106" charset="0"/>
              </a:rPr>
              <a:t> </a:t>
            </a:r>
            <a:r>
              <a:rPr lang="en-US" sz="1600" b="1" dirty="0" smtClean="0">
                <a:ea typeface="Arial" pitchFamily="-106" charset="0"/>
                <a:cs typeface="Arial" pitchFamily="-106" charset="0"/>
              </a:rPr>
              <a:t>18th Annual Report</a:t>
            </a:r>
            <a:endParaRPr lang="en-US" sz="1600" b="1" dirty="0">
              <a:ea typeface="Arial" pitchFamily="-106" charset="0"/>
              <a:cs typeface="Arial" pitchFamily="-106" charset="0"/>
            </a:endParaRPr>
          </a:p>
        </p:txBody>
      </p:sp>
      <p:grpSp>
        <p:nvGrpSpPr>
          <p:cNvPr id="8" name="Group 7"/>
          <p:cNvGrpSpPr/>
          <p:nvPr/>
        </p:nvGrpSpPr>
        <p:grpSpPr>
          <a:xfrm>
            <a:off x="2349500" y="1800066"/>
            <a:ext cx="4445000" cy="3149441"/>
            <a:chOff x="2349500" y="1800066"/>
            <a:chExt cx="4445000" cy="3149441"/>
          </a:xfrm>
        </p:grpSpPr>
        <p:sp>
          <p:nvSpPr>
            <p:cNvPr id="15366" name="Rectangle 3"/>
            <p:cNvSpPr>
              <a:spLocks noChangeArrowheads="1"/>
            </p:cNvSpPr>
            <p:nvPr/>
          </p:nvSpPr>
          <p:spPr bwMode="auto">
            <a:xfrm>
              <a:off x="2895600" y="1800066"/>
              <a:ext cx="3860800" cy="461665"/>
            </a:xfrm>
            <a:prstGeom prst="rect">
              <a:avLst/>
            </a:prstGeom>
            <a:noFill/>
            <a:ln w="9525">
              <a:noFill/>
              <a:miter lim="800000"/>
              <a:headEnd/>
              <a:tailEnd/>
            </a:ln>
          </p:spPr>
          <p:txBody>
            <a:bodyPr wrap="square">
              <a:prstTxWarp prst="textNoShape">
                <a:avLst/>
              </a:prstTxWarp>
              <a:spAutoFit/>
            </a:bodyPr>
            <a:lstStyle/>
            <a:p>
              <a:pPr algn="ctr"/>
              <a:r>
                <a:rPr lang="en-US" sz="1200" b="1" dirty="0" smtClean="0"/>
                <a:t>Figure 2.2</a:t>
              </a:r>
              <a:r>
                <a:rPr lang="en-US" sz="1200" b="1" dirty="0"/>
                <a:t>.</a:t>
              </a:r>
              <a:r>
                <a:rPr lang="en-US" sz="1200" dirty="0" smtClean="0"/>
                <a:t> Growth in prevalent patient numbers by treatment modality at the end of each year 1997–2014</a:t>
              </a:r>
              <a:endParaRPr lang="en-US" sz="1200" dirty="0">
                <a:ea typeface="Arial" pitchFamily="-106" charset="0"/>
                <a:cs typeface="Arial" pitchFamily="-106" charset="0"/>
              </a:endParaRPr>
            </a:p>
          </p:txBody>
        </p:sp>
        <p:pic>
          <p:nvPicPr>
            <p:cNvPr id="7" name="Picture 6" descr="Slide02-02.tif"/>
            <p:cNvPicPr>
              <a:picLocks noChangeAspect="1"/>
            </p:cNvPicPr>
            <p:nvPr/>
          </p:nvPicPr>
          <p:blipFill>
            <a:blip r:embed="rId3"/>
            <a:stretch>
              <a:fillRect/>
            </a:stretch>
          </p:blipFill>
          <p:spPr>
            <a:xfrm>
              <a:off x="2349500" y="2286000"/>
              <a:ext cx="4445000" cy="2663507"/>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2" descr="rrlogo 2007 slide 5"/>
          <p:cNvPicPr>
            <a:picLocks noChangeAspect="1" noChangeArrowheads="1"/>
          </p:cNvPicPr>
          <p:nvPr/>
        </p:nvPicPr>
        <p:blipFill>
          <a:blip r:embed="rId2"/>
          <a:srcRect/>
          <a:stretch>
            <a:fillRect/>
          </a:stretch>
        </p:blipFill>
        <p:spPr bwMode="auto">
          <a:xfrm>
            <a:off x="8101013" y="188913"/>
            <a:ext cx="671512" cy="719137"/>
          </a:xfrm>
          <a:prstGeom prst="rect">
            <a:avLst/>
          </a:prstGeom>
          <a:noFill/>
          <a:ln w="9525">
            <a:noFill/>
            <a:miter lim="800000"/>
            <a:headEnd/>
            <a:tailEnd/>
          </a:ln>
        </p:spPr>
      </p:pic>
      <p:sp>
        <p:nvSpPr>
          <p:cNvPr id="16387" name="Rectangle 3"/>
          <p:cNvSpPr>
            <a:spLocks noChangeArrowheads="1"/>
          </p:cNvSpPr>
          <p:nvPr/>
        </p:nvSpPr>
        <p:spPr bwMode="auto">
          <a:xfrm>
            <a:off x="2628900" y="6237288"/>
            <a:ext cx="3886200" cy="336550"/>
          </a:xfrm>
          <a:prstGeom prst="rect">
            <a:avLst/>
          </a:prstGeom>
          <a:noFill/>
          <a:ln w="9525">
            <a:noFill/>
            <a:miter lim="800000"/>
            <a:headEnd/>
            <a:tailEnd/>
          </a:ln>
        </p:spPr>
        <p:txBody>
          <a:bodyPr wrap="none">
            <a:prstTxWarp prst="textNoShape">
              <a:avLst/>
            </a:prstTxWarp>
            <a:spAutoFit/>
          </a:bodyPr>
          <a:lstStyle/>
          <a:p>
            <a:r>
              <a:rPr lang="en-GB" sz="1600" b="1" dirty="0">
                <a:ea typeface="Arial" pitchFamily="-106" charset="0"/>
                <a:cs typeface="Arial" pitchFamily="-106" charset="0"/>
              </a:rPr>
              <a:t>UK Renal Registry</a:t>
            </a:r>
            <a:r>
              <a:rPr lang="en-GB" sz="1600" b="1" dirty="0" smtClean="0">
                <a:ea typeface="Arial" pitchFamily="-106" charset="0"/>
                <a:cs typeface="Arial" pitchFamily="-106" charset="0"/>
              </a:rPr>
              <a:t> </a:t>
            </a:r>
            <a:r>
              <a:rPr lang="en-US" sz="1600" b="1" dirty="0" smtClean="0">
                <a:ea typeface="Arial" pitchFamily="-106" charset="0"/>
                <a:cs typeface="Arial" pitchFamily="-106" charset="0"/>
              </a:rPr>
              <a:t>18th Annual Report</a:t>
            </a:r>
            <a:endParaRPr lang="en-US" sz="1600" b="1" dirty="0">
              <a:ea typeface="Arial" pitchFamily="-106" charset="0"/>
              <a:cs typeface="Arial" pitchFamily="-106" charset="0"/>
            </a:endParaRPr>
          </a:p>
        </p:txBody>
      </p:sp>
      <p:grpSp>
        <p:nvGrpSpPr>
          <p:cNvPr id="8" name="Group 7"/>
          <p:cNvGrpSpPr/>
          <p:nvPr/>
        </p:nvGrpSpPr>
        <p:grpSpPr>
          <a:xfrm>
            <a:off x="2349500" y="1688446"/>
            <a:ext cx="4445000" cy="3416954"/>
            <a:chOff x="2349500" y="1688446"/>
            <a:chExt cx="4445000" cy="3416954"/>
          </a:xfrm>
        </p:grpSpPr>
        <p:sp>
          <p:nvSpPr>
            <p:cNvPr id="16390" name="Rectangle 3"/>
            <p:cNvSpPr>
              <a:spLocks noChangeArrowheads="1"/>
            </p:cNvSpPr>
            <p:nvPr/>
          </p:nvSpPr>
          <p:spPr bwMode="auto">
            <a:xfrm>
              <a:off x="2717800" y="1688446"/>
              <a:ext cx="4064000" cy="646331"/>
            </a:xfrm>
            <a:prstGeom prst="rect">
              <a:avLst/>
            </a:prstGeom>
            <a:noFill/>
            <a:ln w="9525">
              <a:noFill/>
              <a:miter lim="800000"/>
              <a:headEnd/>
              <a:tailEnd/>
            </a:ln>
          </p:spPr>
          <p:txBody>
            <a:bodyPr>
              <a:prstTxWarp prst="textNoShape">
                <a:avLst/>
              </a:prstTxWarp>
              <a:spAutoFit/>
            </a:bodyPr>
            <a:lstStyle/>
            <a:p>
              <a:pPr algn="ctr"/>
              <a:r>
                <a:rPr lang="en-US" sz="1200" b="1" dirty="0" smtClean="0"/>
                <a:t>Figure 2.3</a:t>
              </a:r>
              <a:r>
                <a:rPr lang="en-US" sz="1200" b="1" dirty="0"/>
                <a:t>.</a:t>
              </a:r>
              <a:r>
                <a:rPr lang="en-US" sz="1200" dirty="0" smtClean="0"/>
                <a:t> </a:t>
              </a:r>
              <a:r>
                <a:rPr lang="en-US" sz="1200" dirty="0" err="1" smtClean="0"/>
                <a:t>Standardised</a:t>
              </a:r>
              <a:r>
                <a:rPr lang="en-US" sz="1200" dirty="0" smtClean="0"/>
                <a:t> prevalence ratios for CCG/HB areas by percentage non-White on 31/12/2014</a:t>
              </a:r>
            </a:p>
            <a:p>
              <a:pPr algn="ctr"/>
              <a:r>
                <a:rPr lang="en-US" sz="1200" dirty="0" smtClean="0"/>
                <a:t>(excluding areas with &lt;5% ethnic minorities)</a:t>
              </a:r>
              <a:endParaRPr lang="en-US" sz="1200" baseline="30000" dirty="0">
                <a:ea typeface="Arial" pitchFamily="-106" charset="0"/>
                <a:cs typeface="Arial" pitchFamily="-106" charset="0"/>
              </a:endParaRPr>
            </a:p>
          </p:txBody>
        </p:sp>
        <p:pic>
          <p:nvPicPr>
            <p:cNvPr id="7" name="Picture 6" descr="Slide02-03.tif"/>
            <p:cNvPicPr>
              <a:picLocks noChangeAspect="1"/>
            </p:cNvPicPr>
            <p:nvPr/>
          </p:nvPicPr>
          <p:blipFill>
            <a:blip r:embed="rId3"/>
            <a:stretch>
              <a:fillRect/>
            </a:stretch>
          </p:blipFill>
          <p:spPr>
            <a:xfrm>
              <a:off x="2349500" y="2389496"/>
              <a:ext cx="4445000" cy="2715904"/>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2" descr="rrlogo 2007 slide 5"/>
          <p:cNvPicPr>
            <a:picLocks noChangeAspect="1" noChangeArrowheads="1"/>
          </p:cNvPicPr>
          <p:nvPr/>
        </p:nvPicPr>
        <p:blipFill>
          <a:blip r:embed="rId2"/>
          <a:srcRect/>
          <a:stretch>
            <a:fillRect/>
          </a:stretch>
        </p:blipFill>
        <p:spPr bwMode="auto">
          <a:xfrm>
            <a:off x="8101013" y="188913"/>
            <a:ext cx="671512" cy="719137"/>
          </a:xfrm>
          <a:prstGeom prst="rect">
            <a:avLst/>
          </a:prstGeom>
          <a:noFill/>
          <a:ln w="9525">
            <a:noFill/>
            <a:miter lim="800000"/>
            <a:headEnd/>
            <a:tailEnd/>
          </a:ln>
        </p:spPr>
      </p:pic>
      <p:sp>
        <p:nvSpPr>
          <p:cNvPr id="17411" name="Rectangle 3"/>
          <p:cNvSpPr>
            <a:spLocks noChangeArrowheads="1"/>
          </p:cNvSpPr>
          <p:nvPr/>
        </p:nvSpPr>
        <p:spPr bwMode="auto">
          <a:xfrm>
            <a:off x="2628900" y="6237288"/>
            <a:ext cx="3886200" cy="336550"/>
          </a:xfrm>
          <a:prstGeom prst="rect">
            <a:avLst/>
          </a:prstGeom>
          <a:noFill/>
          <a:ln w="9525">
            <a:noFill/>
            <a:miter lim="800000"/>
            <a:headEnd/>
            <a:tailEnd/>
          </a:ln>
        </p:spPr>
        <p:txBody>
          <a:bodyPr wrap="none">
            <a:prstTxWarp prst="textNoShape">
              <a:avLst/>
            </a:prstTxWarp>
            <a:spAutoFit/>
          </a:bodyPr>
          <a:lstStyle/>
          <a:p>
            <a:r>
              <a:rPr lang="en-GB" sz="1600" b="1" dirty="0">
                <a:ea typeface="Arial" pitchFamily="-106" charset="0"/>
                <a:cs typeface="Arial" pitchFamily="-106" charset="0"/>
              </a:rPr>
              <a:t>UK Renal Registry</a:t>
            </a:r>
            <a:r>
              <a:rPr lang="en-GB" sz="1600" b="1" dirty="0" smtClean="0">
                <a:ea typeface="Arial" pitchFamily="-106" charset="0"/>
                <a:cs typeface="Arial" pitchFamily="-106" charset="0"/>
              </a:rPr>
              <a:t> </a:t>
            </a:r>
            <a:r>
              <a:rPr lang="en-US" sz="1600" b="1" dirty="0" smtClean="0">
                <a:ea typeface="Arial" pitchFamily="-106" charset="0"/>
                <a:cs typeface="Arial" pitchFamily="-106" charset="0"/>
              </a:rPr>
              <a:t>18th Annual Report</a:t>
            </a:r>
            <a:endParaRPr lang="en-US" sz="1600" b="1" dirty="0">
              <a:ea typeface="Arial" pitchFamily="-106" charset="0"/>
              <a:cs typeface="Arial" pitchFamily="-106" charset="0"/>
            </a:endParaRPr>
          </a:p>
        </p:txBody>
      </p:sp>
      <p:grpSp>
        <p:nvGrpSpPr>
          <p:cNvPr id="8" name="Group 7"/>
          <p:cNvGrpSpPr/>
          <p:nvPr/>
        </p:nvGrpSpPr>
        <p:grpSpPr>
          <a:xfrm>
            <a:off x="2349500" y="1799865"/>
            <a:ext cx="4445000" cy="3241593"/>
            <a:chOff x="2349500" y="1799865"/>
            <a:chExt cx="4445000" cy="3241593"/>
          </a:xfrm>
        </p:grpSpPr>
        <p:sp>
          <p:nvSpPr>
            <p:cNvPr id="17414" name="Rectangle 3"/>
            <p:cNvSpPr>
              <a:spLocks noChangeArrowheads="1"/>
            </p:cNvSpPr>
            <p:nvPr/>
          </p:nvSpPr>
          <p:spPr bwMode="auto">
            <a:xfrm>
              <a:off x="2895600" y="1799865"/>
              <a:ext cx="3810000" cy="461665"/>
            </a:xfrm>
            <a:prstGeom prst="rect">
              <a:avLst/>
            </a:prstGeom>
            <a:noFill/>
            <a:ln w="9525">
              <a:noFill/>
              <a:miter lim="800000"/>
              <a:headEnd/>
              <a:tailEnd/>
            </a:ln>
          </p:spPr>
          <p:txBody>
            <a:bodyPr>
              <a:prstTxWarp prst="textNoShape">
                <a:avLst/>
              </a:prstTxWarp>
              <a:spAutoFit/>
            </a:bodyPr>
            <a:lstStyle/>
            <a:p>
              <a:pPr algn="ctr"/>
              <a:r>
                <a:rPr lang="en-US" sz="1200" b="1" dirty="0" smtClean="0"/>
                <a:t>Figure 2.4.</a:t>
              </a:r>
              <a:r>
                <a:rPr lang="en-US" sz="1200" dirty="0" smtClean="0"/>
                <a:t> Age profile of prevalent RRT patients by modality on 31/12/2014</a:t>
              </a:r>
              <a:endParaRPr lang="en-US" sz="1200" dirty="0">
                <a:ea typeface="Arial" pitchFamily="-106" charset="0"/>
                <a:cs typeface="Arial" pitchFamily="-106" charset="0"/>
              </a:endParaRPr>
            </a:p>
          </p:txBody>
        </p:sp>
        <p:pic>
          <p:nvPicPr>
            <p:cNvPr id="7" name="Picture 6" descr="Slide02-04.tif"/>
            <p:cNvPicPr>
              <a:picLocks noChangeAspect="1"/>
            </p:cNvPicPr>
            <p:nvPr/>
          </p:nvPicPr>
          <p:blipFill>
            <a:blip r:embed="rId3"/>
            <a:stretch>
              <a:fillRect/>
            </a:stretch>
          </p:blipFill>
          <p:spPr>
            <a:xfrm>
              <a:off x="2349500" y="2286000"/>
              <a:ext cx="4445000" cy="2755458"/>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descr="rrlogo 2007 slide 5"/>
          <p:cNvPicPr>
            <a:picLocks noChangeAspect="1" noChangeArrowheads="1"/>
          </p:cNvPicPr>
          <p:nvPr/>
        </p:nvPicPr>
        <p:blipFill>
          <a:blip r:embed="rId2"/>
          <a:srcRect/>
          <a:stretch>
            <a:fillRect/>
          </a:stretch>
        </p:blipFill>
        <p:spPr bwMode="auto">
          <a:xfrm>
            <a:off x="8101013" y="188913"/>
            <a:ext cx="671512" cy="719137"/>
          </a:xfrm>
          <a:prstGeom prst="rect">
            <a:avLst/>
          </a:prstGeom>
          <a:noFill/>
          <a:ln w="9525">
            <a:noFill/>
            <a:miter lim="800000"/>
            <a:headEnd/>
            <a:tailEnd/>
          </a:ln>
        </p:spPr>
      </p:pic>
      <p:sp>
        <p:nvSpPr>
          <p:cNvPr id="18435" name="Rectangle 3"/>
          <p:cNvSpPr>
            <a:spLocks noChangeArrowheads="1"/>
          </p:cNvSpPr>
          <p:nvPr/>
        </p:nvSpPr>
        <p:spPr bwMode="auto">
          <a:xfrm>
            <a:off x="2628900" y="6237288"/>
            <a:ext cx="3886200" cy="336550"/>
          </a:xfrm>
          <a:prstGeom prst="rect">
            <a:avLst/>
          </a:prstGeom>
          <a:noFill/>
          <a:ln w="9525">
            <a:noFill/>
            <a:miter lim="800000"/>
            <a:headEnd/>
            <a:tailEnd/>
          </a:ln>
        </p:spPr>
        <p:txBody>
          <a:bodyPr wrap="none">
            <a:prstTxWarp prst="textNoShape">
              <a:avLst/>
            </a:prstTxWarp>
            <a:spAutoFit/>
          </a:bodyPr>
          <a:lstStyle/>
          <a:p>
            <a:r>
              <a:rPr lang="en-GB" sz="1600" b="1" dirty="0">
                <a:ea typeface="Arial" pitchFamily="-106" charset="0"/>
                <a:cs typeface="Arial" pitchFamily="-106" charset="0"/>
              </a:rPr>
              <a:t>UK Renal Registry</a:t>
            </a:r>
            <a:r>
              <a:rPr lang="en-GB" sz="1600" b="1" dirty="0" smtClean="0">
                <a:ea typeface="Arial" pitchFamily="-106" charset="0"/>
                <a:cs typeface="Arial" pitchFamily="-106" charset="0"/>
              </a:rPr>
              <a:t> </a:t>
            </a:r>
            <a:r>
              <a:rPr lang="en-US" sz="1600" b="1" dirty="0" smtClean="0">
                <a:ea typeface="Arial" pitchFamily="-106" charset="0"/>
                <a:cs typeface="Arial" pitchFamily="-106" charset="0"/>
              </a:rPr>
              <a:t>18th Annual Report</a:t>
            </a:r>
            <a:endParaRPr lang="en-US" sz="1600" b="1" dirty="0">
              <a:ea typeface="Arial" pitchFamily="-106" charset="0"/>
              <a:cs typeface="Arial" pitchFamily="-106" charset="0"/>
            </a:endParaRPr>
          </a:p>
        </p:txBody>
      </p:sp>
      <p:grpSp>
        <p:nvGrpSpPr>
          <p:cNvPr id="8" name="Group 7"/>
          <p:cNvGrpSpPr/>
          <p:nvPr/>
        </p:nvGrpSpPr>
        <p:grpSpPr>
          <a:xfrm>
            <a:off x="2349500" y="1934946"/>
            <a:ext cx="4445000" cy="2988108"/>
            <a:chOff x="2349500" y="1929064"/>
            <a:chExt cx="4445000" cy="2988108"/>
          </a:xfrm>
        </p:grpSpPr>
        <p:sp>
          <p:nvSpPr>
            <p:cNvPr id="18438" name="Rectangle 3"/>
            <p:cNvSpPr>
              <a:spLocks noChangeArrowheads="1"/>
            </p:cNvSpPr>
            <p:nvPr/>
          </p:nvSpPr>
          <p:spPr bwMode="auto">
            <a:xfrm>
              <a:off x="2988973" y="1929064"/>
              <a:ext cx="3716627" cy="461665"/>
            </a:xfrm>
            <a:prstGeom prst="rect">
              <a:avLst/>
            </a:prstGeom>
            <a:noFill/>
            <a:ln w="9525">
              <a:noFill/>
              <a:miter lim="800000"/>
              <a:headEnd/>
              <a:tailEnd/>
            </a:ln>
          </p:spPr>
          <p:txBody>
            <a:bodyPr>
              <a:prstTxWarp prst="textNoShape">
                <a:avLst/>
              </a:prstTxWarp>
              <a:spAutoFit/>
            </a:bodyPr>
            <a:lstStyle/>
            <a:p>
              <a:pPr algn="ctr"/>
              <a:r>
                <a:rPr lang="en-US" sz="1200" b="1" dirty="0" smtClean="0"/>
                <a:t>Figure 2.5. </a:t>
              </a:r>
              <a:r>
                <a:rPr lang="en-US" sz="1200" dirty="0" smtClean="0"/>
                <a:t>Prevalence rate of RRT patients per million population by age and gender on 31/12/2014</a:t>
              </a:r>
              <a:endParaRPr lang="en-US" sz="1200" b="1" dirty="0">
                <a:ea typeface="Arial" pitchFamily="-106" charset="0"/>
                <a:cs typeface="Arial" pitchFamily="-106" charset="0"/>
              </a:endParaRPr>
            </a:p>
          </p:txBody>
        </p:sp>
        <p:pic>
          <p:nvPicPr>
            <p:cNvPr id="7" name="Picture 6" descr="Slide02-05.tif"/>
            <p:cNvPicPr>
              <a:picLocks noChangeAspect="1"/>
            </p:cNvPicPr>
            <p:nvPr/>
          </p:nvPicPr>
          <p:blipFill>
            <a:blip r:embed="rId3"/>
            <a:stretch>
              <a:fillRect/>
            </a:stretch>
          </p:blipFill>
          <p:spPr>
            <a:xfrm>
              <a:off x="2349500" y="2438400"/>
              <a:ext cx="4445000" cy="2478772"/>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2" descr="rrlogo 2007 slide 5"/>
          <p:cNvPicPr>
            <a:picLocks noChangeAspect="1" noChangeArrowheads="1"/>
          </p:cNvPicPr>
          <p:nvPr/>
        </p:nvPicPr>
        <p:blipFill>
          <a:blip r:embed="rId2"/>
          <a:srcRect/>
          <a:stretch>
            <a:fillRect/>
          </a:stretch>
        </p:blipFill>
        <p:spPr bwMode="auto">
          <a:xfrm>
            <a:off x="8101013" y="188913"/>
            <a:ext cx="671512" cy="719137"/>
          </a:xfrm>
          <a:prstGeom prst="rect">
            <a:avLst/>
          </a:prstGeom>
          <a:noFill/>
          <a:ln w="9525">
            <a:noFill/>
            <a:miter lim="800000"/>
            <a:headEnd/>
            <a:tailEnd/>
          </a:ln>
        </p:spPr>
      </p:pic>
      <p:sp>
        <p:nvSpPr>
          <p:cNvPr id="19459" name="Rectangle 3"/>
          <p:cNvSpPr>
            <a:spLocks noChangeArrowheads="1"/>
          </p:cNvSpPr>
          <p:nvPr/>
        </p:nvSpPr>
        <p:spPr bwMode="auto">
          <a:xfrm>
            <a:off x="2628900" y="6237288"/>
            <a:ext cx="3886200" cy="336550"/>
          </a:xfrm>
          <a:prstGeom prst="rect">
            <a:avLst/>
          </a:prstGeom>
          <a:noFill/>
          <a:ln w="9525">
            <a:noFill/>
            <a:miter lim="800000"/>
            <a:headEnd/>
            <a:tailEnd/>
          </a:ln>
        </p:spPr>
        <p:txBody>
          <a:bodyPr wrap="none">
            <a:prstTxWarp prst="textNoShape">
              <a:avLst/>
            </a:prstTxWarp>
            <a:spAutoFit/>
          </a:bodyPr>
          <a:lstStyle/>
          <a:p>
            <a:pPr algn="ctr"/>
            <a:r>
              <a:rPr lang="en-GB" sz="1600" b="1" dirty="0">
                <a:ea typeface="Arial" pitchFamily="-106" charset="0"/>
                <a:cs typeface="Arial" pitchFamily="-106" charset="0"/>
              </a:rPr>
              <a:t>UK Renal Registry</a:t>
            </a:r>
            <a:r>
              <a:rPr lang="en-GB" sz="1600" b="1" dirty="0" smtClean="0">
                <a:ea typeface="Arial" pitchFamily="-106" charset="0"/>
                <a:cs typeface="Arial" pitchFamily="-106" charset="0"/>
              </a:rPr>
              <a:t> </a:t>
            </a:r>
            <a:r>
              <a:rPr lang="en-US" sz="1600" b="1" dirty="0" smtClean="0">
                <a:ea typeface="Arial" pitchFamily="-106" charset="0"/>
                <a:cs typeface="Arial" pitchFamily="-106" charset="0"/>
              </a:rPr>
              <a:t>18th Annual Report</a:t>
            </a:r>
            <a:endParaRPr lang="en-US" sz="1600" b="1" dirty="0">
              <a:ea typeface="Arial" pitchFamily="-106" charset="0"/>
              <a:cs typeface="Arial" pitchFamily="-106" charset="0"/>
            </a:endParaRPr>
          </a:p>
        </p:txBody>
      </p:sp>
      <p:grpSp>
        <p:nvGrpSpPr>
          <p:cNvPr id="8" name="Group 7"/>
          <p:cNvGrpSpPr/>
          <p:nvPr/>
        </p:nvGrpSpPr>
        <p:grpSpPr>
          <a:xfrm>
            <a:off x="2349500" y="1170183"/>
            <a:ext cx="4445000" cy="4406631"/>
            <a:chOff x="2349500" y="1170183"/>
            <a:chExt cx="4445000" cy="4406631"/>
          </a:xfrm>
        </p:grpSpPr>
        <p:sp>
          <p:nvSpPr>
            <p:cNvPr id="19461" name="Rectangle 3"/>
            <p:cNvSpPr>
              <a:spLocks noChangeArrowheads="1"/>
            </p:cNvSpPr>
            <p:nvPr/>
          </p:nvSpPr>
          <p:spPr bwMode="auto">
            <a:xfrm>
              <a:off x="2667000" y="1170183"/>
              <a:ext cx="3810000" cy="461665"/>
            </a:xfrm>
            <a:prstGeom prst="rect">
              <a:avLst/>
            </a:prstGeom>
            <a:noFill/>
            <a:ln w="9525">
              <a:noFill/>
              <a:miter lim="800000"/>
              <a:headEnd/>
              <a:tailEnd/>
            </a:ln>
          </p:spPr>
          <p:txBody>
            <a:bodyPr>
              <a:prstTxWarp prst="textNoShape">
                <a:avLst/>
              </a:prstTxWarp>
              <a:spAutoFit/>
            </a:bodyPr>
            <a:lstStyle/>
            <a:p>
              <a:pPr algn="ctr"/>
              <a:r>
                <a:rPr lang="en-US" sz="1200" b="1" dirty="0" smtClean="0"/>
                <a:t>Figure 2.6</a:t>
              </a:r>
              <a:r>
                <a:rPr lang="en-US" sz="1200" b="1" dirty="0"/>
                <a:t>.</a:t>
              </a:r>
              <a:r>
                <a:rPr lang="en-US" sz="1200" dirty="0" smtClean="0"/>
                <a:t> Treatment modality in prevalent RRT patients on 31/12/2014</a:t>
              </a:r>
              <a:endParaRPr lang="en-US" sz="1200" b="1" dirty="0">
                <a:ea typeface="Arial" pitchFamily="-106" charset="0"/>
                <a:cs typeface="Arial" pitchFamily="-106" charset="0"/>
              </a:endParaRPr>
            </a:p>
          </p:txBody>
        </p:sp>
        <p:pic>
          <p:nvPicPr>
            <p:cNvPr id="7" name="Picture 6" descr="Slide02-06.tif"/>
            <p:cNvPicPr>
              <a:picLocks noChangeAspect="1"/>
            </p:cNvPicPr>
            <p:nvPr/>
          </p:nvPicPr>
          <p:blipFill>
            <a:blip r:embed="rId3"/>
            <a:stretch>
              <a:fillRect/>
            </a:stretch>
          </p:blipFill>
          <p:spPr>
            <a:xfrm>
              <a:off x="2349500" y="1676400"/>
              <a:ext cx="4445000" cy="3900414"/>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2" descr="rrlogo 2007 slide 5"/>
          <p:cNvPicPr>
            <a:picLocks noChangeAspect="1" noChangeArrowheads="1"/>
          </p:cNvPicPr>
          <p:nvPr/>
        </p:nvPicPr>
        <p:blipFill>
          <a:blip r:embed="rId2"/>
          <a:srcRect/>
          <a:stretch>
            <a:fillRect/>
          </a:stretch>
        </p:blipFill>
        <p:spPr bwMode="auto">
          <a:xfrm>
            <a:off x="8101013" y="188913"/>
            <a:ext cx="671512" cy="719137"/>
          </a:xfrm>
          <a:prstGeom prst="rect">
            <a:avLst/>
          </a:prstGeom>
          <a:noFill/>
          <a:ln w="9525">
            <a:noFill/>
            <a:miter lim="800000"/>
            <a:headEnd/>
            <a:tailEnd/>
          </a:ln>
        </p:spPr>
      </p:pic>
      <p:sp>
        <p:nvSpPr>
          <p:cNvPr id="20483" name="Rectangle 3"/>
          <p:cNvSpPr>
            <a:spLocks noChangeArrowheads="1"/>
          </p:cNvSpPr>
          <p:nvPr/>
        </p:nvSpPr>
        <p:spPr bwMode="auto">
          <a:xfrm>
            <a:off x="2916238" y="6237288"/>
            <a:ext cx="3886200" cy="336550"/>
          </a:xfrm>
          <a:prstGeom prst="rect">
            <a:avLst/>
          </a:prstGeom>
          <a:noFill/>
          <a:ln w="9525">
            <a:noFill/>
            <a:miter lim="800000"/>
            <a:headEnd/>
            <a:tailEnd/>
          </a:ln>
        </p:spPr>
        <p:txBody>
          <a:bodyPr wrap="none">
            <a:prstTxWarp prst="textNoShape">
              <a:avLst/>
            </a:prstTxWarp>
            <a:spAutoFit/>
          </a:bodyPr>
          <a:lstStyle/>
          <a:p>
            <a:r>
              <a:rPr lang="en-GB" sz="1600" b="1" dirty="0">
                <a:ea typeface="Arial" pitchFamily="-106" charset="0"/>
                <a:cs typeface="Arial" pitchFamily="-106" charset="0"/>
              </a:rPr>
              <a:t>UK Renal Registry</a:t>
            </a:r>
            <a:r>
              <a:rPr lang="en-GB" sz="1600" b="1" dirty="0" smtClean="0">
                <a:ea typeface="Arial" pitchFamily="-106" charset="0"/>
                <a:cs typeface="Arial" pitchFamily="-106" charset="0"/>
              </a:rPr>
              <a:t> </a:t>
            </a:r>
            <a:r>
              <a:rPr lang="en-US" sz="1600" b="1" dirty="0" smtClean="0">
                <a:ea typeface="Arial" pitchFamily="-106" charset="0"/>
                <a:cs typeface="Arial" pitchFamily="-106" charset="0"/>
              </a:rPr>
              <a:t>18th Annual Report</a:t>
            </a:r>
            <a:endParaRPr lang="en-US" sz="1600" b="1" dirty="0">
              <a:ea typeface="Arial" pitchFamily="-106" charset="0"/>
              <a:cs typeface="Arial" pitchFamily="-106" charset="0"/>
            </a:endParaRPr>
          </a:p>
        </p:txBody>
      </p:sp>
      <p:grpSp>
        <p:nvGrpSpPr>
          <p:cNvPr id="8" name="Group 7"/>
          <p:cNvGrpSpPr/>
          <p:nvPr/>
        </p:nvGrpSpPr>
        <p:grpSpPr>
          <a:xfrm>
            <a:off x="1651000" y="1312928"/>
            <a:ext cx="5842000" cy="4100161"/>
            <a:chOff x="1651000" y="1312928"/>
            <a:chExt cx="5842000" cy="4100161"/>
          </a:xfrm>
        </p:grpSpPr>
        <p:sp>
          <p:nvSpPr>
            <p:cNvPr id="20486" name="Rectangle 3"/>
            <p:cNvSpPr>
              <a:spLocks noChangeArrowheads="1"/>
            </p:cNvSpPr>
            <p:nvPr/>
          </p:nvSpPr>
          <p:spPr bwMode="auto">
            <a:xfrm>
              <a:off x="2466517" y="1312928"/>
              <a:ext cx="4210966" cy="646331"/>
            </a:xfrm>
            <a:prstGeom prst="rect">
              <a:avLst/>
            </a:prstGeom>
            <a:noFill/>
            <a:ln w="9525">
              <a:noFill/>
              <a:miter lim="800000"/>
              <a:headEnd/>
              <a:tailEnd/>
            </a:ln>
          </p:spPr>
          <p:txBody>
            <a:bodyPr wrap="square">
              <a:prstTxWarp prst="textNoShape">
                <a:avLst/>
              </a:prstTxWarp>
              <a:spAutoFit/>
            </a:bodyPr>
            <a:lstStyle/>
            <a:p>
              <a:pPr algn="ctr"/>
              <a:r>
                <a:rPr lang="en-US" sz="1200" b="1" dirty="0" smtClean="0"/>
                <a:t>Figure 2.7. </a:t>
              </a:r>
              <a:r>
                <a:rPr lang="en-US" sz="1200" dirty="0" smtClean="0"/>
                <a:t>Treatment modality distribution by age in prevalent RRT patients on 31/12/2014</a:t>
              </a:r>
            </a:p>
            <a:p>
              <a:pPr algn="ctr"/>
              <a:r>
                <a:rPr lang="en-US" sz="1200" dirty="0" smtClean="0"/>
                <a:t>*</a:t>
              </a:r>
              <a:r>
                <a:rPr lang="en-US" sz="1200" i="1" dirty="0" smtClean="0"/>
                <a:t>N</a:t>
              </a:r>
              <a:r>
                <a:rPr lang="en-US" sz="1200" dirty="0" smtClean="0"/>
                <a:t> = 43 </a:t>
              </a:r>
              <a:endParaRPr lang="en-US" sz="1200" b="1" dirty="0">
                <a:ea typeface="Arial" pitchFamily="-106" charset="0"/>
                <a:cs typeface="Arial" pitchFamily="-106" charset="0"/>
              </a:endParaRPr>
            </a:p>
          </p:txBody>
        </p:sp>
        <p:pic>
          <p:nvPicPr>
            <p:cNvPr id="7" name="Picture 6" descr="Slide02-07.tif"/>
            <p:cNvPicPr>
              <a:picLocks noChangeAspect="1"/>
            </p:cNvPicPr>
            <p:nvPr/>
          </p:nvPicPr>
          <p:blipFill>
            <a:blip r:embed="rId3"/>
            <a:stretch>
              <a:fillRect/>
            </a:stretch>
          </p:blipFill>
          <p:spPr>
            <a:xfrm>
              <a:off x="1651000" y="1981200"/>
              <a:ext cx="5842000" cy="3431889"/>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2" descr="rrlogo 2007 slide 5"/>
          <p:cNvPicPr>
            <a:picLocks noChangeAspect="1" noChangeArrowheads="1"/>
          </p:cNvPicPr>
          <p:nvPr/>
        </p:nvPicPr>
        <p:blipFill>
          <a:blip r:embed="rId2"/>
          <a:srcRect/>
          <a:stretch>
            <a:fillRect/>
          </a:stretch>
        </p:blipFill>
        <p:spPr bwMode="auto">
          <a:xfrm>
            <a:off x="8101013" y="188913"/>
            <a:ext cx="671512" cy="719137"/>
          </a:xfrm>
          <a:prstGeom prst="rect">
            <a:avLst/>
          </a:prstGeom>
          <a:noFill/>
          <a:ln w="9525">
            <a:noFill/>
            <a:miter lim="800000"/>
            <a:headEnd/>
            <a:tailEnd/>
          </a:ln>
        </p:spPr>
      </p:pic>
      <p:sp>
        <p:nvSpPr>
          <p:cNvPr id="21507" name="Rectangle 3"/>
          <p:cNvSpPr>
            <a:spLocks noChangeArrowheads="1"/>
          </p:cNvSpPr>
          <p:nvPr/>
        </p:nvSpPr>
        <p:spPr bwMode="auto">
          <a:xfrm>
            <a:off x="2628900" y="6237288"/>
            <a:ext cx="3886200" cy="336550"/>
          </a:xfrm>
          <a:prstGeom prst="rect">
            <a:avLst/>
          </a:prstGeom>
          <a:noFill/>
          <a:ln w="9525">
            <a:noFill/>
            <a:miter lim="800000"/>
            <a:headEnd/>
            <a:tailEnd/>
          </a:ln>
        </p:spPr>
        <p:txBody>
          <a:bodyPr wrap="none">
            <a:prstTxWarp prst="textNoShape">
              <a:avLst/>
            </a:prstTxWarp>
            <a:spAutoFit/>
          </a:bodyPr>
          <a:lstStyle/>
          <a:p>
            <a:r>
              <a:rPr lang="en-GB" sz="1600" b="1" dirty="0">
                <a:ea typeface="Arial" pitchFamily="-106" charset="0"/>
                <a:cs typeface="Arial" pitchFamily="-106" charset="0"/>
              </a:rPr>
              <a:t>UK Renal Registry</a:t>
            </a:r>
            <a:r>
              <a:rPr lang="en-GB" sz="1600" b="1" dirty="0" smtClean="0">
                <a:ea typeface="Arial" pitchFamily="-106" charset="0"/>
                <a:cs typeface="Arial" pitchFamily="-106" charset="0"/>
              </a:rPr>
              <a:t> </a:t>
            </a:r>
            <a:r>
              <a:rPr lang="en-US" sz="1600" b="1" dirty="0" smtClean="0">
                <a:ea typeface="Arial" pitchFamily="-106" charset="0"/>
                <a:cs typeface="Arial" pitchFamily="-106" charset="0"/>
              </a:rPr>
              <a:t>18th Annual Report</a:t>
            </a:r>
            <a:endParaRPr lang="en-US" sz="1600" b="1" dirty="0">
              <a:ea typeface="Arial" pitchFamily="-106" charset="0"/>
              <a:cs typeface="Arial" pitchFamily="-106" charset="0"/>
            </a:endParaRPr>
          </a:p>
        </p:txBody>
      </p:sp>
      <p:grpSp>
        <p:nvGrpSpPr>
          <p:cNvPr id="8" name="Group 7"/>
          <p:cNvGrpSpPr/>
          <p:nvPr/>
        </p:nvGrpSpPr>
        <p:grpSpPr>
          <a:xfrm>
            <a:off x="127000" y="986515"/>
            <a:ext cx="8890000" cy="4747323"/>
            <a:chOff x="127000" y="986515"/>
            <a:chExt cx="8890000" cy="4747323"/>
          </a:xfrm>
        </p:grpSpPr>
        <p:sp>
          <p:nvSpPr>
            <p:cNvPr id="21509" name="Rectangle 3"/>
            <p:cNvSpPr>
              <a:spLocks noChangeArrowheads="1"/>
            </p:cNvSpPr>
            <p:nvPr/>
          </p:nvSpPr>
          <p:spPr bwMode="auto">
            <a:xfrm>
              <a:off x="965002" y="986515"/>
              <a:ext cx="7213997" cy="830997"/>
            </a:xfrm>
            <a:prstGeom prst="rect">
              <a:avLst/>
            </a:prstGeom>
            <a:noFill/>
            <a:ln w="9525">
              <a:noFill/>
              <a:miter lim="800000"/>
              <a:headEnd/>
              <a:tailEnd/>
            </a:ln>
          </p:spPr>
          <p:txBody>
            <a:bodyPr wrap="square">
              <a:prstTxWarp prst="textNoShape">
                <a:avLst/>
              </a:prstTxWarp>
              <a:spAutoFit/>
            </a:bodyPr>
            <a:lstStyle/>
            <a:p>
              <a:pPr algn="ctr"/>
              <a:r>
                <a:rPr lang="en-US" sz="1200" b="1" dirty="0" smtClean="0"/>
                <a:t>Figure 2.8</a:t>
              </a:r>
              <a:r>
                <a:rPr lang="en-US" sz="1200" b="1" dirty="0"/>
                <a:t>.</a:t>
              </a:r>
              <a:r>
                <a:rPr lang="en-US" sz="1200" dirty="0" smtClean="0"/>
                <a:t> Percentage of prevalent </a:t>
              </a:r>
              <a:r>
                <a:rPr lang="en-US" sz="1200" dirty="0" err="1" smtClean="0"/>
                <a:t>haemodialysis</a:t>
              </a:r>
              <a:r>
                <a:rPr lang="en-US" sz="1200" dirty="0" smtClean="0"/>
                <a:t> patients treated with satellite or home </a:t>
              </a:r>
              <a:r>
                <a:rPr lang="en-US" sz="1200" dirty="0" err="1" smtClean="0"/>
                <a:t>haemodialysis</a:t>
              </a:r>
              <a:r>
                <a:rPr lang="en-US" sz="1200" dirty="0" smtClean="0"/>
                <a:t> by centre on 31/12/2014</a:t>
              </a:r>
            </a:p>
            <a:p>
              <a:pPr algn="ctr"/>
              <a:r>
                <a:rPr lang="en-US" sz="1200" dirty="0" smtClean="0"/>
                <a:t>Scottish </a:t>
              </a:r>
              <a:r>
                <a:rPr lang="en-US" sz="1200" dirty="0" err="1" smtClean="0"/>
                <a:t>centres</a:t>
              </a:r>
              <a:r>
                <a:rPr lang="en-US" sz="1200" dirty="0" smtClean="0"/>
                <a:t> excluded as information on satellite HD was not available.</a:t>
              </a:r>
            </a:p>
            <a:p>
              <a:pPr algn="ctr"/>
              <a:r>
                <a:rPr lang="en-US" sz="1200" dirty="0" smtClean="0"/>
                <a:t>No </a:t>
              </a:r>
              <a:r>
                <a:rPr lang="en-US" sz="1200" dirty="0" err="1" smtClean="0"/>
                <a:t>centres</a:t>
              </a:r>
              <a:r>
                <a:rPr lang="en-US" sz="1200" dirty="0" smtClean="0"/>
                <a:t> in Northern Ireland have satellite dialysis units</a:t>
              </a:r>
              <a:endParaRPr lang="en-US" sz="1200" dirty="0">
                <a:ea typeface="Arial" pitchFamily="-106" charset="0"/>
                <a:cs typeface="Arial" pitchFamily="-106" charset="0"/>
              </a:endParaRPr>
            </a:p>
          </p:txBody>
        </p:sp>
        <p:pic>
          <p:nvPicPr>
            <p:cNvPr id="7" name="Picture 6" descr="Slide02-08.tif"/>
            <p:cNvPicPr>
              <a:picLocks noChangeAspect="1"/>
            </p:cNvPicPr>
            <p:nvPr/>
          </p:nvPicPr>
          <p:blipFill>
            <a:blip r:embed="rId3"/>
            <a:stretch>
              <a:fillRect/>
            </a:stretch>
          </p:blipFill>
          <p:spPr>
            <a:xfrm>
              <a:off x="127000" y="1828800"/>
              <a:ext cx="8890000" cy="3905038"/>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2" descr="rrlogo 2007 slide 5"/>
          <p:cNvPicPr>
            <a:picLocks noChangeAspect="1" noChangeArrowheads="1"/>
          </p:cNvPicPr>
          <p:nvPr/>
        </p:nvPicPr>
        <p:blipFill>
          <a:blip r:embed="rId2"/>
          <a:srcRect/>
          <a:stretch>
            <a:fillRect/>
          </a:stretch>
        </p:blipFill>
        <p:spPr bwMode="auto">
          <a:xfrm>
            <a:off x="8101013" y="188913"/>
            <a:ext cx="671512" cy="719137"/>
          </a:xfrm>
          <a:prstGeom prst="rect">
            <a:avLst/>
          </a:prstGeom>
          <a:noFill/>
          <a:ln w="9525">
            <a:noFill/>
            <a:miter lim="800000"/>
            <a:headEnd/>
            <a:tailEnd/>
          </a:ln>
        </p:spPr>
      </p:pic>
      <p:sp>
        <p:nvSpPr>
          <p:cNvPr id="22531" name="Rectangle 3"/>
          <p:cNvSpPr>
            <a:spLocks noChangeArrowheads="1"/>
          </p:cNvSpPr>
          <p:nvPr/>
        </p:nvSpPr>
        <p:spPr bwMode="auto">
          <a:xfrm>
            <a:off x="2628900" y="6237288"/>
            <a:ext cx="3886200" cy="336550"/>
          </a:xfrm>
          <a:prstGeom prst="rect">
            <a:avLst/>
          </a:prstGeom>
          <a:noFill/>
          <a:ln w="9525">
            <a:noFill/>
            <a:miter lim="800000"/>
            <a:headEnd/>
            <a:tailEnd/>
          </a:ln>
        </p:spPr>
        <p:txBody>
          <a:bodyPr wrap="none">
            <a:prstTxWarp prst="textNoShape">
              <a:avLst/>
            </a:prstTxWarp>
            <a:spAutoFit/>
          </a:bodyPr>
          <a:lstStyle/>
          <a:p>
            <a:r>
              <a:rPr lang="en-GB" sz="1600" b="1" dirty="0">
                <a:ea typeface="Arial" pitchFamily="-106" charset="0"/>
                <a:cs typeface="Arial" pitchFamily="-106" charset="0"/>
              </a:rPr>
              <a:t>UK Renal Registry</a:t>
            </a:r>
            <a:r>
              <a:rPr lang="en-GB" sz="1600" b="1" dirty="0" smtClean="0">
                <a:ea typeface="Arial" pitchFamily="-106" charset="0"/>
                <a:cs typeface="Arial" pitchFamily="-106" charset="0"/>
              </a:rPr>
              <a:t> </a:t>
            </a:r>
            <a:r>
              <a:rPr lang="en-US" sz="1600" b="1" dirty="0" smtClean="0">
                <a:ea typeface="Arial" pitchFamily="-106" charset="0"/>
                <a:cs typeface="Arial" pitchFamily="-106" charset="0"/>
              </a:rPr>
              <a:t>18th Annual Report</a:t>
            </a:r>
            <a:endParaRPr lang="en-US" sz="1600" b="1" dirty="0">
              <a:ea typeface="Arial" pitchFamily="-106" charset="0"/>
              <a:cs typeface="Arial" pitchFamily="-106" charset="0"/>
            </a:endParaRPr>
          </a:p>
        </p:txBody>
      </p:sp>
      <p:grpSp>
        <p:nvGrpSpPr>
          <p:cNvPr id="8" name="Group 7"/>
          <p:cNvGrpSpPr/>
          <p:nvPr/>
        </p:nvGrpSpPr>
        <p:grpSpPr>
          <a:xfrm>
            <a:off x="1651000" y="1869157"/>
            <a:ext cx="5842000" cy="3033610"/>
            <a:chOff x="1651000" y="1869157"/>
            <a:chExt cx="5842000" cy="3033610"/>
          </a:xfrm>
        </p:grpSpPr>
        <p:sp>
          <p:nvSpPr>
            <p:cNvPr id="22533" name="Rectangle 3"/>
            <p:cNvSpPr>
              <a:spLocks noChangeArrowheads="1"/>
            </p:cNvSpPr>
            <p:nvPr/>
          </p:nvSpPr>
          <p:spPr bwMode="auto">
            <a:xfrm>
              <a:off x="2189163" y="1869157"/>
              <a:ext cx="5202237" cy="276999"/>
            </a:xfrm>
            <a:prstGeom prst="rect">
              <a:avLst/>
            </a:prstGeom>
            <a:noFill/>
            <a:ln w="9525">
              <a:noFill/>
              <a:miter lim="800000"/>
              <a:headEnd/>
              <a:tailEnd/>
            </a:ln>
          </p:spPr>
          <p:txBody>
            <a:bodyPr wrap="square">
              <a:prstTxWarp prst="textNoShape">
                <a:avLst/>
              </a:prstTxWarp>
              <a:spAutoFit/>
            </a:bodyPr>
            <a:lstStyle/>
            <a:p>
              <a:pPr algn="ctr"/>
              <a:r>
                <a:rPr lang="en-US" sz="1200" b="1" dirty="0" smtClean="0"/>
                <a:t>Figure 2.9</a:t>
              </a:r>
              <a:r>
                <a:rPr lang="en-US" sz="1200" b="1" dirty="0"/>
                <a:t>.</a:t>
              </a:r>
              <a:r>
                <a:rPr lang="en-US" sz="1200" dirty="0" smtClean="0"/>
                <a:t> Modality changes in prevalent RRT patients from 1999–2014</a:t>
              </a:r>
              <a:endParaRPr lang="en-US" sz="1200" dirty="0">
                <a:ea typeface="Arial" pitchFamily="-106" charset="0"/>
                <a:cs typeface="Arial" pitchFamily="-106" charset="0"/>
              </a:endParaRPr>
            </a:p>
          </p:txBody>
        </p:sp>
        <p:pic>
          <p:nvPicPr>
            <p:cNvPr id="7" name="Picture 6" descr="Slide02-09.tif"/>
            <p:cNvPicPr>
              <a:picLocks noChangeAspect="1"/>
            </p:cNvPicPr>
            <p:nvPr/>
          </p:nvPicPr>
          <p:blipFill>
            <a:blip r:embed="rId3"/>
            <a:stretch>
              <a:fillRect/>
            </a:stretch>
          </p:blipFill>
          <p:spPr>
            <a:xfrm>
              <a:off x="1651000" y="2209800"/>
              <a:ext cx="5842000" cy="2692967"/>
            </a:xfrm>
            <a:prstGeom prst="rect">
              <a:avLst/>
            </a:prstGeom>
          </p:spPr>
        </p:pic>
      </p:gr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1565</TotalTime>
  <Words>372</Words>
  <Application>Microsoft Macintosh PowerPoint</Application>
  <PresentationFormat>On-screen Show (4:3)</PresentationFormat>
  <Paragraphs>30</Paragraphs>
  <Slides>11</Slides>
  <Notes>0</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Renal Registry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RRUser</dc:creator>
  <cp:lastModifiedBy>Mark Ralph</cp:lastModifiedBy>
  <cp:revision>108</cp:revision>
  <dcterms:created xsi:type="dcterms:W3CDTF">2016-04-06T13:04:37Z</dcterms:created>
  <dcterms:modified xsi:type="dcterms:W3CDTF">2016-04-06T13:09:05Z</dcterms:modified>
</cp:coreProperties>
</file>