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09816"/>
            <a:ext cx="4445000" cy="3438369"/>
            <a:chOff x="2349500" y="1892300"/>
            <a:chExt cx="4445000" cy="3438369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819400" y="1892300"/>
              <a:ext cx="38862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2.1</a:t>
              </a:r>
              <a:r>
                <a:rPr lang="en-US" sz="1200" b="1" dirty="0"/>
                <a:t>.</a:t>
              </a:r>
              <a:r>
                <a:rPr lang="en-US" sz="1200" dirty="0" smtClean="0"/>
                <a:t> Prevalence rates per million population by age group and UK country on 31/12/2013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2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29256"/>
              <a:ext cx="4445000" cy="290141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531484"/>
            <a:ext cx="5842000" cy="3795032"/>
            <a:chOff x="1651000" y="1639669"/>
            <a:chExt cx="5842000" cy="3795032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2133601" y="1639669"/>
              <a:ext cx="533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2.10</a:t>
              </a:r>
              <a:r>
                <a:rPr lang="en-US" sz="1200" b="1" dirty="0"/>
                <a:t>.</a:t>
              </a:r>
              <a:r>
                <a:rPr lang="en-US" sz="1200" dirty="0" smtClean="0"/>
                <a:t> Detailed dialysis modality changes in prevalent RRT patients from 1998–2013</a:t>
              </a:r>
            </a:p>
            <a:p>
              <a:r>
                <a:rPr lang="en-US" sz="1200" dirty="0" smtClean="0"/>
                <a:t>Scottish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excluded as information on satellite HD was not available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2-1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42388"/>
              <a:ext cx="5842000" cy="30923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107963"/>
            <a:ext cx="5842000" cy="4642075"/>
            <a:chOff x="1651000" y="933271"/>
            <a:chExt cx="5842000" cy="4642075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2286000" y="933271"/>
              <a:ext cx="51054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2.11</a:t>
              </a:r>
              <a:r>
                <a:rPr lang="en-US" sz="1200" b="1" dirty="0"/>
                <a:t>.</a:t>
              </a:r>
              <a:r>
                <a:rPr lang="en-US" sz="1200" dirty="0" smtClean="0"/>
                <a:t> RRT prevalence rates (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) by country in 2011</a:t>
              </a:r>
            </a:p>
            <a:p>
              <a:pPr algn="ctr"/>
              <a:r>
                <a:rPr lang="en-US" sz="1200" dirty="0" smtClean="0"/>
                <a:t>Non-UK data from USRDS</a:t>
              </a:r>
            </a:p>
            <a:p>
              <a:pPr algn="ctr"/>
              <a:r>
                <a:rPr lang="en-US" sz="1200" dirty="0" smtClean="0"/>
                <a:t>The UK data include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to agree with the data from the other countries.</a:t>
              </a:r>
            </a:p>
            <a:p>
              <a:pPr algn="ctr"/>
              <a:r>
                <a:rPr lang="en-US" sz="1200" dirty="0" smtClean="0"/>
                <a:t>All rates unadjusted. Japan is dialysis only.</a:t>
              </a:r>
            </a:p>
            <a:p>
              <a:pPr algn="ctr"/>
              <a:r>
                <a:rPr lang="en-US" sz="1200" dirty="0" smtClean="0"/>
                <a:t>Data for France include 25 regions in 2011.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2-1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18944"/>
              <a:ext cx="5842000" cy="33564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69481"/>
            <a:ext cx="4445000" cy="3319038"/>
            <a:chOff x="2349500" y="1900535"/>
            <a:chExt cx="4445000" cy="3319038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895600" y="1900535"/>
              <a:ext cx="381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2.2</a:t>
              </a:r>
              <a:r>
                <a:rPr lang="en-US" sz="1200" b="1" dirty="0"/>
                <a:t>.</a:t>
              </a:r>
              <a:r>
                <a:rPr lang="en-US" sz="1200" dirty="0" smtClean="0"/>
                <a:t> Growth in prevalent patients by treatment modality at the end of each year 1997–2013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2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70404"/>
              <a:ext cx="4445000" cy="27491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397808"/>
            <a:ext cx="4445000" cy="4062385"/>
            <a:chOff x="2349500" y="1524000"/>
            <a:chExt cx="4445000" cy="4062385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568575" y="1524000"/>
              <a:ext cx="40608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2.3</a:t>
              </a:r>
              <a:r>
                <a:rPr lang="en-US" sz="1200" b="1" dirty="0"/>
                <a:t>.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Standardised</a:t>
              </a:r>
              <a:r>
                <a:rPr lang="en-US" sz="1200" dirty="0" smtClean="0"/>
                <a:t> prevalence ratios for CCG/HB areas by percentage non-White on 31/12/2013</a:t>
              </a:r>
            </a:p>
            <a:p>
              <a:pPr algn="ctr"/>
              <a:r>
                <a:rPr lang="en-US" sz="1200" dirty="0" smtClean="0"/>
                <a:t>(excluding areas with &lt;5% ethnic minorities)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2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72284"/>
              <a:ext cx="4445000" cy="33141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617774"/>
            <a:ext cx="4445000" cy="3622452"/>
            <a:chOff x="2349500" y="1824335"/>
            <a:chExt cx="4445000" cy="3622452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921000" y="1824335"/>
              <a:ext cx="3708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2.4</a:t>
              </a:r>
              <a:r>
                <a:rPr lang="en-US" sz="1200" b="1" dirty="0"/>
                <a:t>.</a:t>
              </a:r>
              <a:r>
                <a:rPr lang="en-US" sz="1200" dirty="0" smtClean="0"/>
                <a:t> Age profile of prevalent RRT patients by modality on 31/12/2013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2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69820"/>
              <a:ext cx="4445000" cy="30769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37868"/>
            <a:ext cx="4508500" cy="3782264"/>
            <a:chOff x="2349500" y="1748135"/>
            <a:chExt cx="4508500" cy="3782264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912773" y="1748135"/>
              <a:ext cx="39452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2.5</a:t>
              </a:r>
              <a:r>
                <a:rPr lang="en-US" sz="1200" b="1" dirty="0"/>
                <a:t>.</a:t>
              </a:r>
              <a:r>
                <a:rPr lang="en-US" sz="1200" dirty="0" smtClean="0"/>
                <a:t> Prevalence rate of RRT patients per million population by age and gender on 31/12/2013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2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22576"/>
              <a:ext cx="4445000" cy="3207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49500" y="1173409"/>
            <a:ext cx="4445000" cy="4511182"/>
            <a:chOff x="2349500" y="1214735"/>
            <a:chExt cx="4445000" cy="4511182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514599" y="1214735"/>
              <a:ext cx="40386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2.6</a:t>
              </a:r>
              <a:r>
                <a:rPr lang="en-US" sz="1200" b="1" dirty="0"/>
                <a:t>.</a:t>
              </a:r>
              <a:r>
                <a:rPr lang="en-US" sz="1200" dirty="0" smtClean="0"/>
                <a:t> Treatment modality in prevalent RRT patients on 31/12/2013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2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1825503"/>
              <a:ext cx="4445000" cy="39004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334420"/>
            <a:ext cx="5842000" cy="4189160"/>
            <a:chOff x="1651000" y="1524000"/>
            <a:chExt cx="5842000" cy="4189160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2819401" y="1524000"/>
              <a:ext cx="38861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2.7</a:t>
              </a:r>
              <a:r>
                <a:rPr lang="en-US" sz="1200" b="1" dirty="0"/>
                <a:t>.</a:t>
              </a:r>
              <a:r>
                <a:rPr lang="en-US" sz="1200" dirty="0" smtClean="0"/>
                <a:t> Treatment modality distribution by age in prevalent RRT patients on 31/12/2013</a:t>
              </a:r>
            </a:p>
            <a:p>
              <a:pPr algn="ctr"/>
              <a:r>
                <a:rPr lang="en-US" sz="1200" i="1" dirty="0" smtClean="0"/>
                <a:t>N</a:t>
              </a:r>
              <a:r>
                <a:rPr lang="en-US" sz="1200" dirty="0" smtClean="0"/>
                <a:t> = 35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2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79904"/>
              <a:ext cx="5842000" cy="34332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980427"/>
            <a:ext cx="8890000" cy="4886973"/>
            <a:chOff x="127000" y="1143000"/>
            <a:chExt cx="8890000" cy="4886973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1752600" y="1143000"/>
              <a:ext cx="5638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2.8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prevalent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patients treated with satellite or home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by centre on 31/12/2012</a:t>
              </a:r>
            </a:p>
            <a:p>
              <a:pPr algn="ctr"/>
              <a:r>
                <a:rPr lang="en-US" sz="1200" dirty="0" smtClean="0"/>
                <a:t>Scottish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excluded as information on satellite HD was not available.</a:t>
              </a:r>
            </a:p>
            <a:p>
              <a:pPr algn="ctr"/>
              <a:r>
                <a:rPr lang="en-US" sz="1200" dirty="0" smtClean="0"/>
                <a:t>No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in Northern Ireland have satellite dialysis units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2-0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122932"/>
              <a:ext cx="8890000" cy="39070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613722"/>
            <a:ext cx="5842000" cy="3630556"/>
            <a:chOff x="1651000" y="1932801"/>
            <a:chExt cx="5842000" cy="3630556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2133600" y="1932801"/>
              <a:ext cx="52022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2.9</a:t>
              </a:r>
              <a:r>
                <a:rPr lang="en-US" sz="1200" b="1" dirty="0"/>
                <a:t>.</a:t>
              </a:r>
              <a:r>
                <a:rPr lang="en-US" sz="1200" dirty="0" smtClean="0"/>
                <a:t> Modality changes in prevalent RRT patients from 1998–2013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2-0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75332"/>
              <a:ext cx="5842000" cy="32880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346</Words>
  <Application>Microsoft Macintosh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92</cp:revision>
  <dcterms:created xsi:type="dcterms:W3CDTF">2015-01-08T09:24:39Z</dcterms:created>
  <dcterms:modified xsi:type="dcterms:W3CDTF">2015-01-08T09:25:04Z</dcterms:modified>
</cp:coreProperties>
</file>