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1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923550"/>
            <a:ext cx="4445000" cy="3010900"/>
            <a:chOff x="2349500" y="2055970"/>
            <a:chExt cx="4445000" cy="3010900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2997200" y="2055970"/>
              <a:ext cx="3708400" cy="458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2.1</a:t>
              </a:r>
              <a:r>
                <a:rPr lang="en-US" sz="1200" b="1" dirty="0"/>
                <a:t>.</a:t>
              </a:r>
              <a:r>
                <a:rPr lang="en-US" sz="1200" dirty="0" smtClean="0"/>
                <a:t> RRT prevalence per million population by age group and UK country on 31/12</a:t>
              </a:r>
              <a:r>
                <a:rPr lang="en-US" sz="1200" smtClean="0"/>
                <a:t>/</a:t>
              </a:r>
              <a:r>
                <a:rPr lang="en-US" sz="1200" smtClean="0"/>
                <a:t>2015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2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67940"/>
              <a:ext cx="4445000" cy="249893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620219"/>
            <a:ext cx="5842000" cy="3617563"/>
            <a:chOff x="1651000" y="1715869"/>
            <a:chExt cx="5842000" cy="3617563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2057400" y="1715869"/>
              <a:ext cx="5410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2.10</a:t>
              </a:r>
              <a:r>
                <a:rPr lang="en-US" sz="1200" b="1" dirty="0"/>
                <a:t>.</a:t>
              </a:r>
              <a:r>
                <a:rPr lang="en-US" sz="1200" dirty="0" smtClean="0"/>
                <a:t> Detailed dialysis modality changes in prevalent RRT patients from 2000–2015</a:t>
              </a:r>
            </a:p>
            <a:p>
              <a:pPr algn="ctr"/>
              <a:r>
                <a:rPr lang="en-US" sz="1200" baseline="30000" dirty="0" smtClean="0"/>
                <a:t>∗</a:t>
              </a:r>
              <a:r>
                <a:rPr lang="en-US" sz="1100" dirty="0" smtClean="0"/>
                <a:t>Scottish </a:t>
              </a:r>
              <a:r>
                <a:rPr lang="en-US" sz="1100" dirty="0" err="1" smtClean="0"/>
                <a:t>centres</a:t>
              </a:r>
              <a:r>
                <a:rPr lang="en-US" sz="1100" dirty="0" smtClean="0"/>
                <a:t> excluded as information on satellite HD was not available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2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97252"/>
              <a:ext cx="5842000" cy="29361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85900" y="1113615"/>
            <a:ext cx="6172200" cy="4630770"/>
            <a:chOff x="1549400" y="1295400"/>
            <a:chExt cx="6172200" cy="4630770"/>
          </a:xfrm>
        </p:grpSpPr>
        <p:pic>
          <p:nvPicPr>
            <p:cNvPr id="5" name="Picture 4" descr="Slide02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9400" y="2307681"/>
              <a:ext cx="5842000" cy="3618489"/>
            </a:xfrm>
            <a:prstGeom prst="rect">
              <a:avLst/>
            </a:prstGeom>
          </p:spPr>
        </p:pic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1752600" y="1295400"/>
              <a:ext cx="59690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2.11</a:t>
              </a:r>
              <a:r>
                <a:rPr lang="en-US" sz="1200" b="1" dirty="0"/>
                <a:t>.</a:t>
              </a:r>
              <a:r>
                <a:rPr lang="en-US" sz="1200" dirty="0" smtClean="0"/>
                <a:t> RRT Prevalence (</a:t>
              </a:r>
              <a:r>
                <a:rPr lang="en-US" sz="1200" dirty="0" err="1" smtClean="0"/>
                <a:t>pmp</a:t>
              </a:r>
              <a:r>
                <a:rPr lang="en-US" sz="1200" dirty="0" smtClean="0"/>
                <a:t>) by country in 2014</a:t>
              </a:r>
            </a:p>
            <a:p>
              <a:pPr algn="ctr"/>
              <a:r>
                <a:rPr lang="en-US" sz="1100" dirty="0" smtClean="0"/>
                <a:t>Non-UK data from USRDS available at https://www.usrds.org/2016/view/v2_13.aspx</a:t>
              </a:r>
            </a:p>
            <a:p>
              <a:pPr algn="ctr"/>
              <a:r>
                <a:rPr lang="en-US" sz="1100" dirty="0" smtClean="0"/>
                <a:t>The UK data include </a:t>
              </a:r>
              <a:r>
                <a:rPr lang="en-US" sz="1100" dirty="0" err="1" smtClean="0"/>
                <a:t>paediatric</a:t>
              </a:r>
              <a:r>
                <a:rPr lang="en-US" sz="1100" dirty="0" smtClean="0"/>
                <a:t> patients to correspond with the data from the other countries.</a:t>
              </a:r>
            </a:p>
            <a:p>
              <a:pPr algn="ctr"/>
              <a:r>
                <a:rPr lang="en-US" sz="1100" dirty="0" smtClean="0"/>
                <a:t>All rates unadjusted. Japan is dialysis only. Data for France include 22 regions.</a:t>
              </a:r>
            </a:p>
            <a:p>
              <a:pPr algn="ctr"/>
              <a:r>
                <a:rPr lang="en-US" sz="1100" dirty="0" smtClean="0"/>
                <a:t>Data for Spain include 18 of 19 regions. Data for Canada excludes Quebec.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14547" y="1841147"/>
            <a:ext cx="4514907" cy="3175707"/>
            <a:chOff x="2349500" y="1976735"/>
            <a:chExt cx="4514907" cy="3175707"/>
          </a:xfrm>
        </p:grpSpPr>
        <p:pic>
          <p:nvPicPr>
            <p:cNvPr id="5" name="Picture 4" descr="Slide02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99360"/>
              <a:ext cx="4445000" cy="2653082"/>
            </a:xfrm>
            <a:prstGeom prst="rect">
              <a:avLst/>
            </a:prstGeom>
          </p:spPr>
        </p:pic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2819400" y="1976735"/>
              <a:ext cx="40450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2.2</a:t>
              </a:r>
              <a:r>
                <a:rPr lang="en-US" sz="1200" b="1" dirty="0"/>
                <a:t>.</a:t>
              </a:r>
              <a:r>
                <a:rPr lang="en-US" sz="1200" dirty="0" smtClean="0"/>
                <a:t> Growth in prevalent patients by treatment modality at the end of each year 1998–2015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17750" y="1848929"/>
            <a:ext cx="4508500" cy="3160142"/>
            <a:chOff x="2349500" y="1868269"/>
            <a:chExt cx="4508500" cy="3160142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2635250" y="1868269"/>
              <a:ext cx="422275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2.3</a:t>
              </a:r>
              <a:r>
                <a:rPr lang="en-US" sz="1200" b="1" dirty="0"/>
                <a:t>.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Standardised</a:t>
              </a:r>
              <a:r>
                <a:rPr lang="en-US" sz="1200" dirty="0" smtClean="0"/>
                <a:t> prevalence ratios for CCG/HB areas by percentage non-White on 31/12/2015</a:t>
              </a:r>
            </a:p>
            <a:p>
              <a:pPr algn="ctr"/>
              <a:r>
                <a:rPr lang="en-US" sz="1200" dirty="0" smtClean="0"/>
                <a:t>(excluding areas with &lt;5% ethnic minorities)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2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74036"/>
              <a:ext cx="4445000" cy="24543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801156"/>
            <a:ext cx="4445000" cy="3255688"/>
            <a:chOff x="2349500" y="1976735"/>
            <a:chExt cx="4445000" cy="3255688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3048000" y="1976735"/>
              <a:ext cx="3581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2.4.</a:t>
              </a:r>
              <a:r>
                <a:rPr lang="en-US" sz="1200" dirty="0" smtClean="0"/>
                <a:t> Age profile of prevalent RRT patients by modality on 31/12/2015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2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78024"/>
              <a:ext cx="4445000" cy="27543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924116"/>
            <a:ext cx="4445000" cy="3009769"/>
            <a:chOff x="2349500" y="2052935"/>
            <a:chExt cx="4445000" cy="3009769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2988973" y="2052935"/>
              <a:ext cx="37166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2.5. </a:t>
              </a:r>
              <a:r>
                <a:rPr lang="en-US" sz="1200" dirty="0" smtClean="0"/>
                <a:t>Prevalence of RRT patients per million population by age and gender on 31/12/2015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2-0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74036"/>
              <a:ext cx="4445000" cy="24886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68500" y="1301080"/>
            <a:ext cx="5207001" cy="4255841"/>
            <a:chOff x="1968500" y="1371600"/>
            <a:chExt cx="5207001" cy="4255841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1968500" y="1371600"/>
              <a:ext cx="520700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2.6</a:t>
              </a:r>
              <a:r>
                <a:rPr lang="en-US" sz="1200" b="1" dirty="0"/>
                <a:t>.</a:t>
              </a:r>
              <a:r>
                <a:rPr lang="en-US" sz="1200" dirty="0" smtClean="0"/>
                <a:t> Treatment modality in prevalent RRT patients on 31/12/2015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2-0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1727027"/>
              <a:ext cx="4445000" cy="39004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351028"/>
            <a:ext cx="5842000" cy="4155944"/>
            <a:chOff x="1651000" y="1563469"/>
            <a:chExt cx="5842000" cy="4155944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2819400" y="1563469"/>
              <a:ext cx="388471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2.7</a:t>
              </a:r>
              <a:r>
                <a:rPr lang="en-US" sz="1200" b="1" dirty="0"/>
                <a:t>.</a:t>
              </a:r>
              <a:r>
                <a:rPr lang="en-US" sz="1200" dirty="0" smtClean="0"/>
                <a:t> Treatment modality distribution by age in prevalent RRT patients on 31/12/2015</a:t>
              </a:r>
            </a:p>
            <a:p>
              <a:pPr algn="ctr"/>
              <a:r>
                <a:rPr lang="en-US" sz="1100" baseline="30000" dirty="0" smtClean="0"/>
                <a:t>∗</a:t>
              </a:r>
              <a:r>
                <a:rPr lang="en-US" sz="1100" i="1" dirty="0" smtClean="0"/>
                <a:t>N</a:t>
              </a:r>
              <a:r>
                <a:rPr lang="en-US" sz="1100" dirty="0" smtClean="0"/>
                <a:t> = 550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2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87524"/>
              <a:ext cx="5842000" cy="34318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049782"/>
            <a:ext cx="8890000" cy="4758437"/>
            <a:chOff x="127000" y="1219200"/>
            <a:chExt cx="8890000" cy="4758437"/>
          </a:xfrm>
        </p:grpSpPr>
        <p:pic>
          <p:nvPicPr>
            <p:cNvPr id="5" name="Picture 4" descr="Slide02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121408"/>
              <a:ext cx="8890000" cy="3856229"/>
            </a:xfrm>
            <a:prstGeom prst="rect">
              <a:avLst/>
            </a:prstGeom>
          </p:spPr>
        </p:pic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1828800" y="1219200"/>
              <a:ext cx="57912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2.8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prevalent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treated with satellite or home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by centre on 31/12/2015</a:t>
              </a:r>
            </a:p>
            <a:p>
              <a:pPr algn="ctr"/>
              <a:r>
                <a:rPr lang="en-US" sz="1100" baseline="30000" dirty="0" smtClean="0"/>
                <a:t>∗</a:t>
              </a:r>
              <a:r>
                <a:rPr lang="en-US" sz="1100" dirty="0" smtClean="0"/>
                <a:t>Scottish </a:t>
              </a:r>
              <a:r>
                <a:rPr lang="en-US" sz="1100" dirty="0" err="1" smtClean="0"/>
                <a:t>centres</a:t>
              </a:r>
              <a:r>
                <a:rPr lang="en-US" sz="1100" dirty="0" smtClean="0"/>
                <a:t> excluded as information on satellite HD was not available.</a:t>
              </a:r>
            </a:p>
            <a:p>
              <a:pPr algn="ctr"/>
              <a:r>
                <a:rPr lang="en-US" sz="1100" dirty="0" smtClean="0"/>
                <a:t>No </a:t>
              </a:r>
              <a:r>
                <a:rPr lang="en-US" sz="1100" dirty="0" err="1" smtClean="0"/>
                <a:t>centres</a:t>
              </a:r>
              <a:r>
                <a:rPr lang="en-US" sz="1100" dirty="0" smtClean="0"/>
                <a:t> in Northern Ireland have satellite dialysis unit</a:t>
              </a:r>
              <a:r>
                <a:rPr lang="en-US" sz="1200" dirty="0" smtClean="0"/>
                <a:t>s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917141"/>
            <a:ext cx="5842000" cy="3023718"/>
            <a:chOff x="1651000" y="2161401"/>
            <a:chExt cx="5842000" cy="3023718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2133600" y="2161401"/>
              <a:ext cx="52070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2.9</a:t>
              </a:r>
              <a:r>
                <a:rPr lang="en-US" sz="1200" b="1" dirty="0"/>
                <a:t>.</a:t>
              </a:r>
              <a:r>
                <a:rPr lang="en-US" sz="1200" dirty="0" smtClean="0"/>
                <a:t> Modality changes in prevalent RRT patients from 2000–2015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2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84120"/>
              <a:ext cx="5842000" cy="2700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375</Words>
  <Application>Microsoft Macintosh PowerPoint</Application>
  <PresentationFormat>On-screen Show (4:3)</PresentationFormat>
  <Paragraphs>31</Paragraphs>
  <Slides>11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Renal Registry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Mark Ralph</cp:lastModifiedBy>
  <cp:revision>134</cp:revision>
  <dcterms:created xsi:type="dcterms:W3CDTF">2017-10-06T12:04:12Z</dcterms:created>
  <dcterms:modified xsi:type="dcterms:W3CDTF">2017-10-06T12:04:43Z</dcterms:modified>
</cp:coreProperties>
</file>