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Default Extension="tiff" ContentType="image/tiff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696" y="-1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2F5FA8A-D598-9D48-A408-67E573BB802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1BB24-92AB-A246-9412-8E53AFA88D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A8B30-2C62-F945-80B8-14848EA4B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1118D-FD91-4045-A5F4-0C9E949FEB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BD76E-C3BC-754A-995F-7ACBC60553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C9123-7447-894B-BABC-3D8D4B2B2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B5F40-2CE3-9445-A203-394F2627A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B6D6F-2234-3249-9423-747AE5E040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D5BA9-363D-374B-BD51-794B5784D0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FC9CE-4ADB-F748-A370-EE63BF306A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8728E-538E-AF4E-95C0-5AD7D55F09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2AF73-2C8C-384C-A8D3-6C750DC94A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96F7E64-B70E-EE40-A944-F0FE5F887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952272"/>
            <a:ext cx="4445000" cy="2953456"/>
            <a:chOff x="2349500" y="2113825"/>
            <a:chExt cx="4445000" cy="2953456"/>
          </a:xfrm>
        </p:grpSpPr>
        <p:sp>
          <p:nvSpPr>
            <p:cNvPr id="14342" name="Rectangle 3"/>
            <p:cNvSpPr>
              <a:spLocks noChangeArrowheads="1"/>
            </p:cNvSpPr>
            <p:nvPr/>
          </p:nvSpPr>
          <p:spPr bwMode="auto">
            <a:xfrm>
              <a:off x="2921000" y="2113825"/>
              <a:ext cx="3708400" cy="4586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US" sz="1200" b="1" dirty="0" smtClean="0"/>
                <a:t>Figure 2.1</a:t>
              </a:r>
              <a:r>
                <a:rPr lang="en-US" sz="1200" b="1" dirty="0"/>
                <a:t>.</a:t>
              </a:r>
              <a:r>
                <a:rPr lang="en-US" sz="1200" dirty="0" smtClean="0"/>
                <a:t> RRT prevalence </a:t>
              </a:r>
              <a:r>
                <a:rPr lang="en-US" sz="1200" dirty="0" err="1" smtClean="0"/>
                <a:t>pmp</a:t>
              </a:r>
              <a:r>
                <a:rPr lang="en-US" sz="1200" dirty="0" smtClean="0"/>
                <a:t> by age group and UK country on 31/12/2016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2-0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566416"/>
              <a:ext cx="4445000" cy="250086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51000" y="1628020"/>
            <a:ext cx="5842000" cy="3601961"/>
            <a:chOff x="1651000" y="1620219"/>
            <a:chExt cx="5842000" cy="3601961"/>
          </a:xfrm>
        </p:grpSpPr>
        <p:sp>
          <p:nvSpPr>
            <p:cNvPr id="23557" name="Rectangle 3"/>
            <p:cNvSpPr>
              <a:spLocks noChangeArrowheads="1"/>
            </p:cNvSpPr>
            <p:nvPr/>
          </p:nvSpPr>
          <p:spPr bwMode="auto">
            <a:xfrm>
              <a:off x="2057400" y="1620219"/>
              <a:ext cx="54102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2.10</a:t>
              </a:r>
              <a:r>
                <a:rPr lang="en-US" sz="1200" b="1" dirty="0"/>
                <a:t>.</a:t>
              </a:r>
              <a:r>
                <a:rPr lang="en-US" sz="1200" dirty="0" smtClean="0"/>
                <a:t> Detailed dialysis modality changes in prevalent </a:t>
              </a:r>
              <a:br>
                <a:rPr lang="en-US" sz="1200" dirty="0" smtClean="0"/>
              </a:br>
              <a:r>
                <a:rPr lang="en-US" sz="1200" dirty="0" smtClean="0"/>
                <a:t>RRT patients from 2001–2016</a:t>
              </a:r>
            </a:p>
            <a:p>
              <a:pPr algn="ctr"/>
              <a:r>
                <a:rPr lang="en-US" sz="1100" dirty="0" smtClean="0"/>
                <a:t>*Scottish </a:t>
              </a:r>
              <a:r>
                <a:rPr lang="en-US" sz="1100" dirty="0" err="1" smtClean="0"/>
                <a:t>centres</a:t>
              </a:r>
              <a:r>
                <a:rPr lang="en-US" sz="1100" dirty="0" smtClean="0"/>
                <a:t> excluded as information on satellite HD was not available</a:t>
              </a:r>
              <a:endParaRPr lang="en-US" sz="11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2-10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286000"/>
              <a:ext cx="5842000" cy="29361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51000" y="1025844"/>
            <a:ext cx="6197600" cy="4806313"/>
            <a:chOff x="1651000" y="934016"/>
            <a:chExt cx="6197600" cy="4806313"/>
          </a:xfrm>
        </p:grpSpPr>
        <p:sp>
          <p:nvSpPr>
            <p:cNvPr id="24582" name="Rectangle 3"/>
            <p:cNvSpPr>
              <a:spLocks noChangeArrowheads="1"/>
            </p:cNvSpPr>
            <p:nvPr/>
          </p:nvSpPr>
          <p:spPr bwMode="auto">
            <a:xfrm>
              <a:off x="1765300" y="934016"/>
              <a:ext cx="6083300" cy="1123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2.11</a:t>
              </a:r>
              <a:r>
                <a:rPr lang="en-US" sz="1200" b="1" dirty="0"/>
                <a:t>.</a:t>
              </a:r>
              <a:r>
                <a:rPr lang="en-US" sz="1200" dirty="0" smtClean="0"/>
                <a:t> RRT prevalence (</a:t>
              </a:r>
              <a:r>
                <a:rPr lang="en-US" sz="1200" dirty="0" err="1" smtClean="0"/>
                <a:t>pmp</a:t>
              </a:r>
              <a:r>
                <a:rPr lang="en-US" sz="1200" dirty="0" smtClean="0"/>
                <a:t>) by country in 2015</a:t>
              </a:r>
            </a:p>
            <a:p>
              <a:pPr algn="ctr"/>
              <a:r>
                <a:rPr lang="en-US" sz="1100" dirty="0" smtClean="0"/>
                <a:t>Non-UK data from the USRDS available at </a:t>
              </a:r>
              <a:br>
                <a:rPr lang="en-US" sz="1100" dirty="0" smtClean="0"/>
              </a:br>
              <a:r>
                <a:rPr lang="en-US" sz="1100" dirty="0" smtClean="0"/>
                <a:t>https://www.usrds.org/2017/ref/ESRD_Ref_N_International_2017.xlsx</a:t>
              </a:r>
            </a:p>
            <a:p>
              <a:pPr algn="ctr"/>
              <a:r>
                <a:rPr lang="en-US" sz="1100" dirty="0" smtClean="0"/>
                <a:t>The UK data include </a:t>
              </a:r>
              <a:r>
                <a:rPr lang="en-US" sz="1100" dirty="0" err="1" smtClean="0"/>
                <a:t>paediatric</a:t>
              </a:r>
              <a:r>
                <a:rPr lang="en-US" sz="1100" dirty="0" smtClean="0"/>
                <a:t> patients to correspond with the data from the other Countries</a:t>
              </a:r>
            </a:p>
            <a:p>
              <a:pPr algn="ctr"/>
              <a:r>
                <a:rPr lang="en-US" sz="1100" dirty="0" smtClean="0"/>
                <a:t>All rates unadjusted</a:t>
              </a:r>
            </a:p>
            <a:p>
              <a:pPr algn="ctr"/>
              <a:r>
                <a:rPr lang="en-US" sz="1100" dirty="0" smtClean="0"/>
                <a:t>Data for France include 26 regions (excluding Martinique); data for Canada excludes Quebec</a:t>
              </a:r>
              <a:endParaRPr lang="en-US" sz="11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8" name="Picture 7" descr="Slide02-1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124456"/>
              <a:ext cx="5842000" cy="361587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873074"/>
            <a:ext cx="4508500" cy="3111853"/>
            <a:chOff x="2349500" y="1836371"/>
            <a:chExt cx="4508500" cy="3111853"/>
          </a:xfrm>
        </p:grpSpPr>
        <p:sp>
          <p:nvSpPr>
            <p:cNvPr id="15366" name="Rectangle 3"/>
            <p:cNvSpPr>
              <a:spLocks noChangeArrowheads="1"/>
            </p:cNvSpPr>
            <p:nvPr/>
          </p:nvSpPr>
          <p:spPr bwMode="auto">
            <a:xfrm>
              <a:off x="2812993" y="1836371"/>
              <a:ext cx="404500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2.2</a:t>
              </a:r>
              <a:r>
                <a:rPr lang="en-US" sz="1200" b="1" dirty="0"/>
                <a:t>.</a:t>
              </a:r>
              <a:r>
                <a:rPr lang="en-US" sz="1200" dirty="0" smtClean="0"/>
                <a:t> Growth in prevalent patients by treatment modality at the end of each year 1997–2016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2-0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362200"/>
              <a:ext cx="4445000" cy="258602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464122"/>
            <a:ext cx="4660900" cy="3929757"/>
            <a:chOff x="2349500" y="1748135"/>
            <a:chExt cx="4660900" cy="3929757"/>
          </a:xfrm>
        </p:grpSpPr>
        <p:sp>
          <p:nvSpPr>
            <p:cNvPr id="16390" name="Rectangle 3"/>
            <p:cNvSpPr>
              <a:spLocks noChangeArrowheads="1"/>
            </p:cNvSpPr>
            <p:nvPr/>
          </p:nvSpPr>
          <p:spPr bwMode="auto">
            <a:xfrm>
              <a:off x="2527300" y="1748135"/>
              <a:ext cx="44831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2.3</a:t>
              </a:r>
              <a:r>
                <a:rPr lang="en-US" sz="1200" b="1" dirty="0"/>
                <a:t>.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SPRs</a:t>
              </a:r>
              <a:r>
                <a:rPr lang="en-US" sz="1200" dirty="0" smtClean="0"/>
                <a:t> for CCG/HB areas by percentage non-White on 31/12/2016 (excluding areas with &lt;5% ethnic minorities)</a:t>
              </a:r>
              <a:endParaRPr lang="en-US" sz="1200" baseline="300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2-0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225040"/>
              <a:ext cx="4445000" cy="345285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854055"/>
            <a:ext cx="4445000" cy="3149890"/>
            <a:chOff x="2349500" y="2052935"/>
            <a:chExt cx="4445000" cy="3149890"/>
          </a:xfrm>
        </p:grpSpPr>
        <p:sp>
          <p:nvSpPr>
            <p:cNvPr id="17414" name="Rectangle 3"/>
            <p:cNvSpPr>
              <a:spLocks noChangeArrowheads="1"/>
            </p:cNvSpPr>
            <p:nvPr/>
          </p:nvSpPr>
          <p:spPr bwMode="auto">
            <a:xfrm>
              <a:off x="3048000" y="2052935"/>
              <a:ext cx="35814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2.4.</a:t>
              </a:r>
              <a:r>
                <a:rPr lang="en-US" sz="1200" dirty="0" smtClean="0"/>
                <a:t> Age profile of prevalent RRT patients by modality on 31/12/2016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2-04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476500"/>
              <a:ext cx="4445000" cy="272632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349500" y="1928765"/>
            <a:ext cx="4445000" cy="3000470"/>
            <a:chOff x="2349500" y="1924116"/>
            <a:chExt cx="4445000" cy="3000470"/>
          </a:xfrm>
        </p:grpSpPr>
        <p:sp>
          <p:nvSpPr>
            <p:cNvPr id="18438" name="Rectangle 3"/>
            <p:cNvSpPr>
              <a:spLocks noChangeArrowheads="1"/>
            </p:cNvSpPr>
            <p:nvPr/>
          </p:nvSpPr>
          <p:spPr bwMode="auto">
            <a:xfrm>
              <a:off x="2988973" y="1924116"/>
              <a:ext cx="371662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2.5. </a:t>
              </a:r>
              <a:r>
                <a:rPr lang="en-US" sz="1200" dirty="0" smtClean="0"/>
                <a:t>Prevalence of RRT patients </a:t>
              </a:r>
              <a:r>
                <a:rPr lang="en-US" sz="1200" dirty="0" err="1" smtClean="0"/>
                <a:t>pmp</a:t>
              </a:r>
              <a:r>
                <a:rPr lang="en-US" sz="1200" dirty="0" smtClean="0"/>
                <a:t> by </a:t>
              </a:r>
              <a:br>
                <a:rPr lang="en-US" sz="1200" dirty="0" smtClean="0"/>
              </a:br>
              <a:r>
                <a:rPr lang="en-US" sz="1200" dirty="0" smtClean="0"/>
                <a:t>age and sex on 31/12/2016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8" name="Picture 7" descr="Slide02-05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438400"/>
              <a:ext cx="4445000" cy="248618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68500" y="1290833"/>
            <a:ext cx="5207001" cy="4276334"/>
            <a:chOff x="1968500" y="1301080"/>
            <a:chExt cx="5207001" cy="4276334"/>
          </a:xfrm>
        </p:grpSpPr>
        <p:sp>
          <p:nvSpPr>
            <p:cNvPr id="19461" name="Rectangle 3"/>
            <p:cNvSpPr>
              <a:spLocks noChangeArrowheads="1"/>
            </p:cNvSpPr>
            <p:nvPr/>
          </p:nvSpPr>
          <p:spPr bwMode="auto">
            <a:xfrm>
              <a:off x="1968500" y="1301080"/>
              <a:ext cx="520700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2.6</a:t>
              </a:r>
              <a:r>
                <a:rPr lang="en-US" sz="1200" b="1" dirty="0"/>
                <a:t>.</a:t>
              </a:r>
              <a:r>
                <a:rPr lang="en-US" sz="1200" dirty="0" smtClean="0"/>
                <a:t> Treatment modality in prevalent RRT patients on 31/12/2016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2-06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1676400"/>
              <a:ext cx="4445000" cy="390101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51000" y="1397026"/>
            <a:ext cx="5842000" cy="4063949"/>
            <a:chOff x="1651000" y="1351028"/>
            <a:chExt cx="5842000" cy="4063949"/>
          </a:xfrm>
        </p:grpSpPr>
        <p:sp>
          <p:nvSpPr>
            <p:cNvPr id="20486" name="Rectangle 3"/>
            <p:cNvSpPr>
              <a:spLocks noChangeArrowheads="1"/>
            </p:cNvSpPr>
            <p:nvPr/>
          </p:nvSpPr>
          <p:spPr bwMode="auto">
            <a:xfrm>
              <a:off x="2819400" y="1351028"/>
              <a:ext cx="3884715" cy="630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2.7</a:t>
              </a:r>
              <a:r>
                <a:rPr lang="en-US" sz="1200" b="1" dirty="0"/>
                <a:t>.</a:t>
              </a:r>
              <a:r>
                <a:rPr lang="en-US" sz="1200" dirty="0" smtClean="0"/>
                <a:t> Treatment modality distribution by age in prevalent RRT patients on 31/12/2016</a:t>
              </a:r>
            </a:p>
            <a:p>
              <a:pPr algn="ctr"/>
              <a:r>
                <a:rPr lang="en-US" sz="1100" baseline="30000" dirty="0" smtClean="0"/>
                <a:t>∗</a:t>
              </a:r>
              <a:r>
                <a:rPr lang="en-US" sz="1100" i="1" dirty="0" smtClean="0"/>
                <a:t>N</a:t>
              </a:r>
              <a:r>
                <a:rPr lang="en-US" sz="1100" dirty="0" smtClean="0"/>
                <a:t> = 65</a:t>
              </a:r>
              <a:endParaRPr lang="en-US" sz="11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2-07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1981200"/>
              <a:ext cx="5842000" cy="343377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058291"/>
            <a:ext cx="8890000" cy="4741418"/>
            <a:chOff x="127000" y="1049782"/>
            <a:chExt cx="8890000" cy="4741418"/>
          </a:xfrm>
        </p:grpSpPr>
        <p:sp>
          <p:nvSpPr>
            <p:cNvPr id="21509" name="Rectangle 3"/>
            <p:cNvSpPr>
              <a:spLocks noChangeArrowheads="1"/>
            </p:cNvSpPr>
            <p:nvPr/>
          </p:nvSpPr>
          <p:spPr bwMode="auto">
            <a:xfrm>
              <a:off x="1828800" y="1049782"/>
              <a:ext cx="57912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2.8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prevalent HD patients treated with satellite or home HD by centre on 31/12/2016</a:t>
              </a:r>
            </a:p>
            <a:p>
              <a:pPr algn="ctr"/>
              <a:r>
                <a:rPr lang="en-US" sz="1100" dirty="0" smtClean="0"/>
                <a:t>*Scottish </a:t>
              </a:r>
              <a:r>
                <a:rPr lang="en-US" sz="1100" dirty="0" err="1" smtClean="0"/>
                <a:t>centres</a:t>
              </a:r>
              <a:r>
                <a:rPr lang="en-US" sz="1100" dirty="0" smtClean="0"/>
                <a:t> excluded as information on satellite HD was not available.</a:t>
              </a:r>
              <a:br>
                <a:rPr lang="en-US" sz="1100" dirty="0" smtClean="0"/>
              </a:br>
              <a:r>
                <a:rPr lang="en-US" sz="1100" dirty="0" smtClean="0"/>
                <a:t>No </a:t>
              </a:r>
              <a:r>
                <a:rPr lang="en-US" sz="1100" dirty="0" err="1" smtClean="0"/>
                <a:t>centres</a:t>
              </a:r>
              <a:r>
                <a:rPr lang="en-US" sz="1100" dirty="0" smtClean="0"/>
                <a:t> in Northern Ireland had satellite dialysis units</a:t>
              </a:r>
              <a:endParaRPr lang="en-US" sz="11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2-08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879600"/>
              <a:ext cx="8890000" cy="39116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51000" y="1891893"/>
            <a:ext cx="5842000" cy="3074215"/>
            <a:chOff x="1651000" y="1917141"/>
            <a:chExt cx="5842000" cy="3074215"/>
          </a:xfrm>
        </p:grpSpPr>
        <p:sp>
          <p:nvSpPr>
            <p:cNvPr id="22533" name="Rectangle 3"/>
            <p:cNvSpPr>
              <a:spLocks noChangeArrowheads="1"/>
            </p:cNvSpPr>
            <p:nvPr/>
          </p:nvSpPr>
          <p:spPr bwMode="auto">
            <a:xfrm>
              <a:off x="2133600" y="1917141"/>
              <a:ext cx="52070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2.9</a:t>
              </a:r>
              <a:r>
                <a:rPr lang="en-US" sz="1200" b="1" dirty="0"/>
                <a:t>.</a:t>
              </a:r>
              <a:r>
                <a:rPr lang="en-US" sz="1200" dirty="0" smtClean="0"/>
                <a:t> Modality changes in prevalent RRT patients from 2001–2016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2-09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286000"/>
              <a:ext cx="5842000" cy="270535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1663</TotalTime>
  <Words>361</Words>
  <Application>Microsoft Macintosh PowerPoint</Application>
  <PresentationFormat>On-screen Show (4:3)</PresentationFormat>
  <Paragraphs>29</Paragraphs>
  <Slides>11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Company>Renal Registry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RRUser</dc:creator>
  <cp:lastModifiedBy>Mark Ralph</cp:lastModifiedBy>
  <cp:revision>150</cp:revision>
  <dcterms:created xsi:type="dcterms:W3CDTF">2018-06-28T13:34:53Z</dcterms:created>
  <dcterms:modified xsi:type="dcterms:W3CDTF">2018-06-28T13:35:24Z</dcterms:modified>
</cp:coreProperties>
</file>