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4277"/>
            <a:ext cx="5842000" cy="3382822"/>
            <a:chOff x="1651000" y="1754277"/>
            <a:chExt cx="5842000" cy="3382822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514600" y="1754277"/>
              <a:ext cx="44958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3.1</a:t>
              </a:r>
              <a:r>
                <a:rPr lang="en-US" sz="1200" b="1" dirty="0"/>
                <a:t>.</a:t>
              </a:r>
              <a:r>
                <a:rPr lang="en-US" sz="1200" dirty="0" smtClean="0"/>
                <a:t> Transplant prevalence rate per million population by age and gender on 31/12/2014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86000"/>
              <a:ext cx="5842000" cy="28510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85878"/>
            <a:ext cx="8890000" cy="4011007"/>
            <a:chOff x="127000" y="1385878"/>
            <a:chExt cx="8890000" cy="4011007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838200" y="1385878"/>
              <a:ext cx="800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3.6c.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post-circulatory death donor transplant by year of transplantation 2007–2013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6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676400"/>
              <a:ext cx="8890000" cy="3720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97631"/>
            <a:ext cx="8890000" cy="3936369"/>
            <a:chOff x="127000" y="1397631"/>
            <a:chExt cx="8890000" cy="3936369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1371600" y="1397631"/>
              <a:ext cx="698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3.7a.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for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65622"/>
              <a:ext cx="8890000" cy="34683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35394"/>
            <a:ext cx="8890000" cy="3929621"/>
            <a:chOff x="127000" y="1435394"/>
            <a:chExt cx="8890000" cy="3929621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1866900" y="1435394"/>
              <a:ext cx="5676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3.7b.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for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7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460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24189"/>
            <a:ext cx="8890000" cy="3970857"/>
            <a:chOff x="127000" y="1424189"/>
            <a:chExt cx="8890000" cy="3970857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1625600" y="1424189"/>
              <a:ext cx="614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3.8a.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4900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27416"/>
            <a:ext cx="8890000" cy="3961069"/>
            <a:chOff x="127000" y="1427416"/>
            <a:chExt cx="8890000" cy="3961069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1600200" y="1427416"/>
              <a:ext cx="635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3.8b.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8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905000"/>
              <a:ext cx="8890000" cy="3483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15550"/>
            <a:ext cx="4445000" cy="3366259"/>
            <a:chOff x="2349500" y="1715550"/>
            <a:chExt cx="4445000" cy="3366259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895600" y="1715550"/>
              <a:ext cx="3733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3.9.</a:t>
              </a:r>
              <a:r>
                <a:rPr lang="en-US" sz="1200" dirty="0" smtClean="0"/>
                <a:t> Funnel plot of percentage of prevalent transplant patients with </a:t>
              </a:r>
              <a:r>
                <a:rPr lang="en-US" sz="1200" dirty="0" err="1" smtClean="0"/>
                <a:t>haemoglobin</a:t>
              </a:r>
              <a:r>
                <a:rPr lang="en-US" sz="1200" dirty="0" smtClean="0"/>
                <a:t> &lt;100 </a:t>
              </a:r>
              <a:r>
                <a:rPr lang="en-US" sz="1200" dirty="0" err="1" smtClean="0"/>
                <a:t>g</a:t>
              </a:r>
              <a:r>
                <a:rPr lang="en-US" sz="1200" dirty="0" smtClean="0"/>
                <a:t>/L by centre size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62200"/>
              <a:ext cx="4445000" cy="27196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52158"/>
            <a:ext cx="8890000" cy="4060351"/>
            <a:chOff x="127000" y="1352158"/>
            <a:chExt cx="8890000" cy="4060351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1295400" y="1352158"/>
              <a:ext cx="698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3.10a.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latin typeface="Mathematical Pi LT Std 1"/>
                  <a:cs typeface="Mathematical Pi LT Std 1"/>
                </a:rPr>
                <a:t>&gt;</a:t>
              </a:r>
              <a:r>
                <a:rPr lang="en-US" sz="1200" dirty="0" smtClean="0"/>
                <a:t>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blood pressure of &lt;130/80 mmHg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583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52158"/>
            <a:ext cx="8890000" cy="4060351"/>
            <a:chOff x="127000" y="1352158"/>
            <a:chExt cx="8890000" cy="4060351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1244600" y="1352158"/>
              <a:ext cx="698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3.10b.</a:t>
              </a:r>
              <a:r>
                <a:rPr lang="en-US" sz="1200" dirty="0" smtClean="0"/>
                <a:t>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achieving blood pressure of &lt;130/80 mmHg by centre on 31/12/2014</a:t>
              </a:r>
              <a:endParaRPr lang="en-US" sz="1200" dirty="0"/>
            </a:p>
          </p:txBody>
        </p:sp>
        <p:pic>
          <p:nvPicPr>
            <p:cNvPr id="7" name="Picture 6" descr="Slide03-10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5837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499388"/>
            <a:ext cx="5842000" cy="3835068"/>
            <a:chOff x="1651000" y="1499388"/>
            <a:chExt cx="5842000" cy="3835068"/>
          </a:xfrm>
        </p:grpSpPr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590800" y="1499388"/>
              <a:ext cx="4419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3.11.</a:t>
              </a:r>
              <a:r>
                <a:rPr lang="en-US" sz="1200" dirty="0" smtClean="0"/>
                <a:t> Cause of death by modality for prevalent patients on 1/1/2014, who died in 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981200"/>
              <a:ext cx="5842000" cy="33532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27756"/>
            <a:ext cx="8890000" cy="3969561"/>
            <a:chOff x="127000" y="1427756"/>
            <a:chExt cx="8890000" cy="3969561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1397000" y="1427756"/>
              <a:ext cx="6350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in prevalent transplant patients by centre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6447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48546"/>
            <a:ext cx="8890000" cy="3908855"/>
            <a:chOff x="127000" y="1448546"/>
            <a:chExt cx="8890000" cy="3908855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838200" y="1448546"/>
              <a:ext cx="7874000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3.3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prevalent transplant patients by centre on 31/12/2014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60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59372"/>
            <a:ext cx="4445000" cy="3269828"/>
            <a:chOff x="2349500" y="1759372"/>
            <a:chExt cx="4445000" cy="3269828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895600" y="1759372"/>
              <a:ext cx="3657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3.4.</a:t>
              </a:r>
              <a:r>
                <a:rPr lang="en-US" sz="1200" dirty="0" smtClean="0"/>
                <a:t> Funnel plot of percentage of prevalent transplant patients with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&lt;30 ml/min/1.73 m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 by centre size on 31/12/2014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15523"/>
              <a:ext cx="4445000" cy="2613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44656"/>
            <a:ext cx="8890000" cy="3857532"/>
            <a:chOff x="127000" y="1444656"/>
            <a:chExt cx="8890000" cy="385753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1320800" y="1444656"/>
              <a:ext cx="6985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3.5a. </a:t>
              </a:r>
              <a:r>
                <a:rPr lang="en-US" sz="1200" dirty="0" smtClean="0"/>
                <a:t>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post-live donor transplant by transplant centre 2007–2013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549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446401"/>
            <a:ext cx="8890000" cy="3855787"/>
            <a:chOff x="127000" y="1446401"/>
            <a:chExt cx="8890000" cy="3855787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990600" y="1446401"/>
              <a:ext cx="7620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post-brainstem death donor transplant by transplant centre 2007–2013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5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752600"/>
              <a:ext cx="8890000" cy="3549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7000" y="1479179"/>
            <a:ext cx="8890000" cy="3899209"/>
            <a:chOff x="127000" y="1479179"/>
            <a:chExt cx="8890000" cy="3899209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1021410" y="1479179"/>
              <a:ext cx="75583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3.5c.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post-circulatory death donor transplant by transplant centre 2007–2013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8" name="Picture 7" descr="Slide03-05c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828800"/>
              <a:ext cx="8890000" cy="3549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99778"/>
            <a:ext cx="8890000" cy="3997107"/>
            <a:chOff x="127000" y="1399778"/>
            <a:chExt cx="8890000" cy="3997107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990600" y="1399778"/>
              <a:ext cx="7620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3.6a.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post-live donor transplant by year of transplantation 2007–2013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676400"/>
              <a:ext cx="8890000" cy="3720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000" y="1379528"/>
            <a:ext cx="8890000" cy="4017357"/>
            <a:chOff x="127000" y="1379528"/>
            <a:chExt cx="8890000" cy="4017357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838200" y="1379528"/>
              <a:ext cx="8001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3.6b.</a:t>
              </a:r>
              <a:r>
                <a:rPr lang="en-US" sz="1200" dirty="0" smtClean="0"/>
                <a:t> Median </a:t>
              </a:r>
              <a:r>
                <a:rPr lang="en-US" sz="1200" dirty="0" err="1" smtClean="0"/>
                <a:t>eGFR</a:t>
              </a:r>
              <a:r>
                <a:rPr lang="en-US" sz="1200" dirty="0" smtClean="0"/>
                <a:t> one year post-brainstem death donor transplant by year of transplantation 2007–2013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3-06b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1676400"/>
              <a:ext cx="8890000" cy="3720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554</Words>
  <Application>Microsoft Macintosh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107</cp:revision>
  <dcterms:created xsi:type="dcterms:W3CDTF">2016-04-06T13:47:40Z</dcterms:created>
  <dcterms:modified xsi:type="dcterms:W3CDTF">2016-04-06T13:54:31Z</dcterms:modified>
</cp:coreProperties>
</file>