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93" r:id="rId7"/>
    <p:sldId id="294" r:id="rId8"/>
    <p:sldId id="262" r:id="rId9"/>
    <p:sldId id="295" r:id="rId10"/>
    <p:sldId id="296" r:id="rId11"/>
    <p:sldId id="263" r:id="rId12"/>
    <p:sldId id="297" r:id="rId13"/>
    <p:sldId id="264" r:id="rId14"/>
    <p:sldId id="298" r:id="rId15"/>
    <p:sldId id="265" r:id="rId16"/>
    <p:sldId id="266" r:id="rId17"/>
    <p:sldId id="299" r:id="rId18"/>
    <p:sldId id="26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749591"/>
            <a:ext cx="5842000" cy="3358819"/>
            <a:chOff x="1651000" y="1749591"/>
            <a:chExt cx="5842000" cy="3358819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565400" y="1749591"/>
              <a:ext cx="4445000" cy="48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3.1</a:t>
              </a:r>
              <a:r>
                <a:rPr lang="en-US" sz="1200" b="1" dirty="0"/>
                <a:t>.</a:t>
              </a:r>
              <a:r>
                <a:rPr lang="en-US" sz="1200" dirty="0" smtClean="0"/>
                <a:t> Transplant prevalence rate per million population by age and gender on 31/12</a:t>
              </a:r>
              <a:r>
                <a:rPr lang="en-US" sz="1200" smtClean="0"/>
                <a:t>/</a:t>
              </a:r>
              <a:r>
                <a:rPr lang="en-US" sz="1200" smtClean="0"/>
                <a:t>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61547"/>
              <a:ext cx="5842000" cy="28468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24167"/>
            <a:ext cx="8890000" cy="4009666"/>
            <a:chOff x="127000" y="1430438"/>
            <a:chExt cx="8890000" cy="400966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628650" y="1430438"/>
              <a:ext cx="78867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3.6c.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post-circulatory death donor transplant by year of transplantation 2008–2014</a:t>
              </a:r>
            </a:p>
            <a:p>
              <a:pPr algn="ctr"/>
              <a:r>
                <a:rPr lang="en-US" sz="1200" baseline="30000" dirty="0" smtClean="0"/>
                <a:t>∗</a:t>
              </a:r>
              <a:r>
                <a:rPr lang="en-US" sz="1100" dirty="0" smtClean="0"/>
                <a:t>This number does not include post-circulatory death donor transplants performed in 2014 that were followed-up in Cambridge in 2015, as Cambridge was unable to submit data for 2015</a:t>
              </a:r>
              <a:endParaRPr lang="en-US" sz="10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6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57400"/>
              <a:ext cx="8890000" cy="3382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523470"/>
            <a:ext cx="8890000" cy="3811060"/>
            <a:chOff x="127000" y="1600200"/>
            <a:chExt cx="8890000" cy="3811060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609600" y="1600200"/>
              <a:ext cx="8382000" cy="264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 smtClean="0"/>
                <a:t>Figure 3.7a.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 on 31/12/2015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42882"/>
              <a:ext cx="8890000" cy="34683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552436"/>
            <a:ext cx="8940800" cy="3753129"/>
            <a:chOff x="127000" y="1676400"/>
            <a:chExt cx="8940800" cy="375312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83897" y="1676400"/>
              <a:ext cx="848390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b="1" dirty="0" smtClean="0"/>
                <a:t>Figure 3.7b.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 on 31/12/2015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7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62931"/>
              <a:ext cx="8890000" cy="34665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26881"/>
            <a:ext cx="8890000" cy="4004237"/>
            <a:chOff x="127000" y="1748135"/>
            <a:chExt cx="8890000" cy="4004237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371600" y="1748135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3.8a.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7712"/>
              <a:ext cx="8890000" cy="34846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40825"/>
            <a:ext cx="8890000" cy="3976350"/>
            <a:chOff x="127000" y="1426881"/>
            <a:chExt cx="8890000" cy="397635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371600" y="1426881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3.8b.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8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982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49500" y="1752643"/>
            <a:ext cx="4445000" cy="3352715"/>
            <a:chOff x="2349500" y="1371685"/>
            <a:chExt cx="4445000" cy="3352715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717800" y="1371685"/>
              <a:ext cx="3708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prevalent transplant patients with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&lt;100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</a:p>
            <a:p>
              <a:pPr algn="ctr"/>
              <a:r>
                <a:rPr lang="en-US" sz="1200" dirty="0" smtClean="0"/>
                <a:t>by centre size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3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71455"/>
              <a:ext cx="4445000" cy="26529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73202"/>
            <a:ext cx="8890000" cy="4111596"/>
            <a:chOff x="127000" y="1451004"/>
            <a:chExt cx="8890000" cy="4111596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371600" y="1451004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3.10a.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blood pressure of &lt;130/80 mmHg by centre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74273"/>
              <a:ext cx="8890000" cy="35883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68937"/>
            <a:ext cx="8890000" cy="4120125"/>
            <a:chOff x="127000" y="1373202"/>
            <a:chExt cx="8890000" cy="412012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371600" y="1373202"/>
              <a:ext cx="6400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3.10b.</a:t>
              </a:r>
              <a:r>
                <a:rPr lang="en-US" sz="1200" dirty="0" smtClean="0"/>
                <a:t>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achieving blood pressure of &lt;130/80 mmHg by centre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10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883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497156"/>
            <a:ext cx="5842000" cy="3863689"/>
            <a:chOff x="1651000" y="1748135"/>
            <a:chExt cx="5842000" cy="3863689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362200" y="1748135"/>
              <a:ext cx="4572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3.11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by modality for prevalent patients on 1/1/2015, who died in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58568"/>
              <a:ext cx="5842000" cy="3353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36493"/>
            <a:ext cx="8890000" cy="3985014"/>
            <a:chOff x="127000" y="1642779"/>
            <a:chExt cx="8890000" cy="3985014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673872" y="1642779"/>
              <a:ext cx="579625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in prevalent transplant patients by centre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81200"/>
              <a:ext cx="8890000" cy="3646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452375"/>
            <a:ext cx="8890000" cy="3953249"/>
            <a:chOff x="127000" y="1705222"/>
            <a:chExt cx="8890000" cy="3953249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533400" y="1705222"/>
              <a:ext cx="80771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transplant patients by centre on 31/12/2015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57400"/>
              <a:ext cx="8890000" cy="36010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777595"/>
            <a:ext cx="4445000" cy="3302810"/>
            <a:chOff x="2349500" y="1638534"/>
            <a:chExt cx="4445000" cy="3302810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819400" y="1638534"/>
              <a:ext cx="3733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3.4.</a:t>
              </a:r>
              <a:r>
                <a:rPr lang="en-US" sz="1200" dirty="0" smtClean="0"/>
                <a:t> Funnel plot of percentage of prevalent transplant patients with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&lt;30 ml/min/1.73 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by centre size on 31/12/2015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2200"/>
              <a:ext cx="4445000" cy="2579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000" y="1530381"/>
            <a:ext cx="8890000" cy="3892488"/>
            <a:chOff x="127000" y="1905000"/>
            <a:chExt cx="8890000" cy="3892488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594843" y="1905000"/>
              <a:ext cx="795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3.5a. </a:t>
              </a:r>
              <a:r>
                <a:rPr lang="en-US" sz="1200" dirty="0" smtClean="0"/>
                <a:t>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post-live donor transplant by transplant centre 2008–2014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5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2247900"/>
              <a:ext cx="8890000" cy="3549588"/>
            </a:xfrm>
            <a:prstGeom prst="rect">
              <a:avLst/>
            </a:prstGeom>
          </p:spPr>
        </p:pic>
      </p:grpSp>
      <p:pic>
        <p:nvPicPr>
          <p:cNvPr id="8" name="Picture 2" descr="rrlogo 2007 slid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1013" y="168275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28900" y="6216650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236538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628900" y="6284913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7000" y="1498184"/>
            <a:ext cx="8890000" cy="3861631"/>
            <a:chOff x="127000" y="1932801"/>
            <a:chExt cx="8890000" cy="3861631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94843" y="1932801"/>
              <a:ext cx="795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3.5b. </a:t>
              </a:r>
              <a:r>
                <a:rPr lang="en-US" sz="1200" dirty="0" smtClean="0"/>
                <a:t>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post-brainstem death donor transplant by transplant centre 2008–2014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14" name="Picture 13" descr="Slide03-05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49424"/>
              <a:ext cx="8890000" cy="35450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236538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8900" y="6284913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000" y="1466896"/>
            <a:ext cx="8890000" cy="3924207"/>
            <a:chOff x="127000" y="1530381"/>
            <a:chExt cx="8890000" cy="3924207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94843" y="1530381"/>
              <a:ext cx="79543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3.5c. </a:t>
              </a:r>
              <a:r>
                <a:rPr lang="en-US" sz="1200" dirty="0" smtClean="0"/>
                <a:t>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post-circulatory death donor transplant by transplant centre 2008–2014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03-05c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5495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430438"/>
            <a:ext cx="8890000" cy="3997123"/>
            <a:chOff x="127000" y="1761497"/>
            <a:chExt cx="8890000" cy="3997123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028700" y="1761497"/>
              <a:ext cx="70866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3.6a.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post-live donor transplant by year of transplantation 2008–2014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This number does not include live-donor transplants performed in 2014 that were followed-up in Cambridge</a:t>
              </a:r>
            </a:p>
            <a:p>
              <a:pPr algn="ctr"/>
              <a:r>
                <a:rPr lang="en-US" sz="1100" dirty="0" smtClean="0"/>
                <a:t>in 2015, as Cambridge was unable to submit data for 2015</a:t>
              </a:r>
              <a:endParaRPr lang="en-US" sz="10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3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75916"/>
              <a:ext cx="8890000" cy="3382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24167"/>
            <a:ext cx="8890000" cy="4009666"/>
            <a:chOff x="127000" y="1430438"/>
            <a:chExt cx="8890000" cy="400966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762000" y="1430438"/>
              <a:ext cx="78486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3.6b.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one year post-brainstem death donor transplant by year of transplantation 2008–2014</a:t>
              </a:r>
            </a:p>
            <a:p>
              <a:pPr algn="ctr"/>
              <a:r>
                <a:rPr lang="en-US" sz="1100" baseline="30000" dirty="0" smtClean="0"/>
                <a:t>∗</a:t>
              </a:r>
              <a:r>
                <a:rPr lang="en-US" sz="1100" dirty="0" smtClean="0"/>
                <a:t>This number does not include post-brainstem death donor transplants performed in 2014 that were followed-up in Cambridge in 2015, as Cambridge was unable to submit data for 2015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3-06b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57400"/>
              <a:ext cx="8890000" cy="3382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654</Words>
  <Application>Microsoft Macintosh PowerPoint</Application>
  <PresentationFormat>On-screen Show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153</cp:revision>
  <dcterms:created xsi:type="dcterms:W3CDTF">2017-10-06T12:04:13Z</dcterms:created>
  <dcterms:modified xsi:type="dcterms:W3CDTF">2017-10-06T12:04:54Z</dcterms:modified>
</cp:coreProperties>
</file>