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93" r:id="rId7"/>
    <p:sldId id="294" r:id="rId8"/>
    <p:sldId id="262" r:id="rId9"/>
    <p:sldId id="295" r:id="rId10"/>
    <p:sldId id="296" r:id="rId11"/>
    <p:sldId id="263" r:id="rId12"/>
    <p:sldId id="297" r:id="rId13"/>
    <p:sldId id="264" r:id="rId14"/>
    <p:sldId id="298" r:id="rId15"/>
    <p:sldId id="265" r:id="rId16"/>
    <p:sldId id="266" r:id="rId17"/>
    <p:sldId id="299" r:id="rId18"/>
    <p:sldId id="26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000" y="1785320"/>
            <a:ext cx="5842000" cy="3287361"/>
            <a:chOff x="1651000" y="1950812"/>
            <a:chExt cx="5842000" cy="3287361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565400" y="1950812"/>
              <a:ext cx="4445000" cy="48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3.1</a:t>
              </a:r>
              <a:r>
                <a:rPr lang="en-US" sz="1200" b="1" dirty="0"/>
                <a:t>.</a:t>
              </a:r>
              <a:r>
                <a:rPr lang="en-US" sz="1200" dirty="0" smtClean="0"/>
                <a:t> Transplant prevalence rate per million population by age and sex on 31/12</a:t>
              </a:r>
              <a:r>
                <a:rPr lang="en-US" sz="1200" smtClean="0"/>
                <a:t>/</a:t>
              </a:r>
              <a:r>
                <a:rPr lang="en-US" sz="1200" smtClean="0"/>
                <a:t>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12492"/>
              <a:ext cx="5842000" cy="28256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7000" y="1419516"/>
            <a:ext cx="8890000" cy="4018968"/>
            <a:chOff x="127000" y="1424167"/>
            <a:chExt cx="8890000" cy="401896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628650" y="1424167"/>
              <a:ext cx="78867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3.6c.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post-circulatory death donor transplant by year of transplantation 2009–2015</a:t>
              </a:r>
            </a:p>
            <a:p>
              <a:pPr algn="ctr"/>
              <a:r>
                <a:rPr lang="en-US" sz="1200" baseline="30000" dirty="0" smtClean="0"/>
                <a:t>∗</a:t>
              </a:r>
              <a:r>
                <a:rPr lang="en-US" sz="1100" dirty="0" smtClean="0"/>
                <a:t>This number does not include post-circulatory death donor transplants performed in 2014 that were followed-up in Cambridge in both 2015 and 2016, as Cambridge was unable to submit data for 2015 and 2016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9" name="Picture 8" descr="Slide03-06c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57400"/>
              <a:ext cx="8890000" cy="33857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23735"/>
            <a:ext cx="8890000" cy="3810530"/>
            <a:chOff x="127000" y="1523470"/>
            <a:chExt cx="8890000" cy="3810530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609600" y="1523470"/>
              <a:ext cx="8382000" cy="264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 dirty="0" smtClean="0"/>
                <a:t>Figure 3.7a.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by centre on 31/12/2016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3-07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61059"/>
              <a:ext cx="8890000" cy="34729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500118"/>
            <a:ext cx="8940800" cy="3857764"/>
            <a:chOff x="127000" y="1552436"/>
            <a:chExt cx="8940800" cy="385776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83897" y="1552436"/>
              <a:ext cx="84839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 dirty="0" smtClean="0"/>
                <a:t>Figure 3.7b.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by centre on 31/12/2016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3-07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81554"/>
              <a:ext cx="8890000" cy="35286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43936"/>
            <a:ext cx="8890000" cy="3970129"/>
            <a:chOff x="127000" y="1426881"/>
            <a:chExt cx="8890000" cy="3970129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371600" y="1426881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3.8a.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on 31/12/2016</a:t>
              </a:r>
            </a:p>
          </p:txBody>
        </p:sp>
        <p:pic>
          <p:nvPicPr>
            <p:cNvPr id="5" name="Picture 4" descr="Slide03-08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920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418370"/>
            <a:ext cx="8890000" cy="4021261"/>
            <a:chOff x="127000" y="1440825"/>
            <a:chExt cx="8890000" cy="4021261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371600" y="1440825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3.8b.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on 31/12/2016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3-08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1200"/>
              <a:ext cx="8890000" cy="3480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68269"/>
            <a:ext cx="4445000" cy="3237110"/>
            <a:chOff x="2349500" y="1868290"/>
            <a:chExt cx="4445000" cy="3237110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717800" y="1868290"/>
              <a:ext cx="3708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3.9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prevalent transplant patients with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&lt;100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size on 31/12/2016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52455"/>
              <a:ext cx="4445000" cy="26529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05661"/>
            <a:ext cx="8890000" cy="4046678"/>
            <a:chOff x="127000" y="1373202"/>
            <a:chExt cx="8890000" cy="4046678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1371600" y="1373202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3.10a.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blood pressure of &lt;130/80 mmHg by centre on 31/12/2016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0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91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405837"/>
            <a:ext cx="8890000" cy="4046327"/>
            <a:chOff x="127000" y="1368937"/>
            <a:chExt cx="8890000" cy="4046327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371600" y="1368937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3.10b.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blood pressure of &lt;130/80 mmHg by centre on 31/12/2016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3-10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864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08167"/>
            <a:ext cx="5842000" cy="3841666"/>
            <a:chOff x="1651000" y="1497156"/>
            <a:chExt cx="5842000" cy="3841666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362200" y="1497156"/>
              <a:ext cx="4572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3.11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by modality for prevalent patients on 1/1/2016, who died in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81200"/>
              <a:ext cx="5842000" cy="33576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92947"/>
            <a:ext cx="8890000" cy="3872107"/>
            <a:chOff x="127000" y="1436493"/>
            <a:chExt cx="8890000" cy="3872107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673872" y="1436493"/>
              <a:ext cx="57962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in prevalent transplant patients by centre on 31/12/2016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55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473250"/>
            <a:ext cx="8890000" cy="3911500"/>
            <a:chOff x="127000" y="1452375"/>
            <a:chExt cx="8890000" cy="391150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533400" y="1452375"/>
              <a:ext cx="80771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transplant patients by centre on 31/12/2016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3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6112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06851"/>
            <a:ext cx="4445000" cy="3244298"/>
            <a:chOff x="2349500" y="1777595"/>
            <a:chExt cx="4445000" cy="3244298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819400" y="1777595"/>
              <a:ext cx="3733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3.4.</a:t>
              </a:r>
              <a:r>
                <a:rPr lang="en-US" sz="1200" dirty="0" smtClean="0"/>
                <a:t> Funnel plot of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by centre size on 31/12/2016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38400"/>
              <a:ext cx="4445000" cy="25834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68275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28900" y="6216650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7000" y="1498127"/>
            <a:ext cx="8890000" cy="3861747"/>
            <a:chOff x="127000" y="1530381"/>
            <a:chExt cx="8890000" cy="3861747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594843" y="1530381"/>
              <a:ext cx="79543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3.5a. </a:t>
              </a:r>
              <a:r>
                <a:rPr lang="en-US" sz="1200" dirty="0" smtClean="0"/>
                <a:t>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post-live donor transplant by transplant centre 2009–2015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5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633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236538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628900" y="6284913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59128"/>
            <a:ext cx="8890000" cy="3939745"/>
            <a:chOff x="127000" y="1498184"/>
            <a:chExt cx="8890000" cy="3939745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94843" y="1498184"/>
              <a:ext cx="79543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3.5b. </a:t>
              </a:r>
              <a:r>
                <a:rPr lang="en-US" sz="1200" dirty="0" smtClean="0"/>
                <a:t>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post-brainstem death donor transplant by transplant centre 2009–2015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5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6091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236538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28900" y="6284913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7000" y="1495448"/>
            <a:ext cx="8890000" cy="3867104"/>
            <a:chOff x="127000" y="1466896"/>
            <a:chExt cx="8890000" cy="3867104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94843" y="1466896"/>
              <a:ext cx="79543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3.5c. </a:t>
              </a:r>
              <a:r>
                <a:rPr lang="en-US" sz="1200" dirty="0" smtClean="0"/>
                <a:t>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post-circulatory death donor transplant by transplant centre 2009–2015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5c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66092"/>
              <a:ext cx="8890000" cy="35679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59533"/>
            <a:ext cx="8890000" cy="3938934"/>
            <a:chOff x="127000" y="1547466"/>
            <a:chExt cx="8890000" cy="3938934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028700" y="1547466"/>
              <a:ext cx="70866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3.6a.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post-live donor transplant by year of transplantation 2009–2015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This number does not include live-donor transplants performed in 2014 that were followed-up in Cambridge</a:t>
              </a:r>
              <a:br>
                <a:rPr lang="en-US" sz="1100" dirty="0" smtClean="0"/>
              </a:br>
              <a:r>
                <a:rPr lang="en-US" sz="1100" dirty="0" smtClean="0"/>
                <a:t>in 2015 and 2016, as Cambridge was unable to submit data for both 2015 and 2016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6a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05558"/>
              <a:ext cx="8890000" cy="3380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7000" y="1435984"/>
            <a:ext cx="8890000" cy="3986033"/>
            <a:chOff x="127000" y="1424167"/>
            <a:chExt cx="8890000" cy="3986033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762000" y="1424167"/>
              <a:ext cx="78486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3.6b.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post-brainstem death donor transplant by year of transplantation 2009–2015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This number does not include post-brainstem death donor transplants performed in 2016 that were followed-up in Cambridge in 2015 and 2016, as Cambridge was unable to submit data for both 2015 and 2016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9" name="Picture 8" descr="Slide03-06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29358"/>
              <a:ext cx="8890000" cy="3380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670</Words>
  <Application>Microsoft Macintosh PowerPoint</Application>
  <PresentationFormat>On-screen Show (4:3)</PresentationFormat>
  <Paragraphs>39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174</cp:revision>
  <dcterms:created xsi:type="dcterms:W3CDTF">2018-06-28T13:34:54Z</dcterms:created>
  <dcterms:modified xsi:type="dcterms:W3CDTF">2018-06-28T13:35:35Z</dcterms:modified>
</cp:coreProperties>
</file>