
<file path=[Content_Types].xml><?xml version="1.0" encoding="utf-8"?>
<Types xmlns="http://schemas.openxmlformats.org/package/2006/content-types">
  <Override PartName="/ppt/slides/slide3.xml" ContentType="application/vnd.openxmlformats-officedocument.presentationml.slide+xml"/>
  <Override PartName="/docProps/core.xml" ContentType="application/vnd.openxmlformats-package.core-properties+xml"/>
  <Override PartName="/ppt/slideLayouts/slideLayout6.xml" ContentType="application/vnd.openxmlformats-officedocument.presentationml.slideLayout+xml"/>
  <Default Extension="rels" ContentType="application/vnd.openxmlformats-package.relationships+xml"/>
  <Override PartName="/ppt/slides/slide5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.xml" ContentType="application/vnd.openxmlformats-officedocument.presentationml.slideLayout+xml"/>
  <Default Extension="png" ContentType="image/png"/>
  <Override PartName="/ppt/slideLayouts/slideLayout11.xml" ContentType="application/vnd.openxmlformats-officedocument.presentationml.slideLayout+xml"/>
  <Override PartName="/ppt/slideLayouts/slideLayout3.xml" ContentType="application/vnd.openxmlformats-officedocument.presentationml.slideLayout+xml"/>
  <Default Extension="xml" ContentType="application/xml"/>
  <Override PartName="/ppt/slides/slide2.xml" ContentType="application/vnd.openxmlformats-officedocument.presentationml.slide+xml"/>
  <Override PartName="/docProps/app.xml" ContentType="application/vnd.openxmlformats-officedocument.extended-properties+xml"/>
  <Override PartName="/ppt/slideMasters/slideMaster1.xml" ContentType="application/vnd.openxmlformats-officedocument.presentationml.slideMaster+xml"/>
  <Override PartName="/ppt/notesMasters/notesMaster1.xml" ContentType="application/vnd.openxmlformats-officedocument.presentationml.notesMaster+xml"/>
  <Override PartName="/ppt/slides/slide4.xml" ContentType="application/vnd.openxmlformats-officedocument.presentationml.slide+xml"/>
  <Override PartName="/ppt/slideLayouts/slideLayout5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7.xml" ContentType="application/vnd.openxmlformats-officedocument.presentationml.slideLayout+xml"/>
  <Override PartName="/ppt/theme/theme2.xml" ContentType="application/vnd.openxmlformats-officedocument.theme+xml"/>
  <Default Extension="tiff" ContentType="image/tiff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presProps.xml" ContentType="application/vnd.openxmlformats-officedocument.presentationml.presProps+xml"/>
  <Override PartName="/ppt/slideLayouts/slideLayout2.xml" ContentType="application/vnd.openxmlformats-officedocument.presentationml.slideLayout+xml"/>
  <Override PartName="/ppt/presentation.xml" ContentType="application/vnd.openxmlformats-officedocument.presentationml.presentation.main+xml"/>
  <Default Extension="bin" ContentType="application/vnd.openxmlformats-officedocument.presentationml.printerSettings"/>
  <Override PartName="/ppt/slides/slide1.xml" ContentType="application/vnd.openxmlformats-officedocument.presentationml.slide+xml"/>
  <Default Extension="jpeg" ContentType="image/jpeg"/>
  <Override PartName="/ppt/tableStyles.xml" ContentType="application/vnd.openxmlformats-officedocument.presentationml.tableStyles+xml"/>
  <Override PartName="/ppt/slideLayouts/slideLayout4.xml" ContentType="application/vnd.openxmlformats-officedocument.presentationml.slideLayout+xml"/>
  <Override PartName="/ppt/theme/theme1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aveSubsetFonts="1" autoCompressPictures="0">
  <p:sldMasterIdLst>
    <p:sldMasterId id="2147483648" r:id="rId1"/>
  </p:sldMasterIdLst>
  <p:notesMasterIdLst>
    <p:notesMasterId r:id="rId7"/>
  </p:notesMasterIdLst>
  <p:sldIdLst>
    <p:sldId id="257" r:id="rId2"/>
    <p:sldId id="258" r:id="rId3"/>
    <p:sldId id="259" r:id="rId4"/>
    <p:sldId id="260" r:id="rId5"/>
    <p:sldId id="261" r:id="rId6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-106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-106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-106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-106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-106" charset="0"/>
        <a:ea typeface="+mn-ea"/>
        <a:cs typeface="+mn-cs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Arial" pitchFamily="-106" charset="0"/>
        <a:ea typeface="+mn-ea"/>
        <a:cs typeface="+mn-cs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Arial" pitchFamily="-106" charset="0"/>
        <a:ea typeface="+mn-ea"/>
        <a:cs typeface="+mn-cs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Arial" pitchFamily="-106" charset="0"/>
        <a:ea typeface="+mn-ea"/>
        <a:cs typeface="+mn-cs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Arial" pitchFamily="-106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normalViewPr>
    <p:restoredLeft sz="15620"/>
    <p:restoredTop sz="94660"/>
  </p:normalViewPr>
  <p:slideViewPr>
    <p:cSldViewPr>
      <p:cViewPr>
        <p:scale>
          <a:sx n="100" d="100"/>
          <a:sy n="100" d="100"/>
        </p:scale>
        <p:origin x="-2696" y="-9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theme" Target="theme/theme1.xml"/><Relationship Id="rId12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notesMaster" Target="notesMasters/notesMaster1.xml"/><Relationship Id="rId8" Type="http://schemas.openxmlformats.org/officeDocument/2006/relationships/printerSettings" Target="printerSettings/printerSettings1.bin"/><Relationship Id="rId9" Type="http://schemas.openxmlformats.org/officeDocument/2006/relationships/presProps" Target="presProps.xml"/><Relationship Id="rId1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331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048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noProof="0"/>
              <a:t>Click to edit Master text styles</a:t>
            </a:r>
          </a:p>
          <a:p>
            <a:pPr lvl="1"/>
            <a:r>
              <a:rPr lang="en-GB" noProof="0"/>
              <a:t>Second level</a:t>
            </a:r>
          </a:p>
          <a:p>
            <a:pPr lvl="2"/>
            <a:r>
              <a:rPr lang="en-GB" noProof="0"/>
              <a:t>Third level</a:t>
            </a:r>
          </a:p>
          <a:p>
            <a:pPr lvl="3"/>
            <a:r>
              <a:rPr lang="en-GB" noProof="0"/>
              <a:t>Fourth level</a:t>
            </a:r>
          </a:p>
          <a:p>
            <a:pPr lvl="4"/>
            <a:r>
              <a:rPr lang="en-GB" noProof="0"/>
              <a:t>Fifth level</a:t>
            </a:r>
          </a:p>
        </p:txBody>
      </p:sp>
      <p:sp>
        <p:nvSpPr>
          <p:cNvPr id="2048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2048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fld id="{82F5FA8A-D598-9D48-A408-67E573BB8027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GB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5C1BB24-92AB-A246-9412-8E53AFA88DF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9AA8B30-2C62-F945-80B8-14848EA4B42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F81118D-FD91-4045-A5F4-0C9E949FEB9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2FBD76E-C3BC-754A-995F-7ACBC605535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39C9123-7447-894B-BABC-3D8D4B2B2B4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B2B5F40-2CE3-9445-A203-394F2627AE3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14B6D6F-2234-3249-9423-747AE5E0406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B8D5BA9-363D-374B-BD51-794B5784D0A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B6FC9CE-4ADB-F748-A370-EE63BF306AB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438728E-538E-AF4E-95C0-5AD7D55F097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8F2AF73-2C8C-384C-A8D3-6C750DC94A3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Arial" charset="0"/>
              </a:defRPr>
            </a:lvl1pPr>
          </a:lstStyle>
          <a:p>
            <a:pPr>
              <a:defRPr/>
            </a:pPr>
            <a:fld id="{E96F7E64-B70E-EE40-A944-F0FE5F8875E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-128"/>
          <a:cs typeface="ＭＳ Ｐゴシック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-128"/>
          <a:cs typeface="ＭＳ Ｐゴシック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-128"/>
          <a:cs typeface="ＭＳ Ｐゴシック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-128"/>
          <a:cs typeface="ＭＳ Ｐゴシック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-128"/>
          <a:cs typeface="ＭＳ Ｐゴシック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-128"/>
          <a:cs typeface="ＭＳ Ｐゴシック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Relationship Id="rId3" Type="http://schemas.openxmlformats.org/officeDocument/2006/relationships/image" Target="../media/image2.tif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Relationship Id="rId3" Type="http://schemas.openxmlformats.org/officeDocument/2006/relationships/image" Target="../media/image3.tiff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Relationship Id="rId3" Type="http://schemas.openxmlformats.org/officeDocument/2006/relationships/image" Target="../media/image4.tiff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Relationship Id="rId3" Type="http://schemas.openxmlformats.org/officeDocument/2006/relationships/image" Target="../media/image5.tiff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Relationship Id="rId3" Type="http://schemas.openxmlformats.org/officeDocument/2006/relationships/image" Target="../media/image6.tiff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rrlogo 2007 slid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101013" y="188913"/>
            <a:ext cx="671512" cy="719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39" name="Rectangle 3"/>
          <p:cNvSpPr>
            <a:spLocks noChangeArrowheads="1"/>
          </p:cNvSpPr>
          <p:nvPr/>
        </p:nvSpPr>
        <p:spPr bwMode="auto">
          <a:xfrm>
            <a:off x="2628900" y="6237288"/>
            <a:ext cx="38862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</a:bodyPr>
          <a:lstStyle/>
          <a:p>
            <a:pPr algn="ctr"/>
            <a:r>
              <a:rPr lang="en-GB" sz="1600" b="1">
                <a:ea typeface="Arial" pitchFamily="-106" charset="0"/>
                <a:cs typeface="Arial" pitchFamily="-106" charset="0"/>
              </a:rPr>
              <a:t>UK Renal Registry </a:t>
            </a:r>
            <a:r>
              <a:rPr lang="en-US" sz="1600" b="1">
                <a:ea typeface="Arial" pitchFamily="-106" charset="0"/>
                <a:cs typeface="Arial" pitchFamily="-106" charset="0"/>
              </a:rPr>
              <a:t>17th Annual</a:t>
            </a:r>
            <a:r>
              <a:rPr lang="en-GB" sz="1600" b="1">
                <a:ea typeface="Arial" pitchFamily="-106" charset="0"/>
                <a:cs typeface="Arial" pitchFamily="-106" charset="0"/>
              </a:rPr>
              <a:t> Report</a:t>
            </a:r>
            <a:endParaRPr lang="en-US" sz="1600" b="1">
              <a:ea typeface="Arial" pitchFamily="-106" charset="0"/>
              <a:cs typeface="Arial" pitchFamily="-106" charset="0"/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2349500" y="1742237"/>
            <a:ext cx="4508500" cy="3373527"/>
            <a:chOff x="2349500" y="1511300"/>
            <a:chExt cx="4508500" cy="3373527"/>
          </a:xfrm>
        </p:grpSpPr>
        <p:sp>
          <p:nvSpPr>
            <p:cNvPr id="14342" name="Rectangle 3"/>
            <p:cNvSpPr>
              <a:spLocks noChangeArrowheads="1"/>
            </p:cNvSpPr>
            <p:nvPr/>
          </p:nvSpPr>
          <p:spPr bwMode="auto">
            <a:xfrm>
              <a:off x="2438400" y="1511300"/>
              <a:ext cx="4419600" cy="33661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pPr algn="ctr"/>
              <a:r>
                <a:rPr lang="en-US" sz="1200" b="1" dirty="0" smtClean="0"/>
                <a:t>Figure 4.1</a:t>
              </a:r>
              <a:r>
                <a:rPr lang="en-US" sz="1200" b="1" dirty="0"/>
                <a:t>.</a:t>
              </a:r>
              <a:r>
                <a:rPr lang="en-US" sz="1200" dirty="0" smtClean="0"/>
                <a:t> RRT treatment used by prevalent </a:t>
              </a:r>
              <a:r>
                <a:rPr lang="en-US" sz="1200" dirty="0" err="1" smtClean="0"/>
                <a:t>paediatric</a:t>
              </a:r>
              <a:r>
                <a:rPr lang="en-US" sz="1200" dirty="0" smtClean="0"/>
                <a:t> patients &lt;16 years old in 2013</a:t>
              </a:r>
              <a:endParaRPr lang="en-US" sz="1200" b="1" dirty="0">
                <a:ea typeface="Arial" pitchFamily="-106" charset="0"/>
                <a:cs typeface="Arial" pitchFamily="-106" charset="0"/>
              </a:endParaRPr>
            </a:p>
          </p:txBody>
        </p:sp>
        <p:pic>
          <p:nvPicPr>
            <p:cNvPr id="5" name="Picture 4" descr="Slide04-01.tif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349500" y="1981200"/>
              <a:ext cx="4445000" cy="2903627"/>
            </a:xfrm>
            <a:prstGeom prst="rect">
              <a:avLst/>
            </a:prstGeom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rrlogo 2007 slid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101013" y="188913"/>
            <a:ext cx="671512" cy="719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63" name="Rectangle 3"/>
          <p:cNvSpPr>
            <a:spLocks noChangeArrowheads="1"/>
          </p:cNvSpPr>
          <p:nvPr/>
        </p:nvSpPr>
        <p:spPr bwMode="auto">
          <a:xfrm>
            <a:off x="2628900" y="6237288"/>
            <a:ext cx="38862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GB" sz="1600" b="1">
                <a:ea typeface="Arial" pitchFamily="-106" charset="0"/>
                <a:cs typeface="Arial" pitchFamily="-106" charset="0"/>
              </a:rPr>
              <a:t>UK Renal Registry </a:t>
            </a:r>
            <a:r>
              <a:rPr lang="en-US" sz="1600" b="1">
                <a:ea typeface="Arial" pitchFamily="-106" charset="0"/>
                <a:cs typeface="Arial" pitchFamily="-106" charset="0"/>
              </a:rPr>
              <a:t>17th Annual</a:t>
            </a:r>
            <a:r>
              <a:rPr lang="en-GB" sz="1600" b="1">
                <a:ea typeface="Arial" pitchFamily="-106" charset="0"/>
                <a:cs typeface="Arial" pitchFamily="-106" charset="0"/>
              </a:rPr>
              <a:t> Report</a:t>
            </a:r>
            <a:endParaRPr lang="en-US" sz="1600" b="1">
              <a:ea typeface="Arial" pitchFamily="-106" charset="0"/>
              <a:cs typeface="Arial" pitchFamily="-106" charset="0"/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2349500" y="1544788"/>
            <a:ext cx="4445000" cy="3768424"/>
            <a:chOff x="2349500" y="1539875"/>
            <a:chExt cx="4445000" cy="3768424"/>
          </a:xfrm>
        </p:grpSpPr>
        <p:sp>
          <p:nvSpPr>
            <p:cNvPr id="15366" name="Rectangle 3"/>
            <p:cNvSpPr>
              <a:spLocks noChangeArrowheads="1"/>
            </p:cNvSpPr>
            <p:nvPr/>
          </p:nvSpPr>
          <p:spPr bwMode="auto">
            <a:xfrm>
              <a:off x="2481148" y="1539875"/>
              <a:ext cx="4181704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en-US" sz="1200" b="1" dirty="0" smtClean="0"/>
                <a:t>Figure 4.2</a:t>
              </a:r>
              <a:r>
                <a:rPr lang="en-US" sz="1200" b="1" dirty="0"/>
                <a:t>.</a:t>
              </a:r>
              <a:r>
                <a:rPr lang="en-US" sz="1200" dirty="0" smtClean="0"/>
                <a:t> Treatment modality at start of RRT in prevalent</a:t>
              </a:r>
            </a:p>
            <a:p>
              <a:pPr algn="ctr"/>
              <a:r>
                <a:rPr lang="en-US" sz="1200" dirty="0" err="1" smtClean="0"/>
                <a:t>paediatric</a:t>
              </a:r>
              <a:r>
                <a:rPr lang="en-US" sz="1200" dirty="0" smtClean="0"/>
                <a:t> patients &lt;16 years old in 2013</a:t>
              </a:r>
              <a:endParaRPr lang="en-US" sz="1200" dirty="0">
                <a:ea typeface="Arial" pitchFamily="-106" charset="0"/>
                <a:cs typeface="Arial" pitchFamily="-106" charset="0"/>
              </a:endParaRPr>
            </a:p>
          </p:txBody>
        </p:sp>
        <p:pic>
          <p:nvPicPr>
            <p:cNvPr id="5" name="Picture 4" descr="Slide04-02.tif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349500" y="2057400"/>
              <a:ext cx="4445000" cy="3250899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rrlogo 2007 slid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101013" y="188913"/>
            <a:ext cx="671512" cy="719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387" name="Rectangle 3"/>
          <p:cNvSpPr>
            <a:spLocks noChangeArrowheads="1"/>
          </p:cNvSpPr>
          <p:nvPr/>
        </p:nvSpPr>
        <p:spPr bwMode="auto">
          <a:xfrm>
            <a:off x="2628900" y="6237288"/>
            <a:ext cx="38862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GB" sz="1600" b="1">
                <a:ea typeface="Arial" pitchFamily="-106" charset="0"/>
                <a:cs typeface="Arial" pitchFamily="-106" charset="0"/>
              </a:rPr>
              <a:t>UK Renal Registry </a:t>
            </a:r>
            <a:r>
              <a:rPr lang="en-US" sz="1600" b="1">
                <a:ea typeface="Arial" pitchFamily="-106" charset="0"/>
                <a:cs typeface="Arial" pitchFamily="-106" charset="0"/>
              </a:rPr>
              <a:t>17th Annual</a:t>
            </a:r>
            <a:r>
              <a:rPr lang="en-GB" sz="1600" b="1">
                <a:ea typeface="Arial" pitchFamily="-106" charset="0"/>
                <a:cs typeface="Arial" pitchFamily="-106" charset="0"/>
              </a:rPr>
              <a:t> Report</a:t>
            </a:r>
            <a:endParaRPr lang="en-US" sz="1600" b="1">
              <a:ea typeface="Arial" pitchFamily="-106" charset="0"/>
              <a:cs typeface="Arial" pitchFamily="-106" charset="0"/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2203450" y="1405126"/>
            <a:ext cx="4737100" cy="4047749"/>
            <a:chOff x="2349500" y="1524000"/>
            <a:chExt cx="4737100" cy="4047749"/>
          </a:xfrm>
        </p:grpSpPr>
        <p:sp>
          <p:nvSpPr>
            <p:cNvPr id="16390" name="Rectangle 3"/>
            <p:cNvSpPr>
              <a:spLocks noChangeArrowheads="1"/>
            </p:cNvSpPr>
            <p:nvPr/>
          </p:nvSpPr>
          <p:spPr bwMode="auto">
            <a:xfrm>
              <a:off x="2762250" y="1524000"/>
              <a:ext cx="4324350" cy="6463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en-US" sz="1200" b="1" dirty="0" smtClean="0"/>
                <a:t>Figure 4.3</a:t>
              </a:r>
              <a:r>
                <a:rPr lang="en-US" sz="1200" b="1" dirty="0"/>
                <a:t>.</a:t>
              </a:r>
              <a:r>
                <a:rPr lang="en-US" sz="1200" dirty="0" smtClean="0"/>
                <a:t> Primary renal disease percentage in incident and</a:t>
              </a:r>
            </a:p>
            <a:p>
              <a:pPr algn="ctr"/>
              <a:r>
                <a:rPr lang="en-US" sz="1200" dirty="0" smtClean="0"/>
                <a:t>prevalent </a:t>
              </a:r>
              <a:r>
                <a:rPr lang="en-US" sz="1200" dirty="0" err="1" smtClean="0"/>
                <a:t>paediatric</a:t>
              </a:r>
              <a:r>
                <a:rPr lang="en-US" sz="1200" dirty="0" smtClean="0"/>
                <a:t> ERF patients &lt;16 years old in 2013 for</a:t>
              </a:r>
            </a:p>
            <a:p>
              <a:pPr algn="ctr"/>
              <a:r>
                <a:rPr lang="en-US" sz="1200" dirty="0" smtClean="0"/>
                <a:t>whom a causative diagnosis was reported</a:t>
              </a:r>
              <a:endParaRPr lang="en-US" sz="1200" baseline="30000" dirty="0">
                <a:ea typeface="Arial" pitchFamily="-106" charset="0"/>
                <a:cs typeface="Arial" pitchFamily="-106" charset="0"/>
              </a:endParaRPr>
            </a:p>
          </p:txBody>
        </p:sp>
        <p:pic>
          <p:nvPicPr>
            <p:cNvPr id="5" name="Picture 4" descr="Slide04-03.tif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349500" y="2319528"/>
              <a:ext cx="4445000" cy="3252221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rrlogo 2007 slid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101013" y="188913"/>
            <a:ext cx="671512" cy="719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11" name="Rectangle 3"/>
          <p:cNvSpPr>
            <a:spLocks noChangeArrowheads="1"/>
          </p:cNvSpPr>
          <p:nvPr/>
        </p:nvSpPr>
        <p:spPr bwMode="auto">
          <a:xfrm>
            <a:off x="2628900" y="6237288"/>
            <a:ext cx="38862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GB" sz="1600" b="1">
                <a:ea typeface="Arial" pitchFamily="-106" charset="0"/>
                <a:cs typeface="Arial" pitchFamily="-106" charset="0"/>
              </a:rPr>
              <a:t>UK Renal Registry </a:t>
            </a:r>
            <a:r>
              <a:rPr lang="en-US" sz="1600" b="1">
                <a:ea typeface="Arial" pitchFamily="-106" charset="0"/>
                <a:cs typeface="Arial" pitchFamily="-106" charset="0"/>
              </a:rPr>
              <a:t>17th Annual</a:t>
            </a:r>
            <a:r>
              <a:rPr lang="en-GB" sz="1600" b="1">
                <a:ea typeface="Arial" pitchFamily="-106" charset="0"/>
                <a:cs typeface="Arial" pitchFamily="-106" charset="0"/>
              </a:rPr>
              <a:t> Report</a:t>
            </a:r>
            <a:endParaRPr lang="en-US" sz="1600" b="1">
              <a:ea typeface="Arial" pitchFamily="-106" charset="0"/>
              <a:cs typeface="Arial" pitchFamily="-106" charset="0"/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1651000" y="1272641"/>
            <a:ext cx="5842000" cy="4312719"/>
            <a:chOff x="1651000" y="1600200"/>
            <a:chExt cx="5842000" cy="4312719"/>
          </a:xfrm>
        </p:grpSpPr>
        <p:sp>
          <p:nvSpPr>
            <p:cNvPr id="17414" name="Rectangle 3"/>
            <p:cNvSpPr>
              <a:spLocks noChangeArrowheads="1"/>
            </p:cNvSpPr>
            <p:nvPr/>
          </p:nvSpPr>
          <p:spPr bwMode="auto">
            <a:xfrm>
              <a:off x="2438400" y="1600200"/>
              <a:ext cx="4546600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en-US" sz="1200" b="1" dirty="0" smtClean="0"/>
                <a:t>Figure 4.4</a:t>
              </a:r>
              <a:r>
                <a:rPr lang="en-US" sz="1200" b="1" dirty="0"/>
                <a:t>.</a:t>
              </a:r>
              <a:r>
                <a:rPr lang="en-US" sz="1200" dirty="0" smtClean="0"/>
                <a:t> Treatment modality at start of RRT for incident </a:t>
              </a:r>
              <a:r>
                <a:rPr lang="en-US" sz="1200" dirty="0" err="1" smtClean="0"/>
                <a:t>paediatric</a:t>
              </a:r>
              <a:r>
                <a:rPr lang="en-US" sz="1200" dirty="0" smtClean="0"/>
                <a:t> patients &lt;16 years old by 5-year time period</a:t>
              </a:r>
              <a:endParaRPr lang="en-US" sz="1200" dirty="0">
                <a:ea typeface="Arial" pitchFamily="-106" charset="0"/>
                <a:cs typeface="Arial" pitchFamily="-106" charset="0"/>
              </a:endParaRPr>
            </a:p>
          </p:txBody>
        </p:sp>
        <p:pic>
          <p:nvPicPr>
            <p:cNvPr id="5" name="Picture 4" descr="Slide04-04.tif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651000" y="2083308"/>
              <a:ext cx="5842000" cy="3829611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rrlogo 2007 slid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101013" y="188913"/>
            <a:ext cx="671512" cy="719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435" name="Rectangle 3"/>
          <p:cNvSpPr>
            <a:spLocks noChangeArrowheads="1"/>
          </p:cNvSpPr>
          <p:nvPr/>
        </p:nvSpPr>
        <p:spPr bwMode="auto">
          <a:xfrm>
            <a:off x="2628900" y="6237288"/>
            <a:ext cx="38862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GB" sz="1600" b="1">
                <a:ea typeface="Arial" pitchFamily="-106" charset="0"/>
                <a:cs typeface="Arial" pitchFamily="-106" charset="0"/>
              </a:rPr>
              <a:t>UK Renal Registry </a:t>
            </a:r>
            <a:r>
              <a:rPr lang="en-US" sz="1600" b="1">
                <a:ea typeface="Arial" pitchFamily="-106" charset="0"/>
                <a:cs typeface="Arial" pitchFamily="-106" charset="0"/>
              </a:rPr>
              <a:t>17th Annual</a:t>
            </a:r>
            <a:r>
              <a:rPr lang="en-GB" sz="1600" b="1">
                <a:ea typeface="Arial" pitchFamily="-106" charset="0"/>
                <a:cs typeface="Arial" pitchFamily="-106" charset="0"/>
              </a:rPr>
              <a:t> Report</a:t>
            </a:r>
            <a:endParaRPr lang="en-US" sz="1600" b="1">
              <a:ea typeface="Arial" pitchFamily="-106" charset="0"/>
              <a:cs typeface="Arial" pitchFamily="-106" charset="0"/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1651000" y="1352460"/>
            <a:ext cx="5842000" cy="4153080"/>
            <a:chOff x="1651000" y="1600200"/>
            <a:chExt cx="5842000" cy="4153080"/>
          </a:xfrm>
        </p:grpSpPr>
        <p:sp>
          <p:nvSpPr>
            <p:cNvPr id="18438" name="Rectangle 3"/>
            <p:cNvSpPr>
              <a:spLocks noChangeArrowheads="1"/>
            </p:cNvSpPr>
            <p:nvPr/>
          </p:nvSpPr>
          <p:spPr bwMode="auto">
            <a:xfrm>
              <a:off x="2209801" y="1600200"/>
              <a:ext cx="5257800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en-US" sz="1200" b="1" dirty="0" smtClean="0"/>
                <a:t>Figure 4.5</a:t>
              </a:r>
              <a:r>
                <a:rPr lang="en-US" sz="1200" b="1" dirty="0"/>
                <a:t>.</a:t>
              </a:r>
              <a:r>
                <a:rPr lang="en-US" sz="1200" dirty="0" smtClean="0"/>
                <a:t> Unadjusted KM survival in </a:t>
              </a:r>
              <a:r>
                <a:rPr lang="en-US" sz="1200" dirty="0" err="1" smtClean="0"/>
                <a:t>paediatric</a:t>
              </a:r>
              <a:r>
                <a:rPr lang="en-US" sz="1200" dirty="0" smtClean="0"/>
                <a:t> patients &lt;16 years old starting RRT between 1999 and 2012, by age at start</a:t>
              </a:r>
              <a:endParaRPr lang="en-US" sz="1200" b="1" dirty="0">
                <a:ea typeface="Arial" pitchFamily="-106" charset="0"/>
                <a:cs typeface="Arial" pitchFamily="-106" charset="0"/>
              </a:endParaRPr>
            </a:p>
          </p:txBody>
        </p:sp>
        <p:pic>
          <p:nvPicPr>
            <p:cNvPr id="5" name="Picture 4" descr="Slide04-05.tif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651000" y="2127504"/>
              <a:ext cx="5842000" cy="3625776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1459</TotalTime>
  <Words>139</Words>
  <Application>Microsoft Macintosh PowerPoint</Application>
  <PresentationFormat>On-screen Show (4:3)</PresentationFormat>
  <Paragraphs>13</Paragraphs>
  <Slides>5</Slides>
  <Notes>0</Notes>
  <HiddenSlides>0</HiddenSlides>
  <MMClips>0</MMClips>
  <ScaleCrop>false</ScaleCrop>
  <HeadingPairs>
    <vt:vector size="4" baseType="variant">
      <vt:variant>
        <vt:lpstr>Design Template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6" baseType="lpstr">
      <vt:lpstr>Default Design</vt:lpstr>
      <vt:lpstr>Slide 1</vt:lpstr>
      <vt:lpstr>Slide 2</vt:lpstr>
      <vt:lpstr>Slide 3</vt:lpstr>
      <vt:lpstr>Slide 4</vt:lpstr>
      <vt:lpstr>Slide 5</vt:lpstr>
    </vt:vector>
  </TitlesOfParts>
  <Company>Renal Registry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RRUser</dc:creator>
  <cp:lastModifiedBy>Mark Ralph</cp:lastModifiedBy>
  <cp:revision>80</cp:revision>
  <dcterms:created xsi:type="dcterms:W3CDTF">2015-01-08T09:24:40Z</dcterms:created>
  <dcterms:modified xsi:type="dcterms:W3CDTF">2015-01-08T09:25:18Z</dcterms:modified>
</cp:coreProperties>
</file>