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552663"/>
            <a:ext cx="5842000" cy="3740776"/>
            <a:chOff x="1651000" y="1552663"/>
            <a:chExt cx="5842000" cy="3740776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362200" y="1552663"/>
              <a:ext cx="48006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5.1</a:t>
              </a:r>
              <a:r>
                <a:rPr lang="en-US" sz="1200" b="1" dirty="0"/>
                <a:t>.</a:t>
              </a:r>
              <a:r>
                <a:rPr lang="en-US" sz="1200" dirty="0" smtClean="0"/>
                <a:t> Trend in one year after 90 day incident patient survival by first modality, 2004–2013 cohorts (adjusted to age 60, excluding patients whose first modality was transplantation)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09800"/>
              <a:ext cx="5842000" cy="30836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845753"/>
            <a:ext cx="5842000" cy="3186224"/>
            <a:chOff x="1651000" y="1845753"/>
            <a:chExt cx="5842000" cy="3186224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2362200" y="1845753"/>
              <a:ext cx="464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5.10</a:t>
              </a:r>
              <a:r>
                <a:rPr lang="en-US" sz="1200" b="1" dirty="0"/>
                <a:t>.</a:t>
              </a:r>
              <a:r>
                <a:rPr lang="en-US" sz="1200" dirty="0" smtClean="0"/>
                <a:t> Change in long term survival by year of starting RRT, for incident patients aged 18–64 years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62200"/>
              <a:ext cx="5842000" cy="2669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864390"/>
            <a:ext cx="5842000" cy="3116491"/>
            <a:chOff x="1651000" y="1864390"/>
            <a:chExt cx="5842000" cy="3116491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362201" y="1864390"/>
              <a:ext cx="4724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5.11</a:t>
              </a:r>
              <a:r>
                <a:rPr lang="en-US" sz="1200" b="1" dirty="0"/>
                <a:t>.</a:t>
              </a:r>
              <a:r>
                <a:rPr lang="en-US" sz="1200" dirty="0" smtClean="0"/>
                <a:t> Change in long term survival by year of starting RRT, for incident patients aged &gt;65 years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62200"/>
              <a:ext cx="5842000" cy="26186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20214"/>
            <a:ext cx="5842000" cy="3385186"/>
            <a:chOff x="1651000" y="1720214"/>
            <a:chExt cx="5842000" cy="3385186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133600" y="1720214"/>
              <a:ext cx="518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5.12</a:t>
              </a:r>
              <a:r>
                <a:rPr lang="en-US" sz="1200" b="1" dirty="0"/>
                <a:t>.</a:t>
              </a:r>
              <a:r>
                <a:rPr lang="en-US" sz="1200" dirty="0" smtClean="0"/>
                <a:t> Six monthly hazard of death, by vintage and age group, 1997–2013 incident cohort after day 90 (not censored at transplantation)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1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80079"/>
              <a:ext cx="5842000" cy="29253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51000" y="1794645"/>
            <a:ext cx="5842000" cy="3188566"/>
            <a:chOff x="1651000" y="1794645"/>
            <a:chExt cx="5842000" cy="3188566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2235200" y="1794645"/>
              <a:ext cx="4851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5.13</a:t>
              </a:r>
              <a:r>
                <a:rPr lang="en-US" sz="1200" b="1" dirty="0"/>
                <a:t>.</a:t>
              </a:r>
              <a:r>
                <a:rPr lang="en-US" sz="1200" dirty="0" smtClean="0"/>
                <a:t> Six monthly hazard of death, by vintage and age group, 1997–2013 non-diabetic incident cohort after day 90</a:t>
              </a:r>
            </a:p>
            <a:p>
              <a:pPr algn="ctr"/>
              <a:r>
                <a:rPr lang="en-US" sz="1200" dirty="0" smtClean="0"/>
                <a:t>(not censored at transplantation)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8" name="Picture 7" descr="Slide05-1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38400"/>
              <a:ext cx="5842000" cy="2544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76201"/>
            <a:ext cx="5842000" cy="3259137"/>
            <a:chOff x="1651000" y="1776201"/>
            <a:chExt cx="5842000" cy="3259137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2209800" y="1776201"/>
              <a:ext cx="4876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5.14</a:t>
              </a:r>
              <a:r>
                <a:rPr lang="en-US" sz="1200" b="1" dirty="0"/>
                <a:t>.</a:t>
              </a:r>
              <a:r>
                <a:rPr lang="en-US" sz="1200" dirty="0" smtClean="0"/>
                <a:t> Six monthly hazard of death, by vintage and age group, 1997–2013 diabetic incident cohort after day 90</a:t>
              </a:r>
            </a:p>
            <a:p>
              <a:pPr algn="ctr"/>
              <a:r>
                <a:rPr lang="en-US" sz="1200" dirty="0" smtClean="0"/>
                <a:t>(not censored at transplantation)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1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38400"/>
              <a:ext cx="5842000" cy="25969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12762"/>
            <a:ext cx="4445000" cy="3435845"/>
            <a:chOff x="2349500" y="1712762"/>
            <a:chExt cx="4445000" cy="3435845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819400" y="1712762"/>
              <a:ext cx="381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5.15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for age adjusted one year after 90 days survival, 2010–2013 incident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1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09800"/>
              <a:ext cx="4445000" cy="29388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062335"/>
            <a:ext cx="8890000" cy="4805065"/>
            <a:chOff x="127000" y="1062335"/>
            <a:chExt cx="8890000" cy="4805065"/>
          </a:xfrm>
        </p:grpSpPr>
        <p:sp>
          <p:nvSpPr>
            <p:cNvPr id="29702" name="Rectangle 3"/>
            <p:cNvSpPr>
              <a:spLocks noChangeArrowheads="1"/>
            </p:cNvSpPr>
            <p:nvPr/>
          </p:nvSpPr>
          <p:spPr bwMode="auto">
            <a:xfrm>
              <a:off x="2057400" y="1062335"/>
              <a:ext cx="533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5.16</a:t>
              </a:r>
              <a:r>
                <a:rPr lang="en-US" sz="1200" b="1" dirty="0"/>
                <a:t>.</a:t>
              </a:r>
              <a:r>
                <a:rPr lang="en-US" sz="1200" dirty="0" smtClean="0"/>
                <a:t> The effect on survival after sequential adjustment for age, primary renal diagnosis and </a:t>
              </a:r>
              <a:r>
                <a:rPr lang="en-US" sz="1200" dirty="0" err="1" smtClean="0"/>
                <a:t>comorbidity</a:t>
              </a:r>
              <a:r>
                <a:rPr lang="en-US" sz="1200" dirty="0" smtClean="0"/>
                <a:t>, 2010–2013 incident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1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531703"/>
              <a:ext cx="8890000" cy="43356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49500" y="1838897"/>
            <a:ext cx="4445000" cy="3173537"/>
            <a:chOff x="2349500" y="1838897"/>
            <a:chExt cx="4445000" cy="3173537"/>
          </a:xfrm>
        </p:grpSpPr>
        <p:sp>
          <p:nvSpPr>
            <p:cNvPr id="30726" name="Rectangle 3"/>
            <p:cNvSpPr>
              <a:spLocks noChangeArrowheads="1"/>
            </p:cNvSpPr>
            <p:nvPr/>
          </p:nvSpPr>
          <p:spPr bwMode="auto">
            <a:xfrm>
              <a:off x="2895600" y="1838897"/>
              <a:ext cx="37719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5.17</a:t>
              </a:r>
              <a:r>
                <a:rPr lang="en-US" sz="1200" b="1" dirty="0"/>
                <a:t>.</a:t>
              </a:r>
              <a:r>
                <a:rPr lang="en-US" sz="1200" dirty="0" smtClean="0"/>
                <a:t> Survival at 90 days for incident diabetic and </a:t>
              </a:r>
              <a:r>
                <a:rPr lang="en-US" sz="1200" dirty="0" err="1" smtClean="0"/>
                <a:t>nondiabetic</a:t>
              </a:r>
              <a:r>
                <a:rPr lang="en-US" sz="1200" dirty="0" smtClean="0"/>
                <a:t> patients by age group for patients starting RRT, 2013 cohort</a:t>
              </a:r>
              <a:endParaRPr lang="en-US" sz="1200" dirty="0"/>
            </a:p>
          </p:txBody>
        </p:sp>
        <p:pic>
          <p:nvPicPr>
            <p:cNvPr id="7" name="Picture 6" descr="Slide05-1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14600"/>
              <a:ext cx="4445000" cy="24978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827846"/>
            <a:ext cx="4445000" cy="3193964"/>
            <a:chOff x="2349500" y="1827846"/>
            <a:chExt cx="4445000" cy="3193964"/>
          </a:xfrm>
        </p:grpSpPr>
        <p:sp>
          <p:nvSpPr>
            <p:cNvPr id="31750" name="Rectangle 3"/>
            <p:cNvSpPr>
              <a:spLocks noChangeArrowheads="1"/>
            </p:cNvSpPr>
            <p:nvPr/>
          </p:nvSpPr>
          <p:spPr bwMode="auto">
            <a:xfrm>
              <a:off x="2951163" y="1827846"/>
              <a:ext cx="36782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5.18</a:t>
              </a:r>
              <a:r>
                <a:rPr lang="en-US" sz="1200" b="1" dirty="0"/>
                <a:t>.</a:t>
              </a:r>
              <a:r>
                <a:rPr lang="en-US" sz="1200" dirty="0" smtClean="0"/>
                <a:t> Survival at one year after 90 days for incident diabetic and non-diabetic patients by age group for patients starting RRT, 2013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1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14600"/>
              <a:ext cx="4445000" cy="25072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869426"/>
            <a:ext cx="4445000" cy="3105954"/>
            <a:chOff x="2349500" y="1869426"/>
            <a:chExt cx="4445000" cy="3105954"/>
          </a:xfrm>
        </p:grpSpPr>
        <p:sp>
          <p:nvSpPr>
            <p:cNvPr id="32773" name="Rectangle 3"/>
            <p:cNvSpPr>
              <a:spLocks noChangeArrowheads="1"/>
            </p:cNvSpPr>
            <p:nvPr/>
          </p:nvSpPr>
          <p:spPr bwMode="auto">
            <a:xfrm>
              <a:off x="2819400" y="1869426"/>
              <a:ext cx="3810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5.19</a:t>
              </a:r>
              <a:r>
                <a:rPr lang="en-US" sz="1200" b="1" dirty="0"/>
                <a:t>.</a:t>
              </a:r>
              <a:r>
                <a:rPr lang="en-US" sz="1200" dirty="0" smtClean="0"/>
                <a:t> Long term survival for incident diabetic and </a:t>
              </a:r>
              <a:r>
                <a:rPr lang="en-US" sz="1200" dirty="0" err="1" smtClean="0"/>
                <a:t>nondiabetic</a:t>
              </a:r>
              <a:r>
                <a:rPr lang="en-US" sz="1200" dirty="0" smtClean="0"/>
                <a:t> patients by age group, 2002–2011 cohort, followed up for a minimum of three years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1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14600"/>
              <a:ext cx="4445000" cy="2460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37474"/>
            <a:ext cx="8890000" cy="4048926"/>
            <a:chOff x="127000" y="1437474"/>
            <a:chExt cx="8890000" cy="4048926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133600" y="1437474"/>
              <a:ext cx="55066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</a:t>
              </a:r>
              <a:r>
                <a:rPr lang="en-US" sz="1200" b="1" dirty="0"/>
                <a:t>.</a:t>
              </a:r>
              <a:r>
                <a:rPr lang="en-US" sz="1200" dirty="0" smtClean="0"/>
                <a:t> Unadjusted survival of incident patients by age group, 2013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774621"/>
              <a:ext cx="8890000" cy="3711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978757"/>
            <a:ext cx="4445000" cy="2810072"/>
            <a:chOff x="2349500" y="1978757"/>
            <a:chExt cx="4445000" cy="2810072"/>
          </a:xfrm>
        </p:grpSpPr>
        <p:sp>
          <p:nvSpPr>
            <p:cNvPr id="33798" name="Rectangle 3"/>
            <p:cNvSpPr>
              <a:spLocks noChangeArrowheads="1"/>
            </p:cNvSpPr>
            <p:nvPr/>
          </p:nvSpPr>
          <p:spPr bwMode="auto">
            <a:xfrm>
              <a:off x="2590800" y="1978757"/>
              <a:ext cx="419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5.20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survival funnel plot of prevalent dialysis patients by centre adjusted to age 60, 2013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2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38400"/>
              <a:ext cx="4445000" cy="2350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686497"/>
            <a:ext cx="8890000" cy="3461193"/>
            <a:chOff x="127000" y="1686497"/>
            <a:chExt cx="8890000" cy="3461193"/>
          </a:xfrm>
        </p:grpSpPr>
        <p:sp>
          <p:nvSpPr>
            <p:cNvPr id="34822" name="Rectangle 3"/>
            <p:cNvSpPr>
              <a:spLocks noChangeArrowheads="1"/>
            </p:cNvSpPr>
            <p:nvPr/>
          </p:nvSpPr>
          <p:spPr bwMode="auto">
            <a:xfrm>
              <a:off x="1320800" y="1686497"/>
              <a:ext cx="6985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5.21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survival of prevalent dialysis patients aged under 65 by centre, 2013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2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81200"/>
              <a:ext cx="8890000" cy="31664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583968"/>
            <a:ext cx="8890000" cy="3673832"/>
            <a:chOff x="127000" y="1583968"/>
            <a:chExt cx="8890000" cy="3673832"/>
          </a:xfrm>
        </p:grpSpPr>
        <p:sp>
          <p:nvSpPr>
            <p:cNvPr id="35846" name="Rectangle 3"/>
            <p:cNvSpPr>
              <a:spLocks noChangeArrowheads="1"/>
            </p:cNvSpPr>
            <p:nvPr/>
          </p:nvSpPr>
          <p:spPr bwMode="auto">
            <a:xfrm>
              <a:off x="1066800" y="1583968"/>
              <a:ext cx="76200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5.22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survival of prevalent dialysis patients aged 65 years and over by centre, 2013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2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99967"/>
              <a:ext cx="8890000" cy="33578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838633"/>
            <a:ext cx="4445000" cy="3190567"/>
            <a:chOff x="2349500" y="1838633"/>
            <a:chExt cx="4445000" cy="3190567"/>
          </a:xfrm>
        </p:grpSpPr>
        <p:sp>
          <p:nvSpPr>
            <p:cNvPr id="36870" name="Rectangle 3"/>
            <p:cNvSpPr>
              <a:spLocks noChangeArrowheads="1"/>
            </p:cNvSpPr>
            <p:nvPr/>
          </p:nvSpPr>
          <p:spPr bwMode="auto">
            <a:xfrm>
              <a:off x="2971800" y="1838633"/>
              <a:ext cx="37203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5.23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survival of prevalent dialysis patients by age group, 2013 cohort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2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72721"/>
              <a:ext cx="4445000" cy="2656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914967"/>
            <a:ext cx="4445000" cy="2975427"/>
            <a:chOff x="2349500" y="1914967"/>
            <a:chExt cx="4445000" cy="2975427"/>
          </a:xfrm>
        </p:grpSpPr>
        <p:sp>
          <p:nvSpPr>
            <p:cNvPr id="37894" name="Rectangle 3"/>
            <p:cNvSpPr>
              <a:spLocks noChangeArrowheads="1"/>
            </p:cNvSpPr>
            <p:nvPr/>
          </p:nvSpPr>
          <p:spPr bwMode="auto">
            <a:xfrm>
              <a:off x="2895600" y="1914967"/>
              <a:ext cx="381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5.24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death rate per 1,000 patient years by UK country and age group for prevalent dialysis patients, 2013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2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90800"/>
              <a:ext cx="4445000" cy="22995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142130"/>
            <a:ext cx="8890000" cy="4547285"/>
            <a:chOff x="127000" y="1142130"/>
            <a:chExt cx="8890000" cy="4547285"/>
          </a:xfrm>
        </p:grpSpPr>
        <p:sp>
          <p:nvSpPr>
            <p:cNvPr id="38918" name="Rectangle 3"/>
            <p:cNvSpPr>
              <a:spLocks noChangeArrowheads="1"/>
            </p:cNvSpPr>
            <p:nvPr/>
          </p:nvSpPr>
          <p:spPr bwMode="auto">
            <a:xfrm>
              <a:off x="1828800" y="1142130"/>
              <a:ext cx="586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5.25</a:t>
              </a:r>
              <a:r>
                <a:rPr lang="en-US" sz="1200" b="1" dirty="0"/>
                <a:t>.</a:t>
              </a:r>
              <a:r>
                <a:rPr lang="en-US" sz="1200" dirty="0" smtClean="0"/>
                <a:t> Serial one year survival for prevalent dialysis patients by UK country, 2004 to 2013 cohort years, adjusted to age 60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2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600200"/>
              <a:ext cx="8890000" cy="4089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961067"/>
            <a:ext cx="5842000" cy="2881323"/>
            <a:chOff x="1651000" y="1961067"/>
            <a:chExt cx="5842000" cy="2881323"/>
          </a:xfrm>
        </p:grpSpPr>
        <p:sp>
          <p:nvSpPr>
            <p:cNvPr id="39942" name="Rectangle 3"/>
            <p:cNvSpPr>
              <a:spLocks noChangeArrowheads="1"/>
            </p:cNvSpPr>
            <p:nvPr/>
          </p:nvSpPr>
          <p:spPr bwMode="auto">
            <a:xfrm>
              <a:off x="2590800" y="1961067"/>
              <a:ext cx="434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5.26</a:t>
              </a:r>
              <a:r>
                <a:rPr lang="en-US" sz="1200" b="1" dirty="0"/>
                <a:t>.</a:t>
              </a:r>
              <a:r>
                <a:rPr lang="en-US" sz="1200" dirty="0" smtClean="0"/>
                <a:t> Relative risk of death in prevalent RRT patients in the 2013 cohort compared to the 1998–2001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2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38400"/>
              <a:ext cx="5842000" cy="2403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297890"/>
            <a:ext cx="8890000" cy="4270399"/>
            <a:chOff x="127000" y="1297890"/>
            <a:chExt cx="8890000" cy="4270399"/>
          </a:xfrm>
        </p:grpSpPr>
        <p:sp>
          <p:nvSpPr>
            <p:cNvPr id="40966" name="Rectangle 3"/>
            <p:cNvSpPr>
              <a:spLocks noChangeArrowheads="1"/>
            </p:cNvSpPr>
            <p:nvPr/>
          </p:nvSpPr>
          <p:spPr bwMode="auto">
            <a:xfrm>
              <a:off x="1574800" y="1297890"/>
              <a:ext cx="6350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5.27</a:t>
              </a:r>
              <a:r>
                <a:rPr lang="en-US" sz="1200" b="1" dirty="0"/>
                <a:t>.</a:t>
              </a:r>
              <a:r>
                <a:rPr lang="en-US" sz="1200" dirty="0" smtClean="0"/>
                <a:t> Cause of death in prevalent RRT patients by cohort year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2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600200"/>
              <a:ext cx="8890000" cy="39680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905783"/>
            <a:ext cx="4445000" cy="3045651"/>
            <a:chOff x="2349500" y="1905783"/>
            <a:chExt cx="4445000" cy="3045651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819399" y="1905783"/>
              <a:ext cx="38862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5.3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after 90 days death rate per 1,000 patient years by UK country and age group for incident patients, 2010–2013 cohort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615184"/>
              <a:ext cx="4445000" cy="2336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869543"/>
            <a:ext cx="5842000" cy="3083457"/>
            <a:chOff x="1651000" y="1869543"/>
            <a:chExt cx="5842000" cy="3083457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362200" y="1869543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5.4.</a:t>
              </a:r>
              <a:r>
                <a:rPr lang="en-US" sz="1200" dirty="0" smtClean="0"/>
                <a:t> Survival of incident patients (unadjusted), 1997–2013 cohort (from day 0), without censoring at transplantation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35481"/>
              <a:ext cx="5842000" cy="2617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856087"/>
            <a:ext cx="5842000" cy="3173113"/>
            <a:chOff x="1651000" y="1856087"/>
            <a:chExt cx="5842000" cy="3173113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209801" y="1856087"/>
              <a:ext cx="510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5.5. </a:t>
              </a:r>
              <a:r>
                <a:rPr lang="en-US" sz="1200" dirty="0" smtClean="0"/>
                <a:t>Survival of incident patients (unadjusted), 1997–2013 cohort (from day 90), without censoring at transplantation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69530"/>
              <a:ext cx="5842000" cy="26596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88014"/>
            <a:ext cx="5842000" cy="3159691"/>
            <a:chOff x="1651000" y="1788014"/>
            <a:chExt cx="5842000" cy="3159691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590800" y="1788014"/>
              <a:ext cx="43418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5.6</a:t>
              </a:r>
              <a:r>
                <a:rPr lang="en-US" sz="1200" b="1" dirty="0"/>
                <a:t>.</a:t>
              </a:r>
              <a:r>
                <a:rPr lang="en-US" sz="1200" dirty="0" smtClean="0"/>
                <a:t> First year monthly hazard of death, by age group, 1997–2013 combined incident cohort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09800"/>
              <a:ext cx="5842000" cy="2737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98708"/>
            <a:ext cx="4445000" cy="3257148"/>
            <a:chOff x="2349500" y="1798708"/>
            <a:chExt cx="4445000" cy="3257148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895600" y="1798708"/>
              <a:ext cx="3733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5.7</a:t>
              </a:r>
              <a:r>
                <a:rPr lang="en-US" sz="1200" b="1" dirty="0"/>
                <a:t>.</a:t>
              </a:r>
              <a:r>
                <a:rPr lang="en-US" sz="1200" dirty="0" smtClean="0"/>
                <a:t> Long term survival of incident patients by gender, 2002–2011 combined cohort, adjusted to age 60, followed-up for a minimum of three years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14600"/>
              <a:ext cx="4445000" cy="25412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833013"/>
            <a:ext cx="4445000" cy="3145090"/>
            <a:chOff x="2349500" y="1833013"/>
            <a:chExt cx="4445000" cy="3145090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2743199" y="1833013"/>
              <a:ext cx="39624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5.8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incident death rate per 1,000 patient years by age group, 2004–2013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86000"/>
              <a:ext cx="4445000" cy="26921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679427"/>
            <a:ext cx="5842000" cy="3488499"/>
            <a:chOff x="1651000" y="1679427"/>
            <a:chExt cx="5842000" cy="3488499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667000" y="1679427"/>
              <a:ext cx="3962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5.9</a:t>
              </a:r>
              <a:r>
                <a:rPr lang="en-US" sz="1200" b="1" dirty="0"/>
                <a:t>.</a:t>
              </a:r>
              <a:r>
                <a:rPr lang="en-US" sz="1200" dirty="0" smtClean="0"/>
                <a:t> Change in one year after 90 day survival, 2004–2013 incident cohort (adjusted to age 60)</a:t>
              </a:r>
            </a:p>
            <a:p>
              <a:pPr algn="ctr"/>
              <a:r>
                <a:rPr lang="en-US" sz="1200" dirty="0" smtClean="0"/>
                <a:t>Showing 95% confidence intervals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5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62200"/>
              <a:ext cx="5842000" cy="2805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806</Words>
  <Application>Microsoft Macintosh PowerPoint</Application>
  <PresentationFormat>On-screen Show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115</cp:revision>
  <dcterms:created xsi:type="dcterms:W3CDTF">2016-04-07T07:37:23Z</dcterms:created>
  <dcterms:modified xsi:type="dcterms:W3CDTF">2016-04-07T07:55:07Z</dcterms:modified>
</cp:coreProperties>
</file>