
<file path=[Content_Types].xml><?xml version="1.0" encoding="utf-8"?>
<Types xmlns="http://schemas.openxmlformats.org/package/2006/content-types">
  <Override PartName="/ppt/slides/slide18.xml" ContentType="application/vnd.openxmlformats-officedocument.presentationml.slide+xml"/>
  <Override PartName="/ppt/slides/slide9.xml" ContentType="application/vnd.openxmlformats-officedocument.presentationml.slide+xml"/>
  <Override PartName="/ppt/slides/slide14.xml" ContentType="application/vnd.openxmlformats-officedocument.presentationml.slide+xml"/>
  <Override PartName="/ppt/slideLayouts/slideLayout9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s/slide5.xml" ContentType="application/vnd.openxmlformats-officedocument.presentationml.slide+xml"/>
  <Default Extension="rels" ContentType="application/vnd.openxmlformats-package.relationships+xml"/>
  <Default Extension="jpeg" ContentType="image/jpeg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s/slide26.xml" ContentType="application/vnd.openxmlformats-officedocument.presentationml.slide+xml"/>
  <Override PartName="/ppt/slideLayouts/slideLayout5.xml" ContentType="application/vnd.openxmlformats-officedocument.presentationml.slideLayout+xml"/>
  <Override PartName="/docProps/app.xml" ContentType="application/vnd.openxmlformats-officedocument.extended-properties+xml"/>
  <Override PartName="/ppt/theme/theme2.xml" ContentType="application/vnd.openxmlformats-officedocument.theme+xml"/>
  <Override PartName="/ppt/slideLayouts/slideLayout1.xml" ContentType="application/vnd.openxmlformats-officedocument.presentationml.slideLayout+xml"/>
  <Override PartName="/ppt/slides/slide22.xml" ContentType="application/vnd.openxmlformats-officedocument.presentationml.slide+xml"/>
  <Default Extension="xml" ContentType="application/xml"/>
  <Override PartName="/ppt/slides/slide19.xml" ContentType="application/vnd.openxmlformats-officedocument.presentationml.slide+xml"/>
  <Override PartName="/ppt/tableStyles.xml" ContentType="application/vnd.openxmlformats-officedocument.presentationml.tableStyles+xml"/>
  <Override PartName="/ppt/slides/slide15.xml" ContentType="application/vnd.openxmlformats-officedocument.presentationml.slide+xml"/>
  <Override PartName="/ppt/slides/slide6.xml" ContentType="application/vnd.openxmlformats-officedocument.presentationml.slide+xml"/>
  <Override PartName="/docProps/core.xml" ContentType="application/vnd.openxmlformats-package.core-properties+xml"/>
  <Override PartName="/ppt/slides/slide11.xml" ContentType="application/vnd.openxmlformats-officedocument.presentationml.slide+xml"/>
  <Override PartName="/ppt/slideLayouts/slideLayout6.xml" ContentType="application/vnd.openxmlformats-officedocument.presentationml.slideLayout+xml"/>
  <Override PartName="/ppt/slides/slide27.xml" ContentType="application/vnd.openxmlformats-officedocument.presentationml.slide+xml"/>
  <Override PartName="/ppt/slides/slide2.xml" ContentType="application/vnd.openxmlformats-officedocument.presentationml.slide+xml"/>
  <Default Extension="png" ContentType="image/png"/>
  <Override PartName="/ppt/slideLayouts/slideLayout2.xml" ContentType="application/vnd.openxmlformats-officedocument.presentationml.slideLayout+xml"/>
  <Override PartName="/ppt/slides/slide23.xml" ContentType="application/vnd.openxmlformats-officedocument.presentationml.slide+xml"/>
  <Override PartName="/ppt/slides/slide16.xml" ContentType="application/vnd.openxmlformats-officedocument.presentationml.slide+xml"/>
  <Override PartName="/ppt/slides/slide7.xml" ContentType="application/vnd.openxmlformats-officedocument.presentationml.slide+xml"/>
  <Override PartName="/ppt/presentation.xml" ContentType="application/vnd.openxmlformats-officedocument.presentationml.presentation.main+xml"/>
  <Override PartName="/ppt/slides/slide12.xml" ContentType="application/vnd.openxmlformats-officedocument.presentationml.slide+xml"/>
  <Override PartName="/ppt/slideLayouts/slideLayout7.xml" ContentType="application/vnd.openxmlformats-officedocument.presentationml.slideLayout+xml"/>
  <Override PartName="/ppt/slides/slide3.xml" ContentType="application/vnd.openxmlformats-officedocument.presentationml.slide+xml"/>
  <Override PartName="/ppt/slides/slide28.xml" ContentType="application/vnd.openxmlformats-officedocument.presentationml.slide+xml"/>
  <Override PartName="/ppt/slideLayouts/slideLayout3.xml" ContentType="application/vnd.openxmlformats-officedocument.presentationml.slideLayout+xml"/>
  <Override PartName="/ppt/slides/slide24.xml" ContentType="application/vnd.openxmlformats-officedocument.presentationml.slide+xml"/>
  <Default Extension="tiff" ContentType="image/tiff"/>
  <Override PartName="/ppt/slides/slide20.xml" ContentType="application/vnd.openxmlformats-officedocument.presentationml.slide+xml"/>
  <Override PartName="/ppt/slides/slide1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slides/slide13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s/slide25.xml" ContentType="application/vnd.openxmlformats-officedocument.presentationml.slide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slides/slide21.xml" ContentType="application/vnd.openxmlformats-officedocument.presentationml.slide+xml"/>
  <Default Extension="bin" ContentType="application/vnd.openxmlformats-officedocument.presentationml.printerSettings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aveSubsetFonts="1" autoCompressPictures="0">
  <p:sldMasterIdLst>
    <p:sldMasterId id="2147483648" r:id="rId1"/>
  </p:sldMasterIdLst>
  <p:notesMasterIdLst>
    <p:notesMasterId r:id="rId30"/>
  </p:notes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1" r:id="rId26"/>
    <p:sldId id="282" r:id="rId27"/>
    <p:sldId id="283" r:id="rId28"/>
    <p:sldId id="284" r:id="rId29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-106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-106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-106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-106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-106" charset="0"/>
        <a:ea typeface="+mn-ea"/>
        <a:cs typeface="+mn-cs"/>
      </a:defRPr>
    </a:lvl5pPr>
    <a:lvl6pPr marL="2286000" algn="l" defTabSz="457200" rtl="0" eaLnBrk="1" latinLnBrk="0" hangingPunct="1">
      <a:defRPr kern="1200">
        <a:solidFill>
          <a:schemeClr val="tx1"/>
        </a:solidFill>
        <a:latin typeface="Arial" pitchFamily="-106" charset="0"/>
        <a:ea typeface="+mn-ea"/>
        <a:cs typeface="+mn-cs"/>
      </a:defRPr>
    </a:lvl6pPr>
    <a:lvl7pPr marL="2743200" algn="l" defTabSz="457200" rtl="0" eaLnBrk="1" latinLnBrk="0" hangingPunct="1">
      <a:defRPr kern="1200">
        <a:solidFill>
          <a:schemeClr val="tx1"/>
        </a:solidFill>
        <a:latin typeface="Arial" pitchFamily="-106" charset="0"/>
        <a:ea typeface="+mn-ea"/>
        <a:cs typeface="+mn-cs"/>
      </a:defRPr>
    </a:lvl7pPr>
    <a:lvl8pPr marL="3200400" algn="l" defTabSz="457200" rtl="0" eaLnBrk="1" latinLnBrk="0" hangingPunct="1">
      <a:defRPr kern="1200">
        <a:solidFill>
          <a:schemeClr val="tx1"/>
        </a:solidFill>
        <a:latin typeface="Arial" pitchFamily="-106" charset="0"/>
        <a:ea typeface="+mn-ea"/>
        <a:cs typeface="+mn-cs"/>
      </a:defRPr>
    </a:lvl8pPr>
    <a:lvl9pPr marL="3657600" algn="l" defTabSz="457200" rtl="0" eaLnBrk="1" latinLnBrk="0" hangingPunct="1">
      <a:defRPr kern="1200">
        <a:solidFill>
          <a:schemeClr val="tx1"/>
        </a:solidFill>
        <a:latin typeface="Arial" pitchFamily="-106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normalViewPr>
    <p:restoredLeft sz="15620"/>
    <p:restoredTop sz="94660"/>
  </p:normalViewPr>
  <p:slideViewPr>
    <p:cSldViewPr>
      <p:cViewPr>
        <p:scale>
          <a:sx n="100" d="100"/>
          <a:sy n="100" d="100"/>
        </p:scale>
        <p:origin x="-2696" y="-9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notesMaster" Target="notesMasters/notesMaster1.xml"/><Relationship Id="rId31" Type="http://schemas.openxmlformats.org/officeDocument/2006/relationships/printerSettings" Target="printerSettings/printerSettings1.bin"/><Relationship Id="rId32" Type="http://schemas.openxmlformats.org/officeDocument/2006/relationships/presProps" Target="presProps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viewProps" Target="viewProps.xml"/><Relationship Id="rId34" Type="http://schemas.openxmlformats.org/officeDocument/2006/relationships/theme" Target="theme/theme1.xml"/><Relationship Id="rId35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331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048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noProof="0"/>
              <a:t>Click to edit Master text styles</a:t>
            </a:r>
          </a:p>
          <a:p>
            <a:pPr lvl="1"/>
            <a:r>
              <a:rPr lang="en-GB" noProof="0"/>
              <a:t>Second level</a:t>
            </a:r>
          </a:p>
          <a:p>
            <a:pPr lvl="2"/>
            <a:r>
              <a:rPr lang="en-GB" noProof="0"/>
              <a:t>Third level</a:t>
            </a:r>
          </a:p>
          <a:p>
            <a:pPr lvl="3"/>
            <a:r>
              <a:rPr lang="en-GB" noProof="0"/>
              <a:t>Fourth level</a:t>
            </a:r>
          </a:p>
          <a:p>
            <a:pPr lvl="4"/>
            <a:r>
              <a:rPr lang="en-GB" noProof="0"/>
              <a:t>Fifth level</a:t>
            </a:r>
          </a:p>
        </p:txBody>
      </p:sp>
      <p:sp>
        <p:nvSpPr>
          <p:cNvPr id="2048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2048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fld id="{82F5FA8A-D598-9D48-A408-67E573BB8027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GB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5C1BB24-92AB-A246-9412-8E53AFA88DF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9AA8B30-2C62-F945-80B8-14848EA4B42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F81118D-FD91-4045-A5F4-0C9E949FEB9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2FBD76E-C3BC-754A-995F-7ACBC605535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39C9123-7447-894B-BABC-3D8D4B2B2B4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B2B5F40-2CE3-9445-A203-394F2627AE3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14B6D6F-2234-3249-9423-747AE5E0406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B8D5BA9-363D-374B-BD51-794B5784D0A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B6FC9CE-4ADB-F748-A370-EE63BF306AB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438728E-538E-AF4E-95C0-5AD7D55F097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8F2AF73-2C8C-384C-A8D3-6C750DC94A3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Arial" charset="0"/>
              </a:defRPr>
            </a:lvl1pPr>
          </a:lstStyle>
          <a:p>
            <a:pPr>
              <a:defRPr/>
            </a:pPr>
            <a:fld id="{E96F7E64-B70E-EE40-A944-F0FE5F8875E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-128"/>
          <a:cs typeface="ＭＳ Ｐゴシック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-128"/>
          <a:cs typeface="ＭＳ Ｐゴシック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-128"/>
          <a:cs typeface="ＭＳ Ｐゴシック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-128"/>
          <a:cs typeface="ＭＳ Ｐゴシック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-128"/>
          <a:cs typeface="ＭＳ Ｐゴシック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-128"/>
          <a:cs typeface="ＭＳ Ｐゴシック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Relationship Id="rId3" Type="http://schemas.openxmlformats.org/officeDocument/2006/relationships/image" Target="../media/image2.tiff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Relationship Id="rId3" Type="http://schemas.openxmlformats.org/officeDocument/2006/relationships/image" Target="../media/image11.tiff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Relationship Id="rId3" Type="http://schemas.openxmlformats.org/officeDocument/2006/relationships/image" Target="../media/image12.tiff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Relationship Id="rId3" Type="http://schemas.openxmlformats.org/officeDocument/2006/relationships/image" Target="../media/image13.tiff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Relationship Id="rId3" Type="http://schemas.openxmlformats.org/officeDocument/2006/relationships/image" Target="../media/image14.tiff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Relationship Id="rId3" Type="http://schemas.openxmlformats.org/officeDocument/2006/relationships/image" Target="../media/image15.tiff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Relationship Id="rId3" Type="http://schemas.openxmlformats.org/officeDocument/2006/relationships/image" Target="../media/image16.tiff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Relationship Id="rId3" Type="http://schemas.openxmlformats.org/officeDocument/2006/relationships/image" Target="../media/image17.tiff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Relationship Id="rId3" Type="http://schemas.openxmlformats.org/officeDocument/2006/relationships/image" Target="../media/image18.tiff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Relationship Id="rId3" Type="http://schemas.openxmlformats.org/officeDocument/2006/relationships/image" Target="../media/image19.tiff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Relationship Id="rId3" Type="http://schemas.openxmlformats.org/officeDocument/2006/relationships/image" Target="../media/image20.tif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Relationship Id="rId3" Type="http://schemas.openxmlformats.org/officeDocument/2006/relationships/image" Target="../media/image3.tiff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Relationship Id="rId3" Type="http://schemas.openxmlformats.org/officeDocument/2006/relationships/image" Target="../media/image21.tiff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Relationship Id="rId3" Type="http://schemas.openxmlformats.org/officeDocument/2006/relationships/image" Target="../media/image22.tiff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Relationship Id="rId3" Type="http://schemas.openxmlformats.org/officeDocument/2006/relationships/image" Target="../media/image23.tiff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Relationship Id="rId3" Type="http://schemas.openxmlformats.org/officeDocument/2006/relationships/image" Target="../media/image24.tiff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Relationship Id="rId3" Type="http://schemas.openxmlformats.org/officeDocument/2006/relationships/image" Target="../media/image25.tiff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Relationship Id="rId3" Type="http://schemas.openxmlformats.org/officeDocument/2006/relationships/image" Target="../media/image26.tiff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Relationship Id="rId3" Type="http://schemas.openxmlformats.org/officeDocument/2006/relationships/image" Target="../media/image27.tiff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Relationship Id="rId3" Type="http://schemas.openxmlformats.org/officeDocument/2006/relationships/image" Target="../media/image28.tiff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Relationship Id="rId3" Type="http://schemas.openxmlformats.org/officeDocument/2006/relationships/image" Target="../media/image29.tiff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Relationship Id="rId3" Type="http://schemas.openxmlformats.org/officeDocument/2006/relationships/image" Target="../media/image4.tiff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Relationship Id="rId3" Type="http://schemas.openxmlformats.org/officeDocument/2006/relationships/image" Target="../media/image5.tiff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Relationship Id="rId3" Type="http://schemas.openxmlformats.org/officeDocument/2006/relationships/image" Target="../media/image6.tiff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Relationship Id="rId3" Type="http://schemas.openxmlformats.org/officeDocument/2006/relationships/image" Target="../media/image7.tiff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Relationship Id="rId3" Type="http://schemas.openxmlformats.org/officeDocument/2006/relationships/image" Target="../media/image8.tiff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Relationship Id="rId3" Type="http://schemas.openxmlformats.org/officeDocument/2006/relationships/image" Target="../media/image9.tiff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Relationship Id="rId3" Type="http://schemas.openxmlformats.org/officeDocument/2006/relationships/image" Target="../media/image10.tiff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rrlogo 2007 slid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101013" y="188913"/>
            <a:ext cx="671512" cy="719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39" name="Rectangle 3"/>
          <p:cNvSpPr>
            <a:spLocks noChangeArrowheads="1"/>
          </p:cNvSpPr>
          <p:nvPr/>
        </p:nvSpPr>
        <p:spPr bwMode="auto">
          <a:xfrm>
            <a:off x="2628900" y="6237288"/>
            <a:ext cx="38862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</a:bodyPr>
          <a:lstStyle/>
          <a:p>
            <a:pPr algn="ctr"/>
            <a:r>
              <a:rPr lang="en-GB" sz="1600" b="1">
                <a:ea typeface="Arial" pitchFamily="-106" charset="0"/>
                <a:cs typeface="Arial" pitchFamily="-106" charset="0"/>
              </a:rPr>
              <a:t>UK Renal Registry </a:t>
            </a:r>
            <a:r>
              <a:rPr lang="en-US" sz="1600" b="1">
                <a:ea typeface="Arial" pitchFamily="-106" charset="0"/>
                <a:cs typeface="Arial" pitchFamily="-106" charset="0"/>
              </a:rPr>
              <a:t>17th Annual</a:t>
            </a:r>
            <a:r>
              <a:rPr lang="en-GB" sz="1600" b="1">
                <a:ea typeface="Arial" pitchFamily="-106" charset="0"/>
                <a:cs typeface="Arial" pitchFamily="-106" charset="0"/>
              </a:rPr>
              <a:t> Report</a:t>
            </a:r>
            <a:endParaRPr lang="en-US" sz="1600" b="1">
              <a:ea typeface="Arial" pitchFamily="-106" charset="0"/>
              <a:cs typeface="Arial" pitchFamily="-106" charset="0"/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1651000" y="1514178"/>
            <a:ext cx="5842000" cy="3829645"/>
            <a:chOff x="1651000" y="1587500"/>
            <a:chExt cx="5842000" cy="3829645"/>
          </a:xfrm>
        </p:grpSpPr>
        <p:sp>
          <p:nvSpPr>
            <p:cNvPr id="14342" name="Rectangle 3"/>
            <p:cNvSpPr>
              <a:spLocks noChangeArrowheads="1"/>
            </p:cNvSpPr>
            <p:nvPr/>
          </p:nvSpPr>
          <p:spPr bwMode="auto">
            <a:xfrm>
              <a:off x="2438400" y="1587500"/>
              <a:ext cx="4648200" cy="6985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pPr algn="ctr"/>
              <a:r>
                <a:rPr lang="en-US" sz="1200" b="1" dirty="0" smtClean="0"/>
                <a:t>Figure 5.1</a:t>
              </a:r>
              <a:r>
                <a:rPr lang="en-US" sz="1200" b="1" dirty="0"/>
                <a:t>.</a:t>
              </a:r>
              <a:r>
                <a:rPr lang="en-US" sz="1200" dirty="0" smtClean="0"/>
                <a:t> Trend in one year after 90 day incident patient survival by first modality, 2003–2012 cohorts (adjusted to age 60) (excluding patients whose first modality was transplantation)</a:t>
              </a:r>
              <a:endParaRPr lang="en-US" sz="1200" b="1" dirty="0">
                <a:ea typeface="Arial" pitchFamily="-106" charset="0"/>
                <a:cs typeface="Arial" pitchFamily="-106" charset="0"/>
              </a:endParaRPr>
            </a:p>
          </p:txBody>
        </p:sp>
        <p:pic>
          <p:nvPicPr>
            <p:cNvPr id="5" name="Picture 4" descr="Slide05-01.tif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651000" y="2346960"/>
              <a:ext cx="5842000" cy="3070185"/>
            </a:xfrm>
            <a:prstGeom prst="rect">
              <a:avLst/>
            </a:prstGeom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rrlogo 2007 slid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101013" y="188913"/>
            <a:ext cx="671512" cy="719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555" name="Rectangle 3"/>
          <p:cNvSpPr>
            <a:spLocks noChangeArrowheads="1"/>
          </p:cNvSpPr>
          <p:nvPr/>
        </p:nvSpPr>
        <p:spPr bwMode="auto">
          <a:xfrm>
            <a:off x="2628900" y="6237288"/>
            <a:ext cx="38862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GB" sz="1600" b="1">
                <a:ea typeface="Arial" pitchFamily="-106" charset="0"/>
                <a:cs typeface="Arial" pitchFamily="-106" charset="0"/>
              </a:rPr>
              <a:t>UK Renal Registry </a:t>
            </a:r>
            <a:r>
              <a:rPr lang="en-US" sz="1600" b="1">
                <a:ea typeface="Arial" pitchFamily="-106" charset="0"/>
                <a:cs typeface="Arial" pitchFamily="-106" charset="0"/>
              </a:rPr>
              <a:t>17th Annual</a:t>
            </a:r>
            <a:r>
              <a:rPr lang="en-GB" sz="1600" b="1">
                <a:ea typeface="Arial" pitchFamily="-106" charset="0"/>
                <a:cs typeface="Arial" pitchFamily="-106" charset="0"/>
              </a:rPr>
              <a:t> Report</a:t>
            </a:r>
            <a:endParaRPr lang="en-US" sz="1600" b="1">
              <a:ea typeface="Arial" pitchFamily="-106" charset="0"/>
              <a:cs typeface="Arial" pitchFamily="-106" charset="0"/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1651000" y="1862157"/>
            <a:ext cx="5842000" cy="3133686"/>
            <a:chOff x="1651000" y="1976735"/>
            <a:chExt cx="5842000" cy="3133686"/>
          </a:xfrm>
        </p:grpSpPr>
        <p:sp>
          <p:nvSpPr>
            <p:cNvPr id="23557" name="Rectangle 3"/>
            <p:cNvSpPr>
              <a:spLocks noChangeArrowheads="1"/>
            </p:cNvSpPr>
            <p:nvPr/>
          </p:nvSpPr>
          <p:spPr bwMode="auto">
            <a:xfrm>
              <a:off x="2743200" y="1976735"/>
              <a:ext cx="3962399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 algn="ctr"/>
              <a:r>
                <a:rPr lang="en-US" sz="1200" b="1" dirty="0" smtClean="0"/>
                <a:t>Figure 5.10</a:t>
              </a:r>
              <a:r>
                <a:rPr lang="en-US" sz="1200" b="1" dirty="0"/>
                <a:t>.</a:t>
              </a:r>
              <a:r>
                <a:rPr lang="en-US" sz="1200" dirty="0" smtClean="0"/>
                <a:t> Change in long term survival by year of starting RRT, for incident patients aged 18–64 years</a:t>
              </a:r>
              <a:endParaRPr lang="en-US" sz="1200" dirty="0">
                <a:ea typeface="Arial" pitchFamily="-106" charset="0"/>
                <a:cs typeface="Arial" pitchFamily="-106" charset="0"/>
              </a:endParaRPr>
            </a:p>
          </p:txBody>
        </p:sp>
        <p:pic>
          <p:nvPicPr>
            <p:cNvPr id="5" name="Picture 4" descr="Slide05-10.tif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651000" y="2491740"/>
              <a:ext cx="5842000" cy="2618681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 descr="rrlogo 2007 slid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101013" y="188913"/>
            <a:ext cx="671512" cy="719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579" name="Rectangle 3"/>
          <p:cNvSpPr>
            <a:spLocks noChangeArrowheads="1"/>
          </p:cNvSpPr>
          <p:nvPr/>
        </p:nvSpPr>
        <p:spPr bwMode="auto">
          <a:xfrm>
            <a:off x="2628900" y="6237288"/>
            <a:ext cx="38862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GB" sz="1600" b="1">
                <a:ea typeface="Arial" pitchFamily="-106" charset="0"/>
                <a:cs typeface="Arial" pitchFamily="-106" charset="0"/>
              </a:rPr>
              <a:t>UK Renal Registry </a:t>
            </a:r>
            <a:r>
              <a:rPr lang="en-US" sz="1600" b="1">
                <a:ea typeface="Arial" pitchFamily="-106" charset="0"/>
                <a:cs typeface="Arial" pitchFamily="-106" charset="0"/>
              </a:rPr>
              <a:t>17th Annual</a:t>
            </a:r>
            <a:r>
              <a:rPr lang="en-GB" sz="1600" b="1">
                <a:ea typeface="Arial" pitchFamily="-106" charset="0"/>
                <a:cs typeface="Arial" pitchFamily="-106" charset="0"/>
              </a:rPr>
              <a:t> Report</a:t>
            </a:r>
            <a:endParaRPr lang="en-US" sz="1600" b="1">
              <a:ea typeface="Arial" pitchFamily="-106" charset="0"/>
              <a:cs typeface="Arial" pitchFamily="-106" charset="0"/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1651000" y="1941268"/>
            <a:ext cx="5842000" cy="2975465"/>
            <a:chOff x="1651000" y="2052935"/>
            <a:chExt cx="5842000" cy="2975465"/>
          </a:xfrm>
        </p:grpSpPr>
        <p:sp>
          <p:nvSpPr>
            <p:cNvPr id="24582" name="Rectangle 3"/>
            <p:cNvSpPr>
              <a:spLocks noChangeArrowheads="1"/>
            </p:cNvSpPr>
            <p:nvPr/>
          </p:nvSpPr>
          <p:spPr bwMode="auto">
            <a:xfrm>
              <a:off x="2667000" y="2052935"/>
              <a:ext cx="3962399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 algn="ctr"/>
              <a:r>
                <a:rPr lang="en-US" sz="1200" b="1" dirty="0" smtClean="0"/>
                <a:t>Figure 5.11</a:t>
              </a:r>
              <a:r>
                <a:rPr lang="en-US" sz="1200" b="1" dirty="0"/>
                <a:t>.</a:t>
              </a:r>
              <a:r>
                <a:rPr lang="en-US" sz="1200" dirty="0" smtClean="0"/>
                <a:t> Change in long term survival by year of starting RRT, for incident patients aged </a:t>
              </a:r>
              <a:r>
                <a:rPr lang="en-US" sz="1200" dirty="0" smtClean="0">
                  <a:latin typeface="Mathematical Pi LT Std 1"/>
                  <a:cs typeface="Mathematical Pi LT Std 1"/>
                </a:rPr>
                <a:t>&gt;</a:t>
              </a:r>
              <a:r>
                <a:rPr lang="en-US" sz="1200" dirty="0" smtClean="0"/>
                <a:t>65 years</a:t>
              </a:r>
              <a:endParaRPr lang="en-US" sz="1200" dirty="0">
                <a:ea typeface="Arial" pitchFamily="-106" charset="0"/>
                <a:cs typeface="Arial" pitchFamily="-106" charset="0"/>
              </a:endParaRPr>
            </a:p>
          </p:txBody>
        </p:sp>
        <p:pic>
          <p:nvPicPr>
            <p:cNvPr id="5" name="Picture 4" descr="Slide05-11.tif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651000" y="2537460"/>
              <a:ext cx="5842000" cy="2490940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 descr="rrlogo 2007 slid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101013" y="188913"/>
            <a:ext cx="671512" cy="719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603" name="Rectangle 3"/>
          <p:cNvSpPr>
            <a:spLocks noChangeArrowheads="1"/>
          </p:cNvSpPr>
          <p:nvPr/>
        </p:nvSpPr>
        <p:spPr bwMode="auto">
          <a:xfrm>
            <a:off x="2628900" y="6237288"/>
            <a:ext cx="38862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GB" sz="1600" b="1">
                <a:ea typeface="Arial" pitchFamily="-106" charset="0"/>
                <a:cs typeface="Arial" pitchFamily="-106" charset="0"/>
              </a:rPr>
              <a:t>UK Renal Registry </a:t>
            </a:r>
            <a:r>
              <a:rPr lang="en-US" sz="1600" b="1">
                <a:ea typeface="Arial" pitchFamily="-106" charset="0"/>
                <a:cs typeface="Arial" pitchFamily="-106" charset="0"/>
              </a:rPr>
              <a:t>17th Annual</a:t>
            </a:r>
            <a:r>
              <a:rPr lang="en-GB" sz="1600" b="1">
                <a:ea typeface="Arial" pitchFamily="-106" charset="0"/>
                <a:cs typeface="Arial" pitchFamily="-106" charset="0"/>
              </a:rPr>
              <a:t> Report</a:t>
            </a:r>
            <a:endParaRPr lang="en-US" sz="1600" b="1">
              <a:ea typeface="Arial" pitchFamily="-106" charset="0"/>
              <a:cs typeface="Arial" pitchFamily="-106" charset="0"/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1651000" y="1718987"/>
            <a:ext cx="5842000" cy="3420027"/>
            <a:chOff x="1651000" y="1905000"/>
            <a:chExt cx="5842000" cy="3420027"/>
          </a:xfrm>
        </p:grpSpPr>
        <p:sp>
          <p:nvSpPr>
            <p:cNvPr id="25606" name="Rectangle 3"/>
            <p:cNvSpPr>
              <a:spLocks noChangeArrowheads="1"/>
            </p:cNvSpPr>
            <p:nvPr/>
          </p:nvSpPr>
          <p:spPr bwMode="auto">
            <a:xfrm>
              <a:off x="2171700" y="1905000"/>
              <a:ext cx="5143500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prstTxWarp prst="textNoShape">
                <a:avLst/>
              </a:prstTxWarp>
              <a:spAutoFit/>
            </a:bodyPr>
            <a:lstStyle/>
            <a:p>
              <a:pPr algn="ctr"/>
              <a:r>
                <a:rPr lang="en-US" sz="1200" b="1" dirty="0" smtClean="0"/>
                <a:t>Figure 5.12</a:t>
              </a:r>
              <a:r>
                <a:rPr lang="en-US" sz="1200" b="1" dirty="0"/>
                <a:t>.</a:t>
              </a:r>
              <a:r>
                <a:rPr lang="en-US" sz="1200" dirty="0" smtClean="0"/>
                <a:t> Six monthly hazard of death, by vintage and age group, 1997–2012 incident cohort after day 90 (not censored at transplantation)</a:t>
              </a:r>
              <a:endParaRPr lang="en-US" sz="1200" dirty="0">
                <a:ea typeface="Arial" pitchFamily="-106" charset="0"/>
                <a:cs typeface="Arial" pitchFamily="-106" charset="0"/>
              </a:endParaRPr>
            </a:p>
          </p:txBody>
        </p:sp>
        <p:pic>
          <p:nvPicPr>
            <p:cNvPr id="5" name="Picture 4" descr="Slide05-12.tif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651000" y="2380488"/>
              <a:ext cx="5842000" cy="2944539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 descr="rrlogo 2007 slid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101013" y="188913"/>
            <a:ext cx="671512" cy="719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627" name="Rectangle 3"/>
          <p:cNvSpPr>
            <a:spLocks noChangeArrowheads="1"/>
          </p:cNvSpPr>
          <p:nvPr/>
        </p:nvSpPr>
        <p:spPr bwMode="auto">
          <a:xfrm>
            <a:off x="2628900" y="6237288"/>
            <a:ext cx="38862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GB" sz="1600" b="1">
                <a:ea typeface="Arial" pitchFamily="-106" charset="0"/>
                <a:cs typeface="Arial" pitchFamily="-106" charset="0"/>
              </a:rPr>
              <a:t>UK Renal Registry </a:t>
            </a:r>
            <a:r>
              <a:rPr lang="en-US" sz="1600" b="1">
                <a:ea typeface="Arial" pitchFamily="-106" charset="0"/>
                <a:cs typeface="Arial" pitchFamily="-106" charset="0"/>
              </a:rPr>
              <a:t>17th Annual</a:t>
            </a:r>
            <a:r>
              <a:rPr lang="en-GB" sz="1600" b="1">
                <a:ea typeface="Arial" pitchFamily="-106" charset="0"/>
                <a:cs typeface="Arial" pitchFamily="-106" charset="0"/>
              </a:rPr>
              <a:t> Report</a:t>
            </a:r>
            <a:endParaRPr lang="en-US" sz="1600" b="1">
              <a:ea typeface="Arial" pitchFamily="-106" charset="0"/>
              <a:cs typeface="Arial" pitchFamily="-106" charset="0"/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1651000" y="1677235"/>
            <a:ext cx="5842000" cy="3503531"/>
            <a:chOff x="1651000" y="1752600"/>
            <a:chExt cx="5842000" cy="3503531"/>
          </a:xfrm>
        </p:grpSpPr>
        <p:sp>
          <p:nvSpPr>
            <p:cNvPr id="26630" name="Rectangle 3"/>
            <p:cNvSpPr>
              <a:spLocks noChangeArrowheads="1"/>
            </p:cNvSpPr>
            <p:nvPr/>
          </p:nvSpPr>
          <p:spPr bwMode="auto">
            <a:xfrm>
              <a:off x="2311400" y="1752600"/>
              <a:ext cx="4851400" cy="6463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prstTxWarp prst="textNoShape">
                <a:avLst/>
              </a:prstTxWarp>
              <a:spAutoFit/>
            </a:bodyPr>
            <a:lstStyle/>
            <a:p>
              <a:pPr algn="ctr"/>
              <a:r>
                <a:rPr lang="en-US" sz="1200" b="1" dirty="0" smtClean="0"/>
                <a:t>Figure 5.13</a:t>
              </a:r>
              <a:r>
                <a:rPr lang="en-US" sz="1200" b="1" dirty="0"/>
                <a:t>.</a:t>
              </a:r>
              <a:r>
                <a:rPr lang="en-US" sz="1200" dirty="0" smtClean="0"/>
                <a:t> Six monthly hazard of death, by vintage and age group, 1997–2012 non-diabetic incident cohort after day 90</a:t>
              </a:r>
            </a:p>
            <a:p>
              <a:pPr algn="ctr"/>
              <a:r>
                <a:rPr lang="en-US" sz="1200" dirty="0" smtClean="0"/>
                <a:t>(not censored at transplantation)</a:t>
              </a:r>
              <a:endParaRPr lang="en-US" sz="1200" dirty="0">
                <a:ea typeface="Arial" pitchFamily="-106" charset="0"/>
                <a:cs typeface="Arial" pitchFamily="-106" charset="0"/>
              </a:endParaRPr>
            </a:p>
          </p:txBody>
        </p:sp>
        <p:pic>
          <p:nvPicPr>
            <p:cNvPr id="5" name="Picture 4" descr="Slide05-13.tif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651000" y="2418588"/>
              <a:ext cx="5842000" cy="2837543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 descr="rrlogo 2007 slid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101013" y="188913"/>
            <a:ext cx="671512" cy="719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7651" name="Rectangle 3"/>
          <p:cNvSpPr>
            <a:spLocks noChangeArrowheads="1"/>
          </p:cNvSpPr>
          <p:nvPr/>
        </p:nvSpPr>
        <p:spPr bwMode="auto">
          <a:xfrm>
            <a:off x="2628900" y="6237288"/>
            <a:ext cx="38862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GB" sz="1600" b="1">
                <a:ea typeface="Arial" pitchFamily="-106" charset="0"/>
                <a:cs typeface="Arial" pitchFamily="-106" charset="0"/>
              </a:rPr>
              <a:t>UK Renal Registry </a:t>
            </a:r>
            <a:r>
              <a:rPr lang="en-US" sz="1600" b="1">
                <a:ea typeface="Arial" pitchFamily="-106" charset="0"/>
                <a:cs typeface="Arial" pitchFamily="-106" charset="0"/>
              </a:rPr>
              <a:t>17th Annual</a:t>
            </a:r>
            <a:r>
              <a:rPr lang="en-GB" sz="1600" b="1">
                <a:ea typeface="Arial" pitchFamily="-106" charset="0"/>
                <a:cs typeface="Arial" pitchFamily="-106" charset="0"/>
              </a:rPr>
              <a:t> Report</a:t>
            </a:r>
            <a:endParaRPr lang="en-US" sz="1600" b="1">
              <a:ea typeface="Arial" pitchFamily="-106" charset="0"/>
              <a:cs typeface="Arial" pitchFamily="-106" charset="0"/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1651000" y="1664833"/>
            <a:ext cx="5842000" cy="3528334"/>
            <a:chOff x="1651000" y="1752600"/>
            <a:chExt cx="5842000" cy="3528334"/>
          </a:xfrm>
        </p:grpSpPr>
        <p:sp>
          <p:nvSpPr>
            <p:cNvPr id="27653" name="Rectangle 3"/>
            <p:cNvSpPr>
              <a:spLocks noChangeArrowheads="1"/>
            </p:cNvSpPr>
            <p:nvPr/>
          </p:nvSpPr>
          <p:spPr bwMode="auto">
            <a:xfrm>
              <a:off x="2286000" y="1752600"/>
              <a:ext cx="4800600" cy="6463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prstTxWarp prst="textNoShape">
                <a:avLst/>
              </a:prstTxWarp>
              <a:spAutoFit/>
            </a:bodyPr>
            <a:lstStyle/>
            <a:p>
              <a:pPr algn="ctr"/>
              <a:r>
                <a:rPr lang="en-US" sz="1200" b="1" dirty="0" smtClean="0"/>
                <a:t>Figure 5.14</a:t>
              </a:r>
              <a:r>
                <a:rPr lang="en-US" sz="1200" b="1" dirty="0"/>
                <a:t>.</a:t>
              </a:r>
              <a:r>
                <a:rPr lang="en-US" sz="1200" dirty="0" smtClean="0"/>
                <a:t> Six monthly hazard of death, by vintage and age group, 1997–2012 diabetic incident cohort after day 90</a:t>
              </a:r>
            </a:p>
            <a:p>
              <a:pPr algn="ctr"/>
              <a:r>
                <a:rPr lang="en-US" sz="1200" dirty="0" smtClean="0"/>
                <a:t>(not censored at transplantation)</a:t>
              </a:r>
              <a:endParaRPr lang="en-US" sz="1200" dirty="0">
                <a:ea typeface="Arial" pitchFamily="-106" charset="0"/>
                <a:cs typeface="Arial" pitchFamily="-106" charset="0"/>
              </a:endParaRPr>
            </a:p>
          </p:txBody>
        </p:sp>
        <p:pic>
          <p:nvPicPr>
            <p:cNvPr id="5" name="Picture 4" descr="Slide05-14.tif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651000" y="2404872"/>
              <a:ext cx="5842000" cy="2876062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 descr="rrlogo 2007 slid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101013" y="188913"/>
            <a:ext cx="671512" cy="719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8675" name="Rectangle 3"/>
          <p:cNvSpPr>
            <a:spLocks noChangeArrowheads="1"/>
          </p:cNvSpPr>
          <p:nvPr/>
        </p:nvSpPr>
        <p:spPr bwMode="auto">
          <a:xfrm>
            <a:off x="2628900" y="6237288"/>
            <a:ext cx="38862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GB" sz="1600" b="1">
                <a:ea typeface="Arial" pitchFamily="-106" charset="0"/>
                <a:cs typeface="Arial" pitchFamily="-106" charset="0"/>
              </a:rPr>
              <a:t>UK Renal Registry </a:t>
            </a:r>
            <a:r>
              <a:rPr lang="en-US" sz="1600" b="1">
                <a:ea typeface="Arial" pitchFamily="-106" charset="0"/>
                <a:cs typeface="Arial" pitchFamily="-106" charset="0"/>
              </a:rPr>
              <a:t>17th Annual</a:t>
            </a:r>
            <a:r>
              <a:rPr lang="en-GB" sz="1600" b="1">
                <a:ea typeface="Arial" pitchFamily="-106" charset="0"/>
                <a:cs typeface="Arial" pitchFamily="-106" charset="0"/>
              </a:rPr>
              <a:t> Report</a:t>
            </a:r>
            <a:endParaRPr lang="en-US" sz="1600" b="1">
              <a:ea typeface="Arial" pitchFamily="-106" charset="0"/>
              <a:cs typeface="Arial" pitchFamily="-106" charset="0"/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2349500" y="1834986"/>
            <a:ext cx="4445000" cy="3188028"/>
            <a:chOff x="2349500" y="1976735"/>
            <a:chExt cx="4445000" cy="3188028"/>
          </a:xfrm>
        </p:grpSpPr>
        <p:sp>
          <p:nvSpPr>
            <p:cNvPr id="28678" name="Rectangle 3"/>
            <p:cNvSpPr>
              <a:spLocks noChangeArrowheads="1"/>
            </p:cNvSpPr>
            <p:nvPr/>
          </p:nvSpPr>
          <p:spPr bwMode="auto">
            <a:xfrm>
              <a:off x="2743200" y="1976735"/>
              <a:ext cx="4000272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 algn="ctr"/>
              <a:r>
                <a:rPr lang="en-US" sz="1200" b="1" dirty="0" smtClean="0"/>
                <a:t>Figure 5.15</a:t>
              </a:r>
              <a:r>
                <a:rPr lang="en-US" sz="1200" b="1" dirty="0"/>
                <a:t>.</a:t>
              </a:r>
              <a:r>
                <a:rPr lang="en-US" sz="1200" dirty="0" smtClean="0"/>
                <a:t> Funnel plot for age adjusted one year after 90 days survival, 2009–2012 incident cohort</a:t>
              </a:r>
              <a:endParaRPr lang="en-US" sz="1200" dirty="0">
                <a:ea typeface="Arial" pitchFamily="-106" charset="0"/>
                <a:cs typeface="Arial" pitchFamily="-106" charset="0"/>
              </a:endParaRPr>
            </a:p>
          </p:txBody>
        </p:sp>
        <p:pic>
          <p:nvPicPr>
            <p:cNvPr id="5" name="Picture 4" descr="Slide05-15.tif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349500" y="2485644"/>
              <a:ext cx="4445000" cy="2679119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 descr="rrlogo 2007 slid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101013" y="188913"/>
            <a:ext cx="671512" cy="719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9699" name="Rectangle 3"/>
          <p:cNvSpPr>
            <a:spLocks noChangeArrowheads="1"/>
          </p:cNvSpPr>
          <p:nvPr/>
        </p:nvSpPr>
        <p:spPr bwMode="auto">
          <a:xfrm>
            <a:off x="2628900" y="6237288"/>
            <a:ext cx="38862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GB" sz="1600" b="1">
                <a:ea typeface="Arial" pitchFamily="-106" charset="0"/>
                <a:cs typeface="Arial" pitchFamily="-106" charset="0"/>
              </a:rPr>
              <a:t>UK Renal Registry </a:t>
            </a:r>
            <a:r>
              <a:rPr lang="en-US" sz="1600" b="1">
                <a:ea typeface="Arial" pitchFamily="-106" charset="0"/>
                <a:cs typeface="Arial" pitchFamily="-106" charset="0"/>
              </a:rPr>
              <a:t>17th Annual</a:t>
            </a:r>
            <a:r>
              <a:rPr lang="en-GB" sz="1600" b="1">
                <a:ea typeface="Arial" pitchFamily="-106" charset="0"/>
                <a:cs typeface="Arial" pitchFamily="-106" charset="0"/>
              </a:rPr>
              <a:t> Report</a:t>
            </a:r>
            <a:endParaRPr lang="en-US" sz="1600" b="1">
              <a:ea typeface="Arial" pitchFamily="-106" charset="0"/>
              <a:cs typeface="Arial" pitchFamily="-106" charset="0"/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127000" y="1036389"/>
            <a:ext cx="8890000" cy="4785223"/>
            <a:chOff x="127000" y="1519535"/>
            <a:chExt cx="8890000" cy="4785223"/>
          </a:xfrm>
        </p:grpSpPr>
        <p:sp>
          <p:nvSpPr>
            <p:cNvPr id="29702" name="Rectangle 3"/>
            <p:cNvSpPr>
              <a:spLocks noChangeArrowheads="1"/>
            </p:cNvSpPr>
            <p:nvPr/>
          </p:nvSpPr>
          <p:spPr bwMode="auto">
            <a:xfrm>
              <a:off x="2057400" y="1519535"/>
              <a:ext cx="5122861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prstTxWarp prst="textNoShape">
                <a:avLst/>
              </a:prstTxWarp>
              <a:spAutoFit/>
            </a:bodyPr>
            <a:lstStyle/>
            <a:p>
              <a:pPr algn="ctr"/>
              <a:r>
                <a:rPr lang="en-US" sz="1200" b="1" dirty="0" smtClean="0"/>
                <a:t>Figure 5.16</a:t>
              </a:r>
              <a:r>
                <a:rPr lang="en-US" sz="1200" b="1" dirty="0"/>
                <a:t>.</a:t>
              </a:r>
              <a:r>
                <a:rPr lang="en-US" sz="1200" dirty="0" smtClean="0"/>
                <a:t> The effect on survival after sequential adjustment for age, PRD and </a:t>
              </a:r>
              <a:r>
                <a:rPr lang="en-US" sz="1200" dirty="0" err="1" smtClean="0"/>
                <a:t>comorbidity</a:t>
              </a:r>
              <a:r>
                <a:rPr lang="en-US" sz="1200" dirty="0" smtClean="0"/>
                <a:t>, 2009–2012 incident cohort</a:t>
              </a:r>
              <a:endParaRPr lang="en-US" sz="1200" dirty="0">
                <a:ea typeface="Arial" pitchFamily="-106" charset="0"/>
                <a:cs typeface="Arial" pitchFamily="-106" charset="0"/>
              </a:endParaRPr>
            </a:p>
          </p:txBody>
        </p:sp>
        <p:pic>
          <p:nvPicPr>
            <p:cNvPr id="5" name="Picture 4" descr="Slide05-16.tif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27000" y="1982724"/>
              <a:ext cx="8890000" cy="4322034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" descr="rrlogo 2007 slid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101013" y="188913"/>
            <a:ext cx="671512" cy="719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23" name="Rectangle 3"/>
          <p:cNvSpPr>
            <a:spLocks noChangeArrowheads="1"/>
          </p:cNvSpPr>
          <p:nvPr/>
        </p:nvSpPr>
        <p:spPr bwMode="auto">
          <a:xfrm>
            <a:off x="2628900" y="6237288"/>
            <a:ext cx="38862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</a:bodyPr>
          <a:lstStyle/>
          <a:p>
            <a:pPr algn="ctr"/>
            <a:r>
              <a:rPr lang="en-GB" sz="1600" b="1">
                <a:ea typeface="Arial" pitchFamily="-106" charset="0"/>
                <a:cs typeface="Arial" pitchFamily="-106" charset="0"/>
              </a:rPr>
              <a:t>UK Renal Registry </a:t>
            </a:r>
            <a:r>
              <a:rPr lang="en-US" sz="1600" b="1">
                <a:ea typeface="Arial" pitchFamily="-106" charset="0"/>
                <a:cs typeface="Arial" pitchFamily="-106" charset="0"/>
              </a:rPr>
              <a:t>17th Annual</a:t>
            </a:r>
            <a:r>
              <a:rPr lang="en-GB" sz="1600" b="1">
                <a:ea typeface="Arial" pitchFamily="-106" charset="0"/>
                <a:cs typeface="Arial" pitchFamily="-106" charset="0"/>
              </a:rPr>
              <a:t> Report</a:t>
            </a:r>
            <a:endParaRPr lang="en-US" sz="1600" b="1">
              <a:ea typeface="Arial" pitchFamily="-106" charset="0"/>
              <a:cs typeface="Arial" pitchFamily="-106" charset="0"/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2057400" y="1894601"/>
            <a:ext cx="5029200" cy="3068799"/>
            <a:chOff x="2209800" y="1981200"/>
            <a:chExt cx="5029200" cy="3068799"/>
          </a:xfrm>
        </p:grpSpPr>
        <p:sp>
          <p:nvSpPr>
            <p:cNvPr id="30726" name="Rectangle 3"/>
            <p:cNvSpPr>
              <a:spLocks noChangeArrowheads="1"/>
            </p:cNvSpPr>
            <p:nvPr/>
          </p:nvSpPr>
          <p:spPr bwMode="auto">
            <a:xfrm>
              <a:off x="2209800" y="1981200"/>
              <a:ext cx="5029200" cy="48577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pPr algn="ctr"/>
              <a:r>
                <a:rPr lang="en-US" sz="1200" b="1" dirty="0" smtClean="0"/>
                <a:t>Figure 5.17</a:t>
              </a:r>
              <a:r>
                <a:rPr lang="en-US" sz="1200" b="1" dirty="0"/>
                <a:t>.</a:t>
              </a:r>
              <a:r>
                <a:rPr lang="en-US" sz="1200" dirty="0" smtClean="0"/>
                <a:t> Survival at 90 days for incident diabetic and non-diabetic patients by age group for patients starting RRT, 2012 cohort</a:t>
              </a:r>
              <a:endParaRPr lang="en-US" sz="1200" dirty="0"/>
            </a:p>
          </p:txBody>
        </p:sp>
        <p:pic>
          <p:nvPicPr>
            <p:cNvPr id="5" name="Picture 4" descr="Slide05-17.tif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349500" y="2566416"/>
              <a:ext cx="4445000" cy="2483583"/>
            </a:xfrm>
            <a:prstGeom prst="rect">
              <a:avLst/>
            </a:prstGeom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2" descr="rrlogo 2007 slid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101013" y="188913"/>
            <a:ext cx="671512" cy="719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1747" name="Rectangle 3"/>
          <p:cNvSpPr>
            <a:spLocks noChangeArrowheads="1"/>
          </p:cNvSpPr>
          <p:nvPr/>
        </p:nvSpPr>
        <p:spPr bwMode="auto">
          <a:xfrm>
            <a:off x="2628900" y="6237288"/>
            <a:ext cx="38862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GB" sz="1600" b="1">
                <a:ea typeface="Arial" pitchFamily="-106" charset="0"/>
                <a:cs typeface="Arial" pitchFamily="-106" charset="0"/>
              </a:rPr>
              <a:t>UK Renal Registry </a:t>
            </a:r>
            <a:r>
              <a:rPr lang="en-US" sz="1600" b="1">
                <a:ea typeface="Arial" pitchFamily="-106" charset="0"/>
                <a:cs typeface="Arial" pitchFamily="-106" charset="0"/>
              </a:rPr>
              <a:t>17th Annual</a:t>
            </a:r>
            <a:r>
              <a:rPr lang="en-GB" sz="1600" b="1">
                <a:ea typeface="Arial" pitchFamily="-106" charset="0"/>
                <a:cs typeface="Arial" pitchFamily="-106" charset="0"/>
              </a:rPr>
              <a:t> Report</a:t>
            </a:r>
            <a:endParaRPr lang="en-US" sz="1600" b="1">
              <a:ea typeface="Arial" pitchFamily="-106" charset="0"/>
              <a:cs typeface="Arial" pitchFamily="-106" charset="0"/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2349500" y="1853227"/>
            <a:ext cx="4445000" cy="3151547"/>
            <a:chOff x="2349500" y="1905000"/>
            <a:chExt cx="4445000" cy="3151547"/>
          </a:xfrm>
        </p:grpSpPr>
        <p:sp>
          <p:nvSpPr>
            <p:cNvPr id="31750" name="Rectangle 3"/>
            <p:cNvSpPr>
              <a:spLocks noChangeArrowheads="1"/>
            </p:cNvSpPr>
            <p:nvPr/>
          </p:nvSpPr>
          <p:spPr bwMode="auto">
            <a:xfrm>
              <a:off x="2951163" y="1905000"/>
              <a:ext cx="3678237" cy="6463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 algn="ctr"/>
              <a:r>
                <a:rPr lang="en-US" sz="1200" b="1" dirty="0" smtClean="0"/>
                <a:t>Figure 5.18</a:t>
              </a:r>
              <a:r>
                <a:rPr lang="en-US" sz="1200" b="1" dirty="0"/>
                <a:t>.</a:t>
              </a:r>
              <a:r>
                <a:rPr lang="en-US" sz="1200" dirty="0" smtClean="0"/>
                <a:t> Survival at one year after 90 days for incident diabetic and non-diabetic patients by age group for patients starting RRT, 2012 cohort</a:t>
              </a:r>
              <a:endParaRPr lang="en-US" sz="1200" dirty="0">
                <a:ea typeface="Arial" pitchFamily="-106" charset="0"/>
                <a:cs typeface="Arial" pitchFamily="-106" charset="0"/>
              </a:endParaRPr>
            </a:p>
          </p:txBody>
        </p:sp>
        <p:pic>
          <p:nvPicPr>
            <p:cNvPr id="5" name="Picture 4" descr="Slide05-18.tif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349500" y="2569464"/>
              <a:ext cx="4445000" cy="2487083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2" descr="rrlogo 2007 slid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101013" y="188913"/>
            <a:ext cx="671512" cy="719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2771" name="Rectangle 3"/>
          <p:cNvSpPr>
            <a:spLocks noChangeArrowheads="1"/>
          </p:cNvSpPr>
          <p:nvPr/>
        </p:nvSpPr>
        <p:spPr bwMode="auto">
          <a:xfrm>
            <a:off x="2628900" y="6237288"/>
            <a:ext cx="38862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GB" sz="1600" b="1">
                <a:ea typeface="Arial" pitchFamily="-106" charset="0"/>
                <a:cs typeface="Arial" pitchFamily="-106" charset="0"/>
              </a:rPr>
              <a:t>UK Renal Registry </a:t>
            </a:r>
            <a:r>
              <a:rPr lang="en-US" sz="1600" b="1">
                <a:ea typeface="Arial" pitchFamily="-106" charset="0"/>
                <a:cs typeface="Arial" pitchFamily="-106" charset="0"/>
              </a:rPr>
              <a:t>17th Annual</a:t>
            </a:r>
            <a:r>
              <a:rPr lang="en-GB" sz="1600" b="1">
                <a:ea typeface="Arial" pitchFamily="-106" charset="0"/>
                <a:cs typeface="Arial" pitchFamily="-106" charset="0"/>
              </a:rPr>
              <a:t> Report</a:t>
            </a:r>
            <a:endParaRPr lang="en-US" sz="1600" b="1">
              <a:ea typeface="Arial" pitchFamily="-106" charset="0"/>
              <a:cs typeface="Arial" pitchFamily="-106" charset="0"/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2349500" y="1854079"/>
            <a:ext cx="4445000" cy="3149842"/>
            <a:chOff x="2349500" y="1868269"/>
            <a:chExt cx="4445000" cy="3149842"/>
          </a:xfrm>
        </p:grpSpPr>
        <p:sp>
          <p:nvSpPr>
            <p:cNvPr id="32773" name="Rectangle 3"/>
            <p:cNvSpPr>
              <a:spLocks noChangeArrowheads="1"/>
            </p:cNvSpPr>
            <p:nvPr/>
          </p:nvSpPr>
          <p:spPr bwMode="auto">
            <a:xfrm>
              <a:off x="2667000" y="1868269"/>
              <a:ext cx="4101360" cy="6463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prstTxWarp prst="textNoShape">
                <a:avLst/>
              </a:prstTxWarp>
              <a:spAutoFit/>
            </a:bodyPr>
            <a:lstStyle/>
            <a:p>
              <a:pPr algn="ctr"/>
              <a:r>
                <a:rPr lang="en-US" sz="1200" b="1" dirty="0" smtClean="0"/>
                <a:t>Figure 5.19</a:t>
              </a:r>
              <a:r>
                <a:rPr lang="en-US" sz="1200" b="1" dirty="0"/>
                <a:t>.</a:t>
              </a:r>
              <a:r>
                <a:rPr lang="en-US" sz="1200" dirty="0" smtClean="0"/>
                <a:t> Long term survival for incident diabetic and non-diabetic patients by age group, 2001–2010 cohort, followed up for a minimum of three years</a:t>
              </a:r>
              <a:endParaRPr lang="en-US" sz="1200" baseline="30000" dirty="0">
                <a:ea typeface="Arial" pitchFamily="-106" charset="0"/>
                <a:cs typeface="Arial" pitchFamily="-106" charset="0"/>
              </a:endParaRPr>
            </a:p>
          </p:txBody>
        </p:sp>
        <p:pic>
          <p:nvPicPr>
            <p:cNvPr id="5" name="Picture 4" descr="Slide05-19.tif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349500" y="2567940"/>
              <a:ext cx="4445000" cy="2450171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rrlogo 2007 slid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101013" y="188913"/>
            <a:ext cx="671512" cy="719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63" name="Rectangle 3"/>
          <p:cNvSpPr>
            <a:spLocks noChangeArrowheads="1"/>
          </p:cNvSpPr>
          <p:nvPr/>
        </p:nvSpPr>
        <p:spPr bwMode="auto">
          <a:xfrm>
            <a:off x="2628900" y="6237288"/>
            <a:ext cx="38862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GB" sz="1600" b="1">
                <a:ea typeface="Arial" pitchFamily="-106" charset="0"/>
                <a:cs typeface="Arial" pitchFamily="-106" charset="0"/>
              </a:rPr>
              <a:t>UK Renal Registry </a:t>
            </a:r>
            <a:r>
              <a:rPr lang="en-US" sz="1600" b="1">
                <a:ea typeface="Arial" pitchFamily="-106" charset="0"/>
                <a:cs typeface="Arial" pitchFamily="-106" charset="0"/>
              </a:rPr>
              <a:t>17th Annual</a:t>
            </a:r>
            <a:r>
              <a:rPr lang="en-GB" sz="1600" b="1">
                <a:ea typeface="Arial" pitchFamily="-106" charset="0"/>
                <a:cs typeface="Arial" pitchFamily="-106" charset="0"/>
              </a:rPr>
              <a:t> Report</a:t>
            </a:r>
            <a:endParaRPr lang="en-US" sz="1600" b="1">
              <a:ea typeface="Arial" pitchFamily="-106" charset="0"/>
              <a:cs typeface="Arial" pitchFamily="-106" charset="0"/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127000" y="1493838"/>
            <a:ext cx="8890000" cy="3870325"/>
            <a:chOff x="127000" y="1539875"/>
            <a:chExt cx="8890000" cy="3870325"/>
          </a:xfrm>
        </p:grpSpPr>
        <p:sp>
          <p:nvSpPr>
            <p:cNvPr id="15366" name="Rectangle 3"/>
            <p:cNvSpPr>
              <a:spLocks noChangeArrowheads="1"/>
            </p:cNvSpPr>
            <p:nvPr/>
          </p:nvSpPr>
          <p:spPr bwMode="auto">
            <a:xfrm>
              <a:off x="1968412" y="1539875"/>
              <a:ext cx="5506636" cy="2769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ctr"/>
              <a:r>
                <a:rPr lang="en-US" sz="1200" b="1" dirty="0" smtClean="0"/>
                <a:t>Figure 5.2</a:t>
              </a:r>
              <a:r>
                <a:rPr lang="en-US" sz="1200" b="1" dirty="0"/>
                <a:t>.</a:t>
              </a:r>
              <a:r>
                <a:rPr lang="en-US" sz="1200" dirty="0" smtClean="0"/>
                <a:t> Unadjusted survival of incident patients by age group, 2012 cohort</a:t>
              </a:r>
              <a:endParaRPr lang="en-US" sz="1200" dirty="0">
                <a:ea typeface="Arial" pitchFamily="-106" charset="0"/>
                <a:cs typeface="Arial" pitchFamily="-106" charset="0"/>
              </a:endParaRPr>
            </a:p>
          </p:txBody>
        </p:sp>
        <p:pic>
          <p:nvPicPr>
            <p:cNvPr id="5" name="Picture 4" descr="Slide05-02.tif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27000" y="1860629"/>
              <a:ext cx="8890000" cy="3549571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2" descr="rrlogo 2007 slid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101013" y="188913"/>
            <a:ext cx="671512" cy="719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3795" name="Rectangle 3"/>
          <p:cNvSpPr>
            <a:spLocks noChangeArrowheads="1"/>
          </p:cNvSpPr>
          <p:nvPr/>
        </p:nvSpPr>
        <p:spPr bwMode="auto">
          <a:xfrm>
            <a:off x="2628900" y="6237288"/>
            <a:ext cx="38862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GB" sz="1600" b="1">
                <a:ea typeface="Arial" pitchFamily="-106" charset="0"/>
                <a:cs typeface="Arial" pitchFamily="-106" charset="0"/>
              </a:rPr>
              <a:t>UK Renal Registry </a:t>
            </a:r>
            <a:r>
              <a:rPr lang="en-US" sz="1600" b="1">
                <a:ea typeface="Arial" pitchFamily="-106" charset="0"/>
                <a:cs typeface="Arial" pitchFamily="-106" charset="0"/>
              </a:rPr>
              <a:t>17th Annual</a:t>
            </a:r>
            <a:r>
              <a:rPr lang="en-GB" sz="1600" b="1">
                <a:ea typeface="Arial" pitchFamily="-106" charset="0"/>
                <a:cs typeface="Arial" pitchFamily="-106" charset="0"/>
              </a:rPr>
              <a:t> Report</a:t>
            </a:r>
            <a:endParaRPr lang="en-US" sz="1600" b="1">
              <a:ea typeface="Arial" pitchFamily="-106" charset="0"/>
              <a:cs typeface="Arial" pitchFamily="-106" charset="0"/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2349500" y="1744419"/>
            <a:ext cx="4508500" cy="3369162"/>
            <a:chOff x="2349500" y="1868269"/>
            <a:chExt cx="4508500" cy="3369162"/>
          </a:xfrm>
        </p:grpSpPr>
        <p:sp>
          <p:nvSpPr>
            <p:cNvPr id="33798" name="Rectangle 3"/>
            <p:cNvSpPr>
              <a:spLocks noChangeArrowheads="1"/>
            </p:cNvSpPr>
            <p:nvPr/>
          </p:nvSpPr>
          <p:spPr bwMode="auto">
            <a:xfrm>
              <a:off x="2667000" y="1868269"/>
              <a:ext cx="4191000" cy="6463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prstTxWarp prst="textNoShape">
                <a:avLst/>
              </a:prstTxWarp>
              <a:spAutoFit/>
            </a:bodyPr>
            <a:lstStyle/>
            <a:p>
              <a:pPr algn="ctr"/>
              <a:r>
                <a:rPr lang="en-US" sz="1200" b="1" dirty="0" smtClean="0"/>
                <a:t>Figure 5.20</a:t>
              </a:r>
              <a:r>
                <a:rPr lang="en-US" sz="1200" b="1" dirty="0"/>
                <a:t>.</a:t>
              </a:r>
              <a:r>
                <a:rPr lang="en-US" sz="1200" dirty="0" smtClean="0"/>
                <a:t> Median life expectancy on RRT after 90 days, by age group, incident and incident diabetic patients starting RRT from 2001–2010</a:t>
              </a:r>
              <a:endParaRPr lang="en-US" sz="1200" dirty="0">
                <a:ea typeface="Arial" pitchFamily="-106" charset="0"/>
                <a:cs typeface="Arial" pitchFamily="-106" charset="0"/>
              </a:endParaRPr>
            </a:p>
          </p:txBody>
        </p:sp>
        <p:pic>
          <p:nvPicPr>
            <p:cNvPr id="5" name="Picture 4" descr="Slide05-20.tif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349500" y="2482596"/>
              <a:ext cx="4445000" cy="2754835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2" descr="rrlogo 2007 slid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101013" y="188913"/>
            <a:ext cx="671512" cy="719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4819" name="Rectangle 3"/>
          <p:cNvSpPr>
            <a:spLocks noChangeArrowheads="1"/>
          </p:cNvSpPr>
          <p:nvPr/>
        </p:nvSpPr>
        <p:spPr bwMode="auto">
          <a:xfrm>
            <a:off x="2628900" y="6237288"/>
            <a:ext cx="38862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GB" sz="1600" b="1">
                <a:ea typeface="Arial" pitchFamily="-106" charset="0"/>
                <a:cs typeface="Arial" pitchFamily="-106" charset="0"/>
              </a:rPr>
              <a:t>UK Renal Registry </a:t>
            </a:r>
            <a:r>
              <a:rPr lang="en-US" sz="1600" b="1">
                <a:ea typeface="Arial" pitchFamily="-106" charset="0"/>
                <a:cs typeface="Arial" pitchFamily="-106" charset="0"/>
              </a:rPr>
              <a:t>17th Annual</a:t>
            </a:r>
            <a:r>
              <a:rPr lang="en-GB" sz="1600" b="1">
                <a:ea typeface="Arial" pitchFamily="-106" charset="0"/>
                <a:cs typeface="Arial" pitchFamily="-106" charset="0"/>
              </a:rPr>
              <a:t> Report</a:t>
            </a:r>
            <a:endParaRPr lang="en-US" sz="1600" b="1">
              <a:ea typeface="Arial" pitchFamily="-106" charset="0"/>
              <a:cs typeface="Arial" pitchFamily="-106" charset="0"/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2349500" y="1720565"/>
            <a:ext cx="4584700" cy="3416870"/>
            <a:chOff x="2349500" y="1905000"/>
            <a:chExt cx="4584700" cy="3416870"/>
          </a:xfrm>
        </p:grpSpPr>
        <p:sp>
          <p:nvSpPr>
            <p:cNvPr id="34822" name="Rectangle 3"/>
            <p:cNvSpPr>
              <a:spLocks noChangeArrowheads="1"/>
            </p:cNvSpPr>
            <p:nvPr/>
          </p:nvSpPr>
          <p:spPr bwMode="auto">
            <a:xfrm>
              <a:off x="2504782" y="1905000"/>
              <a:ext cx="4429418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ctr"/>
              <a:r>
                <a:rPr lang="en-US" sz="1200" b="1" dirty="0" smtClean="0"/>
                <a:t>Figure 5.21</a:t>
              </a:r>
              <a:r>
                <a:rPr lang="en-US" sz="1200" b="1" dirty="0"/>
                <a:t>.</a:t>
              </a:r>
              <a:r>
                <a:rPr lang="en-US" sz="1200" dirty="0" smtClean="0"/>
                <a:t> One year survival funnel plot of prevalent dialysis</a:t>
              </a:r>
            </a:p>
            <a:p>
              <a:pPr algn="ctr"/>
              <a:r>
                <a:rPr lang="en-US" sz="1200" dirty="0" smtClean="0"/>
                <a:t>patients by centre adjusted to age 60, 2012 cohort</a:t>
              </a:r>
              <a:endParaRPr lang="en-US" sz="1200" dirty="0">
                <a:ea typeface="Arial" pitchFamily="-106" charset="0"/>
                <a:cs typeface="Arial" pitchFamily="-106" charset="0"/>
              </a:endParaRPr>
            </a:p>
          </p:txBody>
        </p:sp>
        <p:pic>
          <p:nvPicPr>
            <p:cNvPr id="5" name="Picture 4" descr="Slide05-21.tif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349500" y="2403348"/>
              <a:ext cx="4445000" cy="2918522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2" descr="rrlogo 2007 slid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101013" y="188913"/>
            <a:ext cx="671512" cy="719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5843" name="Rectangle 3"/>
          <p:cNvSpPr>
            <a:spLocks noChangeArrowheads="1"/>
          </p:cNvSpPr>
          <p:nvPr/>
        </p:nvSpPr>
        <p:spPr bwMode="auto">
          <a:xfrm>
            <a:off x="2628900" y="6237288"/>
            <a:ext cx="38862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/>
            <a:r>
              <a:rPr lang="en-GB" sz="1600" b="1">
                <a:ea typeface="Arial" pitchFamily="-106" charset="0"/>
                <a:cs typeface="Arial" pitchFamily="-106" charset="0"/>
              </a:rPr>
              <a:t>UK Renal Registry </a:t>
            </a:r>
            <a:r>
              <a:rPr lang="en-US" sz="1600" b="1">
                <a:ea typeface="Arial" pitchFamily="-106" charset="0"/>
                <a:cs typeface="Arial" pitchFamily="-106" charset="0"/>
              </a:rPr>
              <a:t>17th Annual</a:t>
            </a:r>
            <a:r>
              <a:rPr lang="en-GB" sz="1600" b="1">
                <a:ea typeface="Arial" pitchFamily="-106" charset="0"/>
                <a:cs typeface="Arial" pitchFamily="-106" charset="0"/>
              </a:rPr>
              <a:t> Report</a:t>
            </a:r>
            <a:endParaRPr lang="en-US" sz="1600" b="1">
              <a:ea typeface="Arial" pitchFamily="-106" charset="0"/>
              <a:cs typeface="Arial" pitchFamily="-106" charset="0"/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127000" y="1651720"/>
            <a:ext cx="8890000" cy="3554561"/>
            <a:chOff x="127000" y="1547813"/>
            <a:chExt cx="8890000" cy="3554561"/>
          </a:xfrm>
        </p:grpSpPr>
        <p:sp>
          <p:nvSpPr>
            <p:cNvPr id="35846" name="Rectangle 3"/>
            <p:cNvSpPr>
              <a:spLocks noChangeArrowheads="1"/>
            </p:cNvSpPr>
            <p:nvPr/>
          </p:nvSpPr>
          <p:spPr bwMode="auto">
            <a:xfrm>
              <a:off x="1139009" y="1547813"/>
              <a:ext cx="6865982" cy="2769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ctr"/>
              <a:r>
                <a:rPr lang="en-US" sz="1200" b="1" dirty="0" smtClean="0"/>
                <a:t>Figure 5.22</a:t>
              </a:r>
              <a:r>
                <a:rPr lang="en-US" sz="1200" b="1" dirty="0"/>
                <a:t>.</a:t>
              </a:r>
              <a:r>
                <a:rPr lang="en-US" sz="1200" dirty="0" smtClean="0"/>
                <a:t> One year survival of prevalent dialysis patients aged under 65 by centre, 2012 cohort</a:t>
              </a:r>
              <a:endParaRPr lang="en-US" sz="1200" dirty="0">
                <a:ea typeface="Arial" pitchFamily="-106" charset="0"/>
                <a:cs typeface="Arial" pitchFamily="-106" charset="0"/>
              </a:endParaRPr>
            </a:p>
          </p:txBody>
        </p:sp>
        <p:pic>
          <p:nvPicPr>
            <p:cNvPr id="5" name="Picture 4" descr="Slide05-22.tif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27000" y="1828800"/>
              <a:ext cx="8890000" cy="3273574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Picture 2" descr="rrlogo 2007 slid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101013" y="188913"/>
            <a:ext cx="671512" cy="719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6867" name="Rectangle 3"/>
          <p:cNvSpPr>
            <a:spLocks noChangeArrowheads="1"/>
          </p:cNvSpPr>
          <p:nvPr/>
        </p:nvSpPr>
        <p:spPr bwMode="auto">
          <a:xfrm>
            <a:off x="2916238" y="6237288"/>
            <a:ext cx="38862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GB" sz="1600" b="1">
                <a:ea typeface="Arial" pitchFamily="-106" charset="0"/>
                <a:cs typeface="Arial" pitchFamily="-106" charset="0"/>
              </a:rPr>
              <a:t>UK Renal Registry </a:t>
            </a:r>
            <a:r>
              <a:rPr lang="en-US" sz="1600" b="1">
                <a:ea typeface="Arial" pitchFamily="-106" charset="0"/>
                <a:cs typeface="Arial" pitchFamily="-106" charset="0"/>
              </a:rPr>
              <a:t>17th Annual</a:t>
            </a:r>
            <a:r>
              <a:rPr lang="en-GB" sz="1600" b="1">
                <a:ea typeface="Arial" pitchFamily="-106" charset="0"/>
                <a:cs typeface="Arial" pitchFamily="-106" charset="0"/>
              </a:rPr>
              <a:t> Report</a:t>
            </a:r>
            <a:endParaRPr lang="en-US" sz="1600" b="1">
              <a:ea typeface="Arial" pitchFamily="-106" charset="0"/>
              <a:cs typeface="Arial" pitchFamily="-106" charset="0"/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127000" y="1661321"/>
            <a:ext cx="8890000" cy="3535359"/>
            <a:chOff x="127000" y="2085201"/>
            <a:chExt cx="8890000" cy="3535359"/>
          </a:xfrm>
        </p:grpSpPr>
        <p:sp>
          <p:nvSpPr>
            <p:cNvPr id="36870" name="Rectangle 3"/>
            <p:cNvSpPr>
              <a:spLocks noChangeArrowheads="1"/>
            </p:cNvSpPr>
            <p:nvPr/>
          </p:nvSpPr>
          <p:spPr bwMode="auto">
            <a:xfrm>
              <a:off x="827113" y="2085201"/>
              <a:ext cx="7489775" cy="2769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ctr"/>
              <a:r>
                <a:rPr lang="en-US" sz="1200" b="1" dirty="0" smtClean="0"/>
                <a:t>Figure 5.23</a:t>
              </a:r>
              <a:r>
                <a:rPr lang="en-US" sz="1200" b="1" dirty="0"/>
                <a:t>.</a:t>
              </a:r>
              <a:r>
                <a:rPr lang="en-US" sz="1200" dirty="0" smtClean="0"/>
                <a:t> One year survival of prevalent dialysis patients aged 65 years and over by centre, 2012 cohort</a:t>
              </a:r>
              <a:endParaRPr lang="en-US" sz="1200" b="1" dirty="0">
                <a:ea typeface="Arial" pitchFamily="-106" charset="0"/>
                <a:cs typeface="Arial" pitchFamily="-106" charset="0"/>
              </a:endParaRPr>
            </a:p>
          </p:txBody>
        </p:sp>
        <p:pic>
          <p:nvPicPr>
            <p:cNvPr id="5" name="Picture 4" descr="Slide05-23.tif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27000" y="2337816"/>
              <a:ext cx="8890000" cy="3282744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2" descr="rrlogo 2007 slid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101013" y="188913"/>
            <a:ext cx="671512" cy="719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7891" name="Rectangle 3"/>
          <p:cNvSpPr>
            <a:spLocks noChangeArrowheads="1"/>
          </p:cNvSpPr>
          <p:nvPr/>
        </p:nvSpPr>
        <p:spPr bwMode="auto">
          <a:xfrm>
            <a:off x="2628900" y="6237288"/>
            <a:ext cx="38862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GB" sz="1600" b="1">
                <a:ea typeface="Arial" pitchFamily="-106" charset="0"/>
                <a:cs typeface="Arial" pitchFamily="-106" charset="0"/>
              </a:rPr>
              <a:t>UK Renal Registry </a:t>
            </a:r>
            <a:r>
              <a:rPr lang="en-US" sz="1600" b="1">
                <a:ea typeface="Arial" pitchFamily="-106" charset="0"/>
                <a:cs typeface="Arial" pitchFamily="-106" charset="0"/>
              </a:rPr>
              <a:t>17th Annual</a:t>
            </a:r>
            <a:r>
              <a:rPr lang="en-GB" sz="1600" b="1">
                <a:ea typeface="Arial" pitchFamily="-106" charset="0"/>
                <a:cs typeface="Arial" pitchFamily="-106" charset="0"/>
              </a:rPr>
              <a:t> Report</a:t>
            </a:r>
            <a:endParaRPr lang="en-US" sz="1600" b="1">
              <a:ea typeface="Arial" pitchFamily="-106" charset="0"/>
              <a:cs typeface="Arial" pitchFamily="-106" charset="0"/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2349500" y="1522729"/>
            <a:ext cx="4584700" cy="3812543"/>
            <a:chOff x="2349500" y="1752600"/>
            <a:chExt cx="4584700" cy="3812543"/>
          </a:xfrm>
        </p:grpSpPr>
        <p:sp>
          <p:nvSpPr>
            <p:cNvPr id="37894" name="Rectangle 3"/>
            <p:cNvSpPr>
              <a:spLocks noChangeArrowheads="1"/>
            </p:cNvSpPr>
            <p:nvPr/>
          </p:nvSpPr>
          <p:spPr bwMode="auto">
            <a:xfrm>
              <a:off x="2667000" y="1752600"/>
              <a:ext cx="4267200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prstTxWarp prst="textNoShape">
                <a:avLst/>
              </a:prstTxWarp>
              <a:spAutoFit/>
            </a:bodyPr>
            <a:lstStyle/>
            <a:p>
              <a:pPr algn="ctr"/>
              <a:r>
                <a:rPr lang="en-US" sz="1200" b="1" dirty="0" smtClean="0"/>
                <a:t>Figure 5.24</a:t>
              </a:r>
              <a:r>
                <a:rPr lang="en-US" sz="1200" b="1" dirty="0"/>
                <a:t>.</a:t>
              </a:r>
              <a:r>
                <a:rPr lang="en-US" sz="1200" dirty="0" smtClean="0"/>
                <a:t> One year survival of prevalent dialysis patients by age group, 2012 cohort</a:t>
              </a:r>
              <a:endParaRPr lang="en-US" sz="1200" dirty="0">
                <a:ea typeface="Arial" pitchFamily="-106" charset="0"/>
                <a:cs typeface="Arial" pitchFamily="-106" charset="0"/>
              </a:endParaRPr>
            </a:p>
          </p:txBody>
        </p:sp>
        <p:pic>
          <p:nvPicPr>
            <p:cNvPr id="5" name="Picture 4" descr="Slide05-24.tif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349500" y="2290572"/>
              <a:ext cx="4445000" cy="3274571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4" name="Picture 2" descr="rrlogo 2007 slid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101013" y="188913"/>
            <a:ext cx="671512" cy="719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8915" name="Rectangle 3"/>
          <p:cNvSpPr>
            <a:spLocks noChangeArrowheads="1"/>
          </p:cNvSpPr>
          <p:nvPr/>
        </p:nvSpPr>
        <p:spPr bwMode="auto">
          <a:xfrm>
            <a:off x="2628900" y="6237288"/>
            <a:ext cx="38862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GB" sz="1600" b="1">
                <a:ea typeface="Arial" pitchFamily="-106" charset="0"/>
                <a:cs typeface="Arial" pitchFamily="-106" charset="0"/>
              </a:rPr>
              <a:t>UK Renal Registry </a:t>
            </a:r>
            <a:r>
              <a:rPr lang="en-US" sz="1600" b="1">
                <a:ea typeface="Arial" pitchFamily="-106" charset="0"/>
                <a:cs typeface="Arial" pitchFamily="-106" charset="0"/>
              </a:rPr>
              <a:t>17th Annual</a:t>
            </a:r>
            <a:r>
              <a:rPr lang="en-GB" sz="1600" b="1">
                <a:ea typeface="Arial" pitchFamily="-106" charset="0"/>
                <a:cs typeface="Arial" pitchFamily="-106" charset="0"/>
              </a:rPr>
              <a:t> Report</a:t>
            </a:r>
            <a:endParaRPr lang="en-US" sz="1600" b="1">
              <a:ea typeface="Arial" pitchFamily="-106" charset="0"/>
              <a:cs typeface="Arial" pitchFamily="-106" charset="0"/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2349500" y="1992608"/>
            <a:ext cx="4737100" cy="2872784"/>
            <a:chOff x="2349500" y="2057400"/>
            <a:chExt cx="4737100" cy="2872784"/>
          </a:xfrm>
        </p:grpSpPr>
        <p:sp>
          <p:nvSpPr>
            <p:cNvPr id="38918" name="Rectangle 3"/>
            <p:cNvSpPr>
              <a:spLocks noChangeArrowheads="1"/>
            </p:cNvSpPr>
            <p:nvPr/>
          </p:nvSpPr>
          <p:spPr bwMode="auto">
            <a:xfrm>
              <a:off x="2362200" y="2057400"/>
              <a:ext cx="4724400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prstTxWarp prst="textNoShape">
                <a:avLst/>
              </a:prstTxWarp>
              <a:spAutoFit/>
            </a:bodyPr>
            <a:lstStyle/>
            <a:p>
              <a:pPr algn="ctr"/>
              <a:r>
                <a:rPr lang="en-US" sz="1200" b="1" dirty="0" smtClean="0"/>
                <a:t>Figure 5.25</a:t>
              </a:r>
              <a:r>
                <a:rPr lang="en-US" sz="1200" b="1" dirty="0"/>
                <a:t>.</a:t>
              </a:r>
              <a:r>
                <a:rPr lang="en-US" sz="1200" dirty="0" smtClean="0"/>
                <a:t> One year death rate per 1,000 patient years by UK country and age group for prevalent dialysis patients, 2012 cohort</a:t>
              </a:r>
              <a:endParaRPr lang="en-US" sz="1200" dirty="0">
                <a:ea typeface="Arial" pitchFamily="-106" charset="0"/>
                <a:cs typeface="Arial" pitchFamily="-106" charset="0"/>
              </a:endParaRPr>
            </a:p>
          </p:txBody>
        </p:sp>
        <p:pic>
          <p:nvPicPr>
            <p:cNvPr id="5" name="Picture 4" descr="Slide05-25.tif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349500" y="2634996"/>
              <a:ext cx="4445000" cy="2295188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8" name="Picture 2" descr="rrlogo 2007 slid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101013" y="188913"/>
            <a:ext cx="671512" cy="719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9939" name="Rectangle 3"/>
          <p:cNvSpPr>
            <a:spLocks noChangeArrowheads="1"/>
          </p:cNvSpPr>
          <p:nvPr/>
        </p:nvSpPr>
        <p:spPr bwMode="auto">
          <a:xfrm>
            <a:off x="2628900" y="6237288"/>
            <a:ext cx="38862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GB" sz="1600" b="1">
                <a:ea typeface="Arial" pitchFamily="-106" charset="0"/>
                <a:cs typeface="Arial" pitchFamily="-106" charset="0"/>
              </a:rPr>
              <a:t>UK Renal Registry </a:t>
            </a:r>
            <a:r>
              <a:rPr lang="en-US" sz="1600" b="1">
                <a:ea typeface="Arial" pitchFamily="-106" charset="0"/>
                <a:cs typeface="Arial" pitchFamily="-106" charset="0"/>
              </a:rPr>
              <a:t>17th Annual</a:t>
            </a:r>
            <a:r>
              <a:rPr lang="en-GB" sz="1600" b="1">
                <a:ea typeface="Arial" pitchFamily="-106" charset="0"/>
                <a:cs typeface="Arial" pitchFamily="-106" charset="0"/>
              </a:rPr>
              <a:t> Report</a:t>
            </a:r>
            <a:endParaRPr lang="en-US" sz="1600" b="1">
              <a:ea typeface="Arial" pitchFamily="-106" charset="0"/>
              <a:cs typeface="Arial" pitchFamily="-106" charset="0"/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127000" y="1088547"/>
            <a:ext cx="8890000" cy="4680906"/>
            <a:chOff x="127000" y="1519535"/>
            <a:chExt cx="8890000" cy="4680906"/>
          </a:xfrm>
        </p:grpSpPr>
        <p:sp>
          <p:nvSpPr>
            <p:cNvPr id="39942" name="Rectangle 3"/>
            <p:cNvSpPr>
              <a:spLocks noChangeArrowheads="1"/>
            </p:cNvSpPr>
            <p:nvPr/>
          </p:nvSpPr>
          <p:spPr bwMode="auto">
            <a:xfrm>
              <a:off x="1793909" y="1519535"/>
              <a:ext cx="5749891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ctr"/>
              <a:r>
                <a:rPr lang="en-US" sz="1200" b="1" dirty="0" smtClean="0"/>
                <a:t>Figure 5.26</a:t>
              </a:r>
              <a:r>
                <a:rPr lang="en-US" sz="1200" b="1" dirty="0"/>
                <a:t>.</a:t>
              </a:r>
              <a:r>
                <a:rPr lang="en-US" sz="1200" dirty="0" smtClean="0"/>
                <a:t> Serial one year survival for prevalent dialysis patients by UK country,</a:t>
              </a:r>
            </a:p>
            <a:p>
              <a:pPr algn="ctr"/>
              <a:r>
                <a:rPr lang="en-US" sz="1200" dirty="0" smtClean="0"/>
                <a:t>2003 to 2012 cohort years, adjusted to age 60</a:t>
              </a:r>
              <a:endParaRPr lang="en-US" sz="1200" dirty="0">
                <a:ea typeface="Arial" pitchFamily="-106" charset="0"/>
                <a:cs typeface="Arial" pitchFamily="-106" charset="0"/>
              </a:endParaRPr>
            </a:p>
          </p:txBody>
        </p:sp>
        <p:pic>
          <p:nvPicPr>
            <p:cNvPr id="5" name="Picture 4" descr="Slide05-26.tif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27000" y="2065020"/>
              <a:ext cx="8890000" cy="4135421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2" name="Picture 2" descr="rrlogo 2007 slid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101013" y="188913"/>
            <a:ext cx="671512" cy="719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0963" name="Rectangle 3"/>
          <p:cNvSpPr>
            <a:spLocks noChangeArrowheads="1"/>
          </p:cNvSpPr>
          <p:nvPr/>
        </p:nvSpPr>
        <p:spPr bwMode="auto">
          <a:xfrm>
            <a:off x="2628900" y="6237288"/>
            <a:ext cx="38862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GB" sz="1600" b="1">
                <a:ea typeface="Arial" pitchFamily="-106" charset="0"/>
                <a:cs typeface="Arial" pitchFamily="-106" charset="0"/>
              </a:rPr>
              <a:t>UK Renal Registry </a:t>
            </a:r>
            <a:r>
              <a:rPr lang="en-US" sz="1600" b="1">
                <a:ea typeface="Arial" pitchFamily="-106" charset="0"/>
                <a:cs typeface="Arial" pitchFamily="-106" charset="0"/>
              </a:rPr>
              <a:t>17th Annual</a:t>
            </a:r>
            <a:r>
              <a:rPr lang="en-GB" sz="1600" b="1">
                <a:ea typeface="Arial" pitchFamily="-106" charset="0"/>
                <a:cs typeface="Arial" pitchFamily="-106" charset="0"/>
              </a:rPr>
              <a:t> Report</a:t>
            </a:r>
            <a:endParaRPr lang="en-US" sz="1600" b="1">
              <a:ea typeface="Arial" pitchFamily="-106" charset="0"/>
              <a:cs typeface="Arial" pitchFamily="-106" charset="0"/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1651000" y="1703781"/>
            <a:ext cx="5842000" cy="3450439"/>
            <a:chOff x="1651000" y="1900535"/>
            <a:chExt cx="5842000" cy="3450439"/>
          </a:xfrm>
        </p:grpSpPr>
        <p:sp>
          <p:nvSpPr>
            <p:cNvPr id="40966" name="Rectangle 3"/>
            <p:cNvSpPr>
              <a:spLocks noChangeArrowheads="1"/>
            </p:cNvSpPr>
            <p:nvPr/>
          </p:nvSpPr>
          <p:spPr bwMode="auto">
            <a:xfrm>
              <a:off x="2590800" y="1900535"/>
              <a:ext cx="4343400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prstTxWarp prst="textNoShape">
                <a:avLst/>
              </a:prstTxWarp>
              <a:spAutoFit/>
            </a:bodyPr>
            <a:lstStyle/>
            <a:p>
              <a:pPr algn="ctr"/>
              <a:r>
                <a:rPr lang="en-US" sz="1200" b="1" dirty="0" smtClean="0"/>
                <a:t>Figure 5.27</a:t>
              </a:r>
              <a:r>
                <a:rPr lang="en-US" sz="1200" b="1" dirty="0"/>
                <a:t>.</a:t>
              </a:r>
              <a:r>
                <a:rPr lang="en-US" sz="1200" dirty="0" smtClean="0"/>
                <a:t> Relative risk of death in prevalent RRT patients in the 2012 cohort compared to the UK general population</a:t>
              </a:r>
              <a:endParaRPr lang="en-US" sz="1200" dirty="0">
                <a:ea typeface="Arial" pitchFamily="-106" charset="0"/>
                <a:cs typeface="Arial" pitchFamily="-106" charset="0"/>
              </a:endParaRPr>
            </a:p>
          </p:txBody>
        </p:sp>
        <p:pic>
          <p:nvPicPr>
            <p:cNvPr id="5" name="Picture 4" descr="Slide05-27.tif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651000" y="2397252"/>
              <a:ext cx="5842000" cy="2953722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6" name="Picture 2" descr="rrlogo 2007 slid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101013" y="188913"/>
            <a:ext cx="671512" cy="719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987" name="Rectangle 3"/>
          <p:cNvSpPr>
            <a:spLocks noChangeArrowheads="1"/>
          </p:cNvSpPr>
          <p:nvPr/>
        </p:nvSpPr>
        <p:spPr bwMode="auto">
          <a:xfrm>
            <a:off x="2628900" y="6237288"/>
            <a:ext cx="38862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GB" sz="1600" b="1">
                <a:ea typeface="Arial" pitchFamily="-106" charset="0"/>
                <a:cs typeface="Arial" pitchFamily="-106" charset="0"/>
              </a:rPr>
              <a:t>UK Renal Registry </a:t>
            </a:r>
            <a:r>
              <a:rPr lang="en-US" sz="1600" b="1">
                <a:ea typeface="Arial" pitchFamily="-106" charset="0"/>
                <a:cs typeface="Arial" pitchFamily="-106" charset="0"/>
              </a:rPr>
              <a:t>17th Annual</a:t>
            </a:r>
            <a:r>
              <a:rPr lang="en-GB" sz="1600" b="1">
                <a:ea typeface="Arial" pitchFamily="-106" charset="0"/>
                <a:cs typeface="Arial" pitchFamily="-106" charset="0"/>
              </a:rPr>
              <a:t> Report</a:t>
            </a:r>
            <a:endParaRPr lang="en-US" sz="1600" b="1">
              <a:ea typeface="Arial" pitchFamily="-106" charset="0"/>
              <a:cs typeface="Arial" pitchFamily="-106" charset="0"/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127000" y="1608531"/>
            <a:ext cx="8890000" cy="3640938"/>
            <a:chOff x="127000" y="2009001"/>
            <a:chExt cx="8890000" cy="3640938"/>
          </a:xfrm>
        </p:grpSpPr>
        <p:sp>
          <p:nvSpPr>
            <p:cNvPr id="41990" name="Rectangle 3"/>
            <p:cNvSpPr>
              <a:spLocks noChangeArrowheads="1"/>
            </p:cNvSpPr>
            <p:nvPr/>
          </p:nvSpPr>
          <p:spPr bwMode="auto">
            <a:xfrm>
              <a:off x="2278063" y="2009001"/>
              <a:ext cx="4960937" cy="2769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prstTxWarp prst="textNoShape">
                <a:avLst/>
              </a:prstTxWarp>
              <a:spAutoFit/>
            </a:bodyPr>
            <a:lstStyle/>
            <a:p>
              <a:pPr algn="ctr"/>
              <a:r>
                <a:rPr lang="en-US" sz="1200" b="1" dirty="0" smtClean="0"/>
                <a:t>Figure 5.28</a:t>
              </a:r>
              <a:r>
                <a:rPr lang="en-US" sz="1200" b="1" dirty="0"/>
                <a:t>.</a:t>
              </a:r>
              <a:r>
                <a:rPr lang="en-US" sz="1200" dirty="0" smtClean="0"/>
                <a:t> Cause of death in prevalent RRT patients by cohort year</a:t>
              </a:r>
              <a:endParaRPr lang="en-US" sz="1200" dirty="0">
                <a:ea typeface="Arial" pitchFamily="-106" charset="0"/>
                <a:cs typeface="Arial" pitchFamily="-106" charset="0"/>
              </a:endParaRPr>
            </a:p>
          </p:txBody>
        </p:sp>
        <p:pic>
          <p:nvPicPr>
            <p:cNvPr id="5" name="Picture 4" descr="Slide05-28.tif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27000" y="2339340"/>
              <a:ext cx="8890000" cy="3310599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rrlogo 2007 slid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101013" y="188913"/>
            <a:ext cx="671512" cy="719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387" name="Rectangle 3"/>
          <p:cNvSpPr>
            <a:spLocks noChangeArrowheads="1"/>
          </p:cNvSpPr>
          <p:nvPr/>
        </p:nvSpPr>
        <p:spPr bwMode="auto">
          <a:xfrm>
            <a:off x="2628900" y="6237288"/>
            <a:ext cx="38862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GB" sz="1600" b="1">
                <a:ea typeface="Arial" pitchFamily="-106" charset="0"/>
                <a:cs typeface="Arial" pitchFamily="-106" charset="0"/>
              </a:rPr>
              <a:t>UK Renal Registry </a:t>
            </a:r>
            <a:r>
              <a:rPr lang="en-US" sz="1600" b="1">
                <a:ea typeface="Arial" pitchFamily="-106" charset="0"/>
                <a:cs typeface="Arial" pitchFamily="-106" charset="0"/>
              </a:rPr>
              <a:t>17th Annual</a:t>
            </a:r>
            <a:r>
              <a:rPr lang="en-GB" sz="1600" b="1">
                <a:ea typeface="Arial" pitchFamily="-106" charset="0"/>
                <a:cs typeface="Arial" pitchFamily="-106" charset="0"/>
              </a:rPr>
              <a:t> Report</a:t>
            </a:r>
            <a:endParaRPr lang="en-US" sz="1600" b="1">
              <a:ea typeface="Arial" pitchFamily="-106" charset="0"/>
              <a:cs typeface="Arial" pitchFamily="-106" charset="0"/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2349500" y="1780849"/>
            <a:ext cx="4543425" cy="3296302"/>
            <a:chOff x="2349500" y="1679575"/>
            <a:chExt cx="4543425" cy="3296302"/>
          </a:xfrm>
        </p:grpSpPr>
        <p:sp>
          <p:nvSpPr>
            <p:cNvPr id="16390" name="Rectangle 3"/>
            <p:cNvSpPr>
              <a:spLocks noChangeArrowheads="1"/>
            </p:cNvSpPr>
            <p:nvPr/>
          </p:nvSpPr>
          <p:spPr bwMode="auto">
            <a:xfrm>
              <a:off x="2568575" y="1679575"/>
              <a:ext cx="4324350" cy="6463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 algn="ctr"/>
              <a:r>
                <a:rPr lang="en-US" sz="1200" b="1" dirty="0" smtClean="0"/>
                <a:t>Figure 5.3</a:t>
              </a:r>
              <a:r>
                <a:rPr lang="en-US" sz="1200" b="1" dirty="0"/>
                <a:t>.</a:t>
              </a:r>
              <a:r>
                <a:rPr lang="en-US" sz="1200" dirty="0" smtClean="0"/>
                <a:t> One year after 90 days death rate per 1,000 patient years by UK country and age group for incident patients, 2009–2012 cohort</a:t>
              </a:r>
              <a:endParaRPr lang="en-US" sz="1200" baseline="30000" dirty="0">
                <a:ea typeface="Arial" pitchFamily="-106" charset="0"/>
                <a:cs typeface="Arial" pitchFamily="-106" charset="0"/>
              </a:endParaRPr>
            </a:p>
          </p:txBody>
        </p:sp>
        <p:pic>
          <p:nvPicPr>
            <p:cNvPr id="5" name="Picture 4" descr="Slide05-03.tif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349500" y="2362200"/>
              <a:ext cx="4445000" cy="2613677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rrlogo 2007 slid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101013" y="188913"/>
            <a:ext cx="671512" cy="719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11" name="Rectangle 3"/>
          <p:cNvSpPr>
            <a:spLocks noChangeArrowheads="1"/>
          </p:cNvSpPr>
          <p:nvPr/>
        </p:nvSpPr>
        <p:spPr bwMode="auto">
          <a:xfrm>
            <a:off x="2628900" y="6237288"/>
            <a:ext cx="38862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GB" sz="1600" b="1">
                <a:ea typeface="Arial" pitchFamily="-106" charset="0"/>
                <a:cs typeface="Arial" pitchFamily="-106" charset="0"/>
              </a:rPr>
              <a:t>UK Renal Registry </a:t>
            </a:r>
            <a:r>
              <a:rPr lang="en-US" sz="1600" b="1">
                <a:ea typeface="Arial" pitchFamily="-106" charset="0"/>
                <a:cs typeface="Arial" pitchFamily="-106" charset="0"/>
              </a:rPr>
              <a:t>17th Annual</a:t>
            </a:r>
            <a:r>
              <a:rPr lang="en-GB" sz="1600" b="1">
                <a:ea typeface="Arial" pitchFamily="-106" charset="0"/>
                <a:cs typeface="Arial" pitchFamily="-106" charset="0"/>
              </a:rPr>
              <a:t> Report</a:t>
            </a:r>
            <a:endParaRPr lang="en-US" sz="1600" b="1">
              <a:ea typeface="Arial" pitchFamily="-106" charset="0"/>
              <a:cs typeface="Arial" pitchFamily="-106" charset="0"/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1651000" y="1757898"/>
            <a:ext cx="5842000" cy="3342204"/>
            <a:chOff x="1651000" y="1900535"/>
            <a:chExt cx="5842000" cy="3342204"/>
          </a:xfrm>
        </p:grpSpPr>
        <p:sp>
          <p:nvSpPr>
            <p:cNvPr id="17414" name="Rectangle 3"/>
            <p:cNvSpPr>
              <a:spLocks noChangeArrowheads="1"/>
            </p:cNvSpPr>
            <p:nvPr/>
          </p:nvSpPr>
          <p:spPr bwMode="auto">
            <a:xfrm>
              <a:off x="2438400" y="1900535"/>
              <a:ext cx="4622800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prstTxWarp prst="textNoShape">
                <a:avLst/>
              </a:prstTxWarp>
              <a:spAutoFit/>
            </a:bodyPr>
            <a:lstStyle/>
            <a:p>
              <a:pPr algn="ctr"/>
              <a:r>
                <a:rPr lang="en-US" sz="1200" b="1" dirty="0" smtClean="0"/>
                <a:t>Figure 5.4</a:t>
              </a:r>
              <a:r>
                <a:rPr lang="en-US" sz="1200" b="1" dirty="0"/>
                <a:t>.</a:t>
              </a:r>
              <a:r>
                <a:rPr lang="en-US" sz="1200" dirty="0" smtClean="0"/>
                <a:t> Survival of incident patients (unadjusted), 1997–2012 cohort (from day 0), without censoring at transplantation</a:t>
              </a:r>
              <a:endParaRPr lang="en-US" sz="1200" dirty="0">
                <a:ea typeface="Arial" pitchFamily="-106" charset="0"/>
                <a:cs typeface="Arial" pitchFamily="-106" charset="0"/>
              </a:endParaRPr>
            </a:p>
          </p:txBody>
        </p:sp>
        <p:pic>
          <p:nvPicPr>
            <p:cNvPr id="5" name="Picture 4" descr="Slide05-04.tif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651000" y="2401824"/>
              <a:ext cx="5842000" cy="2840915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rrlogo 2007 slid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101013" y="188913"/>
            <a:ext cx="671512" cy="719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435" name="Rectangle 3"/>
          <p:cNvSpPr>
            <a:spLocks noChangeArrowheads="1"/>
          </p:cNvSpPr>
          <p:nvPr/>
        </p:nvSpPr>
        <p:spPr bwMode="auto">
          <a:xfrm>
            <a:off x="2628900" y="6237288"/>
            <a:ext cx="38862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GB" sz="1600" b="1">
                <a:ea typeface="Arial" pitchFamily="-106" charset="0"/>
                <a:cs typeface="Arial" pitchFamily="-106" charset="0"/>
              </a:rPr>
              <a:t>UK Renal Registry </a:t>
            </a:r>
            <a:r>
              <a:rPr lang="en-US" sz="1600" b="1">
                <a:ea typeface="Arial" pitchFamily="-106" charset="0"/>
                <a:cs typeface="Arial" pitchFamily="-106" charset="0"/>
              </a:rPr>
              <a:t>17th Annual</a:t>
            </a:r>
            <a:r>
              <a:rPr lang="en-GB" sz="1600" b="1">
                <a:ea typeface="Arial" pitchFamily="-106" charset="0"/>
                <a:cs typeface="Arial" pitchFamily="-106" charset="0"/>
              </a:rPr>
              <a:t> Report</a:t>
            </a:r>
            <a:endParaRPr lang="en-US" sz="1600" b="1">
              <a:ea typeface="Arial" pitchFamily="-106" charset="0"/>
              <a:cs typeface="Arial" pitchFamily="-106" charset="0"/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1651000" y="1757898"/>
            <a:ext cx="5842000" cy="3342204"/>
            <a:chOff x="1651000" y="1900535"/>
            <a:chExt cx="5842000" cy="3342204"/>
          </a:xfrm>
        </p:grpSpPr>
        <p:sp>
          <p:nvSpPr>
            <p:cNvPr id="18438" name="Rectangle 3"/>
            <p:cNvSpPr>
              <a:spLocks noChangeArrowheads="1"/>
            </p:cNvSpPr>
            <p:nvPr/>
          </p:nvSpPr>
          <p:spPr bwMode="auto">
            <a:xfrm>
              <a:off x="2362200" y="1900535"/>
              <a:ext cx="4707227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prstTxWarp prst="textNoShape">
                <a:avLst/>
              </a:prstTxWarp>
              <a:spAutoFit/>
            </a:bodyPr>
            <a:lstStyle/>
            <a:p>
              <a:pPr algn="ctr"/>
              <a:r>
                <a:rPr lang="en-US" sz="1200" b="1" dirty="0" smtClean="0"/>
                <a:t>Figure 5.5</a:t>
              </a:r>
              <a:r>
                <a:rPr lang="en-US" sz="1200" b="1" dirty="0"/>
                <a:t>.</a:t>
              </a:r>
              <a:r>
                <a:rPr lang="en-US" sz="1200" dirty="0" smtClean="0"/>
                <a:t> Survival of incident patients (unadjusted), 1997–2012 cohort (from day 90), without censoring at transplantation</a:t>
              </a:r>
              <a:endParaRPr lang="en-US" sz="1200" b="1" dirty="0">
                <a:ea typeface="Arial" pitchFamily="-106" charset="0"/>
                <a:cs typeface="Arial" pitchFamily="-106" charset="0"/>
              </a:endParaRPr>
            </a:p>
          </p:txBody>
        </p:sp>
        <p:pic>
          <p:nvPicPr>
            <p:cNvPr id="5" name="Picture 4" descr="Slide05-05.tif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651000" y="2401824"/>
              <a:ext cx="5842000" cy="2840915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rrlogo 2007 slid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101013" y="188913"/>
            <a:ext cx="671512" cy="719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459" name="Rectangle 3"/>
          <p:cNvSpPr>
            <a:spLocks noChangeArrowheads="1"/>
          </p:cNvSpPr>
          <p:nvPr/>
        </p:nvSpPr>
        <p:spPr bwMode="auto">
          <a:xfrm>
            <a:off x="2628900" y="6237288"/>
            <a:ext cx="38862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/>
            <a:r>
              <a:rPr lang="en-GB" sz="1600" b="1">
                <a:ea typeface="Arial" pitchFamily="-106" charset="0"/>
                <a:cs typeface="Arial" pitchFamily="-106" charset="0"/>
              </a:rPr>
              <a:t>UK Renal Registry </a:t>
            </a:r>
            <a:r>
              <a:rPr lang="en-US" sz="1600" b="1">
                <a:ea typeface="Arial" pitchFamily="-106" charset="0"/>
                <a:cs typeface="Arial" pitchFamily="-106" charset="0"/>
              </a:rPr>
              <a:t>17th Annual</a:t>
            </a:r>
            <a:r>
              <a:rPr lang="en-GB" sz="1600" b="1">
                <a:ea typeface="Arial" pitchFamily="-106" charset="0"/>
                <a:cs typeface="Arial" pitchFamily="-106" charset="0"/>
              </a:rPr>
              <a:t> Report</a:t>
            </a:r>
            <a:endParaRPr lang="en-US" sz="1600" b="1">
              <a:ea typeface="Arial" pitchFamily="-106" charset="0"/>
              <a:cs typeface="Arial" pitchFamily="-106" charset="0"/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1651000" y="1651489"/>
            <a:ext cx="5842000" cy="3555023"/>
            <a:chOff x="1651000" y="1828800"/>
            <a:chExt cx="5842000" cy="3555023"/>
          </a:xfrm>
        </p:grpSpPr>
        <p:sp>
          <p:nvSpPr>
            <p:cNvPr id="19461" name="Rectangle 3"/>
            <p:cNvSpPr>
              <a:spLocks noChangeArrowheads="1"/>
            </p:cNvSpPr>
            <p:nvPr/>
          </p:nvSpPr>
          <p:spPr bwMode="auto">
            <a:xfrm>
              <a:off x="2819399" y="1828800"/>
              <a:ext cx="3810001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prstTxWarp prst="textNoShape">
                <a:avLst/>
              </a:prstTxWarp>
              <a:spAutoFit/>
            </a:bodyPr>
            <a:lstStyle/>
            <a:p>
              <a:pPr algn="ctr"/>
              <a:r>
                <a:rPr lang="en-US" sz="1200" b="1" dirty="0" smtClean="0"/>
                <a:t>Figure 5.6</a:t>
              </a:r>
              <a:r>
                <a:rPr lang="en-US" sz="1200" b="1" dirty="0"/>
                <a:t>.</a:t>
              </a:r>
              <a:r>
                <a:rPr lang="en-US" sz="1200" dirty="0" smtClean="0"/>
                <a:t> First year monthly hazard of death,</a:t>
              </a:r>
            </a:p>
            <a:p>
              <a:pPr algn="ctr"/>
              <a:r>
                <a:rPr lang="en-US" sz="1200" dirty="0" smtClean="0"/>
                <a:t>by age group 1997–2012 combined incident cohort</a:t>
              </a:r>
              <a:endParaRPr lang="en-US" sz="1200" b="1" dirty="0">
                <a:ea typeface="Arial" pitchFamily="-106" charset="0"/>
                <a:cs typeface="Arial" pitchFamily="-106" charset="0"/>
              </a:endParaRPr>
            </a:p>
          </p:txBody>
        </p:sp>
        <p:pic>
          <p:nvPicPr>
            <p:cNvPr id="5" name="Picture 4" descr="Slide05-06.tif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651000" y="2339340"/>
              <a:ext cx="5842000" cy="3044483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rrlogo 2007 slid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101013" y="188913"/>
            <a:ext cx="671512" cy="719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483" name="Rectangle 3"/>
          <p:cNvSpPr>
            <a:spLocks noChangeArrowheads="1"/>
          </p:cNvSpPr>
          <p:nvPr/>
        </p:nvSpPr>
        <p:spPr bwMode="auto">
          <a:xfrm>
            <a:off x="2916238" y="6237288"/>
            <a:ext cx="38862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GB" sz="1600" b="1">
                <a:ea typeface="Arial" pitchFamily="-106" charset="0"/>
                <a:cs typeface="Arial" pitchFamily="-106" charset="0"/>
              </a:rPr>
              <a:t>UK Renal Registry </a:t>
            </a:r>
            <a:r>
              <a:rPr lang="en-US" sz="1600" b="1">
                <a:ea typeface="Arial" pitchFamily="-106" charset="0"/>
                <a:cs typeface="Arial" pitchFamily="-106" charset="0"/>
              </a:rPr>
              <a:t>17th Annual</a:t>
            </a:r>
            <a:r>
              <a:rPr lang="en-GB" sz="1600" b="1">
                <a:ea typeface="Arial" pitchFamily="-106" charset="0"/>
                <a:cs typeface="Arial" pitchFamily="-106" charset="0"/>
              </a:rPr>
              <a:t> Report</a:t>
            </a:r>
            <a:endParaRPr lang="en-US" sz="1600" b="1">
              <a:ea typeface="Arial" pitchFamily="-106" charset="0"/>
              <a:cs typeface="Arial" pitchFamily="-106" charset="0"/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2349500" y="1910420"/>
            <a:ext cx="4584700" cy="3037160"/>
            <a:chOff x="2349500" y="2052935"/>
            <a:chExt cx="4584700" cy="3037160"/>
          </a:xfrm>
        </p:grpSpPr>
        <p:sp>
          <p:nvSpPr>
            <p:cNvPr id="20486" name="Rectangle 3"/>
            <p:cNvSpPr>
              <a:spLocks noChangeArrowheads="1"/>
            </p:cNvSpPr>
            <p:nvPr/>
          </p:nvSpPr>
          <p:spPr bwMode="auto">
            <a:xfrm>
              <a:off x="2592371" y="2052935"/>
              <a:ext cx="4341829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ctr"/>
              <a:r>
                <a:rPr lang="en-US" sz="1200" b="1" dirty="0" smtClean="0"/>
                <a:t>Figure 5.7</a:t>
              </a:r>
              <a:r>
                <a:rPr lang="en-US" sz="1200" b="1" dirty="0"/>
                <a:t>.</a:t>
              </a:r>
              <a:r>
                <a:rPr lang="en-US" sz="1200" dirty="0" smtClean="0"/>
                <a:t> Long term survival of incident patients by gender,</a:t>
              </a:r>
            </a:p>
            <a:p>
              <a:pPr algn="ctr"/>
              <a:r>
                <a:rPr lang="en-US" sz="1200" dirty="0" smtClean="0"/>
                <a:t>2001–2010 combined cohort, adjusted to age 60</a:t>
              </a:r>
              <a:endParaRPr lang="en-US" sz="1200" b="1" dirty="0">
                <a:ea typeface="Arial" pitchFamily="-106" charset="0"/>
                <a:cs typeface="Arial" pitchFamily="-106" charset="0"/>
              </a:endParaRPr>
            </a:p>
          </p:txBody>
        </p:sp>
        <p:pic>
          <p:nvPicPr>
            <p:cNvPr id="5" name="Picture 4" descr="Slide05-07.tif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349500" y="2545080"/>
              <a:ext cx="4445000" cy="2545015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rrlogo 2007 slid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101013" y="188913"/>
            <a:ext cx="671512" cy="719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507" name="Rectangle 3"/>
          <p:cNvSpPr>
            <a:spLocks noChangeArrowheads="1"/>
          </p:cNvSpPr>
          <p:nvPr/>
        </p:nvSpPr>
        <p:spPr bwMode="auto">
          <a:xfrm>
            <a:off x="2628900" y="6237288"/>
            <a:ext cx="38862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GB" sz="1600" b="1">
                <a:ea typeface="Arial" pitchFamily="-106" charset="0"/>
                <a:cs typeface="Arial" pitchFamily="-106" charset="0"/>
              </a:rPr>
              <a:t>UK Renal Registry </a:t>
            </a:r>
            <a:r>
              <a:rPr lang="en-US" sz="1600" b="1">
                <a:ea typeface="Arial" pitchFamily="-106" charset="0"/>
                <a:cs typeface="Arial" pitchFamily="-106" charset="0"/>
              </a:rPr>
              <a:t>17th Annual</a:t>
            </a:r>
            <a:r>
              <a:rPr lang="en-GB" sz="1600" b="1">
                <a:ea typeface="Arial" pitchFamily="-106" charset="0"/>
                <a:cs typeface="Arial" pitchFamily="-106" charset="0"/>
              </a:rPr>
              <a:t> Report</a:t>
            </a:r>
            <a:endParaRPr lang="en-US" sz="1600" b="1">
              <a:ea typeface="Arial" pitchFamily="-106" charset="0"/>
              <a:cs typeface="Arial" pitchFamily="-106" charset="0"/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2349500" y="1921819"/>
            <a:ext cx="4508500" cy="3014362"/>
            <a:chOff x="2349500" y="2052935"/>
            <a:chExt cx="4508500" cy="3014362"/>
          </a:xfrm>
        </p:grpSpPr>
        <p:sp>
          <p:nvSpPr>
            <p:cNvPr id="21509" name="Rectangle 3"/>
            <p:cNvSpPr>
              <a:spLocks noChangeArrowheads="1"/>
            </p:cNvSpPr>
            <p:nvPr/>
          </p:nvSpPr>
          <p:spPr bwMode="auto">
            <a:xfrm>
              <a:off x="2615805" y="2052935"/>
              <a:ext cx="4242195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prstTxWarp prst="textNoShape">
                <a:avLst/>
              </a:prstTxWarp>
              <a:spAutoFit/>
            </a:bodyPr>
            <a:lstStyle/>
            <a:p>
              <a:pPr algn="ctr"/>
              <a:r>
                <a:rPr lang="en-US" sz="1200" b="1" dirty="0" smtClean="0"/>
                <a:t>Figure 5.8</a:t>
              </a:r>
              <a:r>
                <a:rPr lang="en-US" sz="1200" b="1" dirty="0"/>
                <a:t>.</a:t>
              </a:r>
              <a:r>
                <a:rPr lang="en-US" sz="1200" dirty="0" smtClean="0"/>
                <a:t> One year incident death rate per 1,000 patient years by age group, 2003–2012 cohort</a:t>
              </a:r>
              <a:endParaRPr lang="en-US" sz="1200" dirty="0">
                <a:ea typeface="Arial" pitchFamily="-106" charset="0"/>
                <a:cs typeface="Arial" pitchFamily="-106" charset="0"/>
              </a:endParaRPr>
            </a:p>
          </p:txBody>
        </p:sp>
        <p:pic>
          <p:nvPicPr>
            <p:cNvPr id="5" name="Picture 4" descr="Slide05-08.tif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349500" y="2535936"/>
              <a:ext cx="4445000" cy="2531361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rrlogo 2007 slid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101013" y="188913"/>
            <a:ext cx="671512" cy="719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531" name="Rectangle 3"/>
          <p:cNvSpPr>
            <a:spLocks noChangeArrowheads="1"/>
          </p:cNvSpPr>
          <p:nvPr/>
        </p:nvSpPr>
        <p:spPr bwMode="auto">
          <a:xfrm>
            <a:off x="2628900" y="6237288"/>
            <a:ext cx="38862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GB" sz="1600" b="1">
                <a:ea typeface="Arial" pitchFamily="-106" charset="0"/>
                <a:cs typeface="Arial" pitchFamily="-106" charset="0"/>
              </a:rPr>
              <a:t>UK Renal Registry </a:t>
            </a:r>
            <a:r>
              <a:rPr lang="en-US" sz="1600" b="1">
                <a:ea typeface="Arial" pitchFamily="-106" charset="0"/>
                <a:cs typeface="Arial" pitchFamily="-106" charset="0"/>
              </a:rPr>
              <a:t>17th Annual</a:t>
            </a:r>
            <a:r>
              <a:rPr lang="en-GB" sz="1600" b="1">
                <a:ea typeface="Arial" pitchFamily="-106" charset="0"/>
                <a:cs typeface="Arial" pitchFamily="-106" charset="0"/>
              </a:rPr>
              <a:t> Report</a:t>
            </a:r>
            <a:endParaRPr lang="en-US" sz="1600" b="1">
              <a:ea typeface="Arial" pitchFamily="-106" charset="0"/>
              <a:cs typeface="Arial" pitchFamily="-106" charset="0"/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1651000" y="1541009"/>
            <a:ext cx="5842000" cy="3775983"/>
            <a:chOff x="1651000" y="1639669"/>
            <a:chExt cx="5842000" cy="3775983"/>
          </a:xfrm>
        </p:grpSpPr>
        <p:sp>
          <p:nvSpPr>
            <p:cNvPr id="22533" name="Rectangle 3"/>
            <p:cNvSpPr>
              <a:spLocks noChangeArrowheads="1"/>
            </p:cNvSpPr>
            <p:nvPr/>
          </p:nvSpPr>
          <p:spPr bwMode="auto">
            <a:xfrm>
              <a:off x="2722563" y="1639669"/>
              <a:ext cx="3906837" cy="6463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prstTxWarp prst="textNoShape">
                <a:avLst/>
              </a:prstTxWarp>
              <a:spAutoFit/>
            </a:bodyPr>
            <a:lstStyle/>
            <a:p>
              <a:pPr algn="ctr"/>
              <a:r>
                <a:rPr lang="en-US" sz="1200" b="1" dirty="0" smtClean="0"/>
                <a:t>Figure 5.9</a:t>
              </a:r>
              <a:r>
                <a:rPr lang="en-US" sz="1200" b="1" dirty="0"/>
                <a:t>.</a:t>
              </a:r>
              <a:r>
                <a:rPr lang="en-US" sz="1200" dirty="0" smtClean="0"/>
                <a:t> Change in one year after 90 day survival, 2003–2012 incident cohort (adjusted to age 60)</a:t>
              </a:r>
            </a:p>
            <a:p>
              <a:pPr algn="ctr"/>
              <a:r>
                <a:rPr lang="en-US" sz="1200" dirty="0" smtClean="0"/>
                <a:t>Showing 95% confidence intervals</a:t>
              </a:r>
              <a:endParaRPr lang="en-US" sz="1200" dirty="0">
                <a:ea typeface="Arial" pitchFamily="-106" charset="0"/>
                <a:cs typeface="Arial" pitchFamily="-106" charset="0"/>
              </a:endParaRPr>
            </a:p>
          </p:txBody>
        </p:sp>
        <p:pic>
          <p:nvPicPr>
            <p:cNvPr id="5" name="Picture 4" descr="Slide05-09.tif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651000" y="2357628"/>
              <a:ext cx="5842000" cy="3058024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1499</TotalTime>
  <Words>830</Words>
  <Application>Microsoft Macintosh PowerPoint</Application>
  <PresentationFormat>On-screen Show (4:3)</PresentationFormat>
  <Paragraphs>63</Paragraphs>
  <Slides>28</Slides>
  <Notes>0</Notes>
  <HiddenSlides>0</HiddenSlides>
  <MMClips>0</MMClips>
  <ScaleCrop>false</ScaleCrop>
  <HeadingPairs>
    <vt:vector size="4" baseType="variant">
      <vt:variant>
        <vt:lpstr>Design Template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29" baseType="lpstr">
      <vt:lpstr>Default Design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  <vt:lpstr>Slide 27</vt:lpstr>
      <vt:lpstr>Slide 28</vt:lpstr>
    </vt:vector>
  </TitlesOfParts>
  <Company>Renal Registry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RRUser</dc:creator>
  <cp:lastModifiedBy>Mark Ralph</cp:lastModifiedBy>
  <cp:revision>89</cp:revision>
  <dcterms:created xsi:type="dcterms:W3CDTF">2015-01-08T09:24:40Z</dcterms:created>
  <dcterms:modified xsi:type="dcterms:W3CDTF">2015-01-08T09:25:23Z</dcterms:modified>
</cp:coreProperties>
</file>