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529361"/>
            <a:ext cx="5842000" cy="3799279"/>
            <a:chOff x="1651000" y="1624170"/>
            <a:chExt cx="5842000" cy="3799279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2057400" y="1624170"/>
              <a:ext cx="5410200" cy="661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5.1</a:t>
              </a:r>
              <a:r>
                <a:rPr lang="en-US" sz="1200" b="1" dirty="0"/>
                <a:t>.</a:t>
              </a:r>
              <a:r>
                <a:rPr lang="en-US" sz="1200" dirty="0" smtClean="0"/>
                <a:t> Trend in one year after 90 day incident patient survival by</a:t>
              </a:r>
            </a:p>
            <a:p>
              <a:pPr algn="ctr"/>
              <a:r>
                <a:rPr lang="en-US" sz="1200" dirty="0" smtClean="0"/>
                <a:t>first modality, 2005–2014 cohorts (adjusted to age 60, excluding patients whose first modality was </a:t>
              </a:r>
              <a:r>
                <a:rPr lang="en-US" sz="1200" smtClean="0"/>
                <a:t>transplantation</a:t>
              </a:r>
              <a:r>
                <a:rPr lang="en-US" sz="1200" smtClean="0"/>
                <a:t>)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48484"/>
              <a:ext cx="5842000" cy="307496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877245"/>
            <a:ext cx="5842000" cy="3103510"/>
            <a:chOff x="1651000" y="2023315"/>
            <a:chExt cx="5842000" cy="3103510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2362200" y="2023315"/>
              <a:ext cx="4648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5.10</a:t>
              </a:r>
              <a:r>
                <a:rPr lang="en-US" sz="1200" b="1" dirty="0"/>
                <a:t>.</a:t>
              </a:r>
              <a:r>
                <a:rPr lang="en-US" sz="1200" dirty="0" smtClean="0"/>
                <a:t> Change in long term survival by year of starting RRT (1998–2014), for incident RRT patients aged 18–64 years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82596"/>
              <a:ext cx="5842000" cy="26442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860289"/>
            <a:ext cx="5842000" cy="3137423"/>
            <a:chOff x="1651000" y="1981200"/>
            <a:chExt cx="5842000" cy="3137423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2362200" y="1981200"/>
              <a:ext cx="4800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5.11</a:t>
              </a:r>
              <a:r>
                <a:rPr lang="en-US" sz="1200" b="1" dirty="0"/>
                <a:t>.</a:t>
              </a:r>
              <a:r>
                <a:rPr lang="en-US" sz="1200" dirty="0" smtClean="0"/>
                <a:t> Change in long term survival by year of starting RRT (1998–2014), for incident RRT patients aged </a:t>
              </a:r>
              <a:r>
                <a:rPr lang="en-US" sz="12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200" dirty="0" smtClean="0"/>
                <a:t>65 years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87168"/>
              <a:ext cx="5842000" cy="26314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740353"/>
            <a:ext cx="5842000" cy="3377295"/>
            <a:chOff x="1651000" y="1900535"/>
            <a:chExt cx="5842000" cy="3377295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2286000" y="1900535"/>
              <a:ext cx="4876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5.12</a:t>
              </a:r>
              <a:r>
                <a:rPr lang="en-US" sz="1200" b="1" dirty="0"/>
                <a:t>.</a:t>
              </a:r>
              <a:r>
                <a:rPr lang="en-US" sz="1200" dirty="0" smtClean="0"/>
                <a:t> Six monthly hazard of death, by vintage and age group, 1997–2014 incident RRT cohort after day 90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97252"/>
              <a:ext cx="5842000" cy="288057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968712"/>
            <a:ext cx="5842000" cy="2920576"/>
            <a:chOff x="1651000" y="2082376"/>
            <a:chExt cx="5842000" cy="2920576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2209800" y="2082376"/>
              <a:ext cx="4876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5.13</a:t>
              </a:r>
              <a:r>
                <a:rPr lang="en-US" sz="1200" b="1" dirty="0"/>
                <a:t>.</a:t>
              </a:r>
              <a:r>
                <a:rPr lang="en-US" sz="1200" dirty="0" smtClean="0"/>
                <a:t> Six monthly hazard of death, by vintage and age group, 1997–2014 incident RRT cohort without diabetes after day 90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549652"/>
              <a:ext cx="5842000" cy="24533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sp>
        <p:nvSpPr>
          <p:cNvPr id="27653" name="Rectangle 3"/>
          <p:cNvSpPr>
            <a:spLocks noChangeArrowheads="1"/>
          </p:cNvSpPr>
          <p:nvPr/>
        </p:nvSpPr>
        <p:spPr bwMode="auto">
          <a:xfrm>
            <a:off x="2362200" y="2052935"/>
            <a:ext cx="487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 smtClean="0"/>
              <a:t>Figure 5.14</a:t>
            </a:r>
            <a:r>
              <a:rPr lang="en-US" sz="1200" b="1" dirty="0"/>
              <a:t>.</a:t>
            </a:r>
            <a:r>
              <a:rPr lang="en-US" sz="1200" dirty="0" smtClean="0"/>
              <a:t> Six monthly hazard of death, by vintage and age group, 1997–2014 incident RRT cohort with diabetes after day 90</a:t>
            </a:r>
            <a:endParaRPr lang="en-US" sz="1200" dirty="0">
              <a:ea typeface="Arial" pitchFamily="-106" charset="0"/>
              <a:cs typeface="Arial" pitchFamily="-106" charset="0"/>
            </a:endParaRPr>
          </a:p>
        </p:txBody>
      </p:sp>
      <p:pic>
        <p:nvPicPr>
          <p:cNvPr id="5" name="Picture 4" descr="Slide05-14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2537460"/>
            <a:ext cx="5842000" cy="250922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899024"/>
            <a:ext cx="4445000" cy="3059953"/>
            <a:chOff x="2349500" y="2052935"/>
            <a:chExt cx="4445000" cy="3059953"/>
          </a:xfrm>
        </p:grpSpPr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2705328" y="2052935"/>
              <a:ext cx="40002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5.15</a:t>
              </a:r>
              <a:r>
                <a:rPr lang="en-US" sz="1200" b="1" dirty="0"/>
                <a:t>.</a:t>
              </a:r>
              <a:r>
                <a:rPr lang="en-US" sz="1200" dirty="0" smtClean="0"/>
                <a:t> Funnel plot for age adjusted one year after 90 days survival, 2011–2014 incident RRT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1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20696"/>
              <a:ext cx="4445000" cy="25921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174078"/>
            <a:ext cx="8890000" cy="4509844"/>
            <a:chOff x="127000" y="1597944"/>
            <a:chExt cx="8890000" cy="4509844"/>
          </a:xfrm>
        </p:grpSpPr>
        <p:pic>
          <p:nvPicPr>
            <p:cNvPr id="5" name="Picture 4" descr="Slide05-1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081784"/>
              <a:ext cx="8890000" cy="4026004"/>
            </a:xfrm>
            <a:prstGeom prst="rect">
              <a:avLst/>
            </a:prstGeom>
          </p:spPr>
        </p:pic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1447800" y="1597944"/>
              <a:ext cx="64769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5.16</a:t>
              </a:r>
              <a:r>
                <a:rPr lang="en-US" sz="1200" b="1" dirty="0"/>
                <a:t>.</a:t>
              </a:r>
              <a:r>
                <a:rPr lang="en-US" sz="1200" dirty="0" smtClean="0"/>
                <a:t> The effect on one year after 90 day survival after sequential adjustment for age, primary renal diagnosis and </a:t>
              </a:r>
              <a:r>
                <a:rPr lang="en-US" sz="1200" dirty="0" err="1" smtClean="0"/>
                <a:t>comorbidity</a:t>
              </a:r>
              <a:r>
                <a:rPr lang="en-US" sz="1200" dirty="0" smtClean="0"/>
                <a:t>, 2011–2014 incident RRT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3150" y="1929299"/>
            <a:ext cx="4457700" cy="2999403"/>
            <a:chOff x="2349500" y="2063323"/>
            <a:chExt cx="4457700" cy="2999403"/>
          </a:xfrm>
        </p:grpSpPr>
        <p:sp>
          <p:nvSpPr>
            <p:cNvPr id="30726" name="Rectangle 3"/>
            <p:cNvSpPr>
              <a:spLocks noChangeArrowheads="1"/>
            </p:cNvSpPr>
            <p:nvPr/>
          </p:nvSpPr>
          <p:spPr bwMode="auto">
            <a:xfrm>
              <a:off x="2667000" y="2063323"/>
              <a:ext cx="4140200" cy="451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5.17</a:t>
              </a:r>
              <a:r>
                <a:rPr lang="en-US" sz="1200" b="1" dirty="0"/>
                <a:t>.</a:t>
              </a:r>
              <a:r>
                <a:rPr lang="en-US" sz="1200" dirty="0" smtClean="0"/>
                <a:t> Survival at 90 days for incident RRT patients with and without diabetes by age group, 2014 cohort</a:t>
              </a:r>
              <a:endParaRPr lang="en-US" sz="1200" dirty="0"/>
            </a:p>
          </p:txBody>
        </p:sp>
        <p:pic>
          <p:nvPicPr>
            <p:cNvPr id="5" name="Picture 4" descr="Slide05-1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64892"/>
              <a:ext cx="4445000" cy="249783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41550" y="1929837"/>
            <a:ext cx="4660900" cy="2998327"/>
            <a:chOff x="2349500" y="2057400"/>
            <a:chExt cx="4660900" cy="2998327"/>
          </a:xfrm>
        </p:grpSpPr>
        <p:sp>
          <p:nvSpPr>
            <p:cNvPr id="31750" name="Rectangle 3"/>
            <p:cNvSpPr>
              <a:spLocks noChangeArrowheads="1"/>
            </p:cNvSpPr>
            <p:nvPr/>
          </p:nvSpPr>
          <p:spPr bwMode="auto">
            <a:xfrm>
              <a:off x="2514600" y="2057400"/>
              <a:ext cx="4495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5.18</a:t>
              </a:r>
              <a:r>
                <a:rPr lang="en-US" sz="1200" b="1" dirty="0"/>
                <a:t>.</a:t>
              </a:r>
              <a:r>
                <a:rPr lang="en-US" sz="1200" dirty="0" smtClean="0"/>
                <a:t> Survival at one year after 90 days for incident RRT patients with and without diabetes by age group, 2014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1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63368"/>
              <a:ext cx="4445000" cy="24923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851061"/>
            <a:ext cx="4445000" cy="3155879"/>
            <a:chOff x="2349500" y="1868269"/>
            <a:chExt cx="4445000" cy="3155879"/>
          </a:xfrm>
        </p:grpSpPr>
        <p:sp>
          <p:nvSpPr>
            <p:cNvPr id="32773" name="Rectangle 3"/>
            <p:cNvSpPr>
              <a:spLocks noChangeArrowheads="1"/>
            </p:cNvSpPr>
            <p:nvPr/>
          </p:nvSpPr>
          <p:spPr bwMode="auto">
            <a:xfrm>
              <a:off x="2667000" y="1868269"/>
              <a:ext cx="4114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5.19</a:t>
              </a:r>
              <a:r>
                <a:rPr lang="en-US" sz="1200" b="1" dirty="0"/>
                <a:t>.</a:t>
              </a:r>
              <a:r>
                <a:rPr lang="en-US" sz="1200" dirty="0" smtClean="0"/>
                <a:t> Long term survival for incident RRT patients with and without diabetes by age group, 2003–2012 cohort, followed up for a minimum of three years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1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63368"/>
              <a:ext cx="4445000" cy="24607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399375"/>
            <a:ext cx="8890000" cy="4059251"/>
            <a:chOff x="127000" y="1905000"/>
            <a:chExt cx="8890000" cy="4059251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1642540" y="1905000"/>
              <a:ext cx="585892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</a:t>
              </a:r>
              <a:r>
                <a:rPr lang="en-US" sz="1200" b="1" dirty="0"/>
                <a:t>.</a:t>
              </a:r>
              <a:r>
                <a:rPr lang="en-US" sz="1200" dirty="0" smtClean="0"/>
                <a:t> Unadjusted survival of incident RRT patients by age group, 2014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52472"/>
              <a:ext cx="8890000" cy="37117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2016857"/>
            <a:ext cx="4445000" cy="2824286"/>
            <a:chOff x="2349500" y="2129135"/>
            <a:chExt cx="4445000" cy="2824286"/>
          </a:xfrm>
        </p:grpSpPr>
        <p:sp>
          <p:nvSpPr>
            <p:cNvPr id="33798" name="Rectangle 3"/>
            <p:cNvSpPr>
              <a:spLocks noChangeArrowheads="1"/>
            </p:cNvSpPr>
            <p:nvPr/>
          </p:nvSpPr>
          <p:spPr bwMode="auto">
            <a:xfrm>
              <a:off x="2641600" y="2129135"/>
              <a:ext cx="4140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5.20</a:t>
              </a:r>
              <a:r>
                <a:rPr lang="en-US" sz="1200" b="1" dirty="0"/>
                <a:t>.</a:t>
              </a:r>
              <a:r>
                <a:rPr lang="en-US" sz="1200" dirty="0" smtClean="0"/>
                <a:t> One year survival funnel plot of prevalent dialysis patients by centre adjusted to age 60, 2014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2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602992"/>
              <a:ext cx="4445000" cy="23504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650429"/>
            <a:ext cx="8890000" cy="3557142"/>
            <a:chOff x="127000" y="2085201"/>
            <a:chExt cx="8890000" cy="3557142"/>
          </a:xfrm>
        </p:grpSpPr>
        <p:sp>
          <p:nvSpPr>
            <p:cNvPr id="34822" name="Rectangle 3"/>
            <p:cNvSpPr>
              <a:spLocks noChangeArrowheads="1"/>
            </p:cNvSpPr>
            <p:nvPr/>
          </p:nvSpPr>
          <p:spPr bwMode="auto">
            <a:xfrm>
              <a:off x="929755" y="2085201"/>
              <a:ext cx="728449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5.21</a:t>
              </a:r>
              <a:r>
                <a:rPr lang="en-US" sz="1200" b="1" dirty="0"/>
                <a:t>.</a:t>
              </a:r>
              <a:r>
                <a:rPr lang="en-US" sz="1200" dirty="0" smtClean="0"/>
                <a:t> One year survival of prevalent dialysis patients aged under 65 years by centre, 2014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2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328672"/>
              <a:ext cx="8890000" cy="331367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638836"/>
            <a:ext cx="8890000" cy="3580329"/>
            <a:chOff x="127000" y="2085201"/>
            <a:chExt cx="8890000" cy="3580329"/>
          </a:xfrm>
        </p:grpSpPr>
        <p:sp>
          <p:nvSpPr>
            <p:cNvPr id="35846" name="Rectangle 3"/>
            <p:cNvSpPr>
              <a:spLocks noChangeArrowheads="1"/>
            </p:cNvSpPr>
            <p:nvPr/>
          </p:nvSpPr>
          <p:spPr bwMode="auto">
            <a:xfrm>
              <a:off x="968425" y="2085201"/>
              <a:ext cx="748977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5.22</a:t>
              </a:r>
              <a:r>
                <a:rPr lang="en-US" sz="1200" b="1" dirty="0"/>
                <a:t>.</a:t>
              </a:r>
              <a:r>
                <a:rPr lang="en-US" sz="1200" dirty="0" smtClean="0"/>
                <a:t> One year survival of prevalent dialysis patients aged 65 years and over by centre, 2014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2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318004"/>
              <a:ext cx="8890000" cy="33475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874500"/>
            <a:ext cx="4445000" cy="3109000"/>
            <a:chOff x="2349500" y="2052935"/>
            <a:chExt cx="4445000" cy="3109000"/>
          </a:xfrm>
        </p:grpSpPr>
        <p:sp>
          <p:nvSpPr>
            <p:cNvPr id="36870" name="Rectangle 3"/>
            <p:cNvSpPr>
              <a:spLocks noChangeArrowheads="1"/>
            </p:cNvSpPr>
            <p:nvPr/>
          </p:nvSpPr>
          <p:spPr bwMode="auto">
            <a:xfrm>
              <a:off x="2819400" y="2052935"/>
              <a:ext cx="3886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5.23</a:t>
              </a:r>
              <a:r>
                <a:rPr lang="en-US" sz="1200" b="1" dirty="0"/>
                <a:t>.</a:t>
              </a:r>
              <a:r>
                <a:rPr lang="en-US" sz="1200" dirty="0" smtClean="0"/>
                <a:t> One year survival of prevalent dialysis patients by age group, 2014 cohort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2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05456"/>
              <a:ext cx="4445000" cy="26564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17750" y="1925635"/>
            <a:ext cx="4508500" cy="3006730"/>
            <a:chOff x="2349500" y="1930299"/>
            <a:chExt cx="4508500" cy="3006730"/>
          </a:xfrm>
        </p:grpSpPr>
        <p:sp>
          <p:nvSpPr>
            <p:cNvPr id="37894" name="Rectangle 3"/>
            <p:cNvSpPr>
              <a:spLocks noChangeArrowheads="1"/>
            </p:cNvSpPr>
            <p:nvPr/>
          </p:nvSpPr>
          <p:spPr bwMode="auto">
            <a:xfrm>
              <a:off x="2619931" y="1930299"/>
              <a:ext cx="4238069" cy="660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5.24</a:t>
              </a:r>
              <a:r>
                <a:rPr lang="en-US" sz="1200" b="1" dirty="0"/>
                <a:t>.</a:t>
              </a:r>
              <a:r>
                <a:rPr lang="en-US" sz="1200" dirty="0" smtClean="0"/>
                <a:t> One year death rate per 1,000 patient years by UK country and age group for prevalent dialysis patients, 2014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2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634996"/>
              <a:ext cx="4445000" cy="23020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142130"/>
            <a:ext cx="8890000" cy="4573740"/>
            <a:chOff x="127000" y="1595735"/>
            <a:chExt cx="8890000" cy="4573740"/>
          </a:xfrm>
        </p:grpSpPr>
        <p:pic>
          <p:nvPicPr>
            <p:cNvPr id="5" name="Picture 4" descr="Slide05-2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080260"/>
              <a:ext cx="8890000" cy="4089215"/>
            </a:xfrm>
            <a:prstGeom prst="rect">
              <a:avLst/>
            </a:prstGeom>
          </p:spPr>
        </p:pic>
        <p:sp>
          <p:nvSpPr>
            <p:cNvPr id="38918" name="Rectangle 3"/>
            <p:cNvSpPr>
              <a:spLocks noChangeArrowheads="1"/>
            </p:cNvSpPr>
            <p:nvPr/>
          </p:nvSpPr>
          <p:spPr bwMode="auto">
            <a:xfrm>
              <a:off x="1905000" y="1595735"/>
              <a:ext cx="5715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5.25</a:t>
              </a:r>
              <a:r>
                <a:rPr lang="en-US" sz="1200" b="1" dirty="0"/>
                <a:t>.</a:t>
              </a:r>
              <a:r>
                <a:rPr lang="en-US" sz="1200" dirty="0" smtClean="0"/>
                <a:t> Serial one year survival for prevalent dialysis patients by UK country, 2005 to 2014 cohort years, adjusted to age 60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22913" y="1996935"/>
            <a:ext cx="5898175" cy="2864131"/>
            <a:chOff x="1651000" y="2129135"/>
            <a:chExt cx="5898175" cy="2864131"/>
          </a:xfrm>
        </p:grpSpPr>
        <p:sp>
          <p:nvSpPr>
            <p:cNvPr id="39942" name="Rectangle 3"/>
            <p:cNvSpPr>
              <a:spLocks noChangeArrowheads="1"/>
            </p:cNvSpPr>
            <p:nvPr/>
          </p:nvSpPr>
          <p:spPr bwMode="auto">
            <a:xfrm>
              <a:off x="1981200" y="2129135"/>
              <a:ext cx="556797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5.26</a:t>
              </a:r>
              <a:r>
                <a:rPr lang="en-US" sz="1200" b="1" dirty="0"/>
                <a:t>.</a:t>
              </a:r>
              <a:r>
                <a:rPr lang="en-US" sz="1200" dirty="0" smtClean="0"/>
                <a:t> Relative risk of death in prevalent RRT patients in the 2014 cohort</a:t>
              </a:r>
            </a:p>
            <a:p>
              <a:pPr algn="ctr"/>
              <a:r>
                <a:rPr lang="en-US" sz="1200" dirty="0" smtClean="0"/>
                <a:t>compared to the 1998–2001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2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589276"/>
              <a:ext cx="5842000" cy="24039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00" y="1309210"/>
            <a:ext cx="8890000" cy="4239581"/>
            <a:chOff x="127000" y="1828800"/>
            <a:chExt cx="8890000" cy="4239581"/>
          </a:xfrm>
        </p:grpSpPr>
        <p:pic>
          <p:nvPicPr>
            <p:cNvPr id="6" name="Picture 5" descr="Slide05-2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25980"/>
              <a:ext cx="8890000" cy="3942401"/>
            </a:xfrm>
            <a:prstGeom prst="rect">
              <a:avLst/>
            </a:prstGeom>
          </p:spPr>
        </p:pic>
        <p:sp>
          <p:nvSpPr>
            <p:cNvPr id="40966" name="Rectangle 3"/>
            <p:cNvSpPr>
              <a:spLocks noChangeArrowheads="1"/>
            </p:cNvSpPr>
            <p:nvPr/>
          </p:nvSpPr>
          <p:spPr bwMode="auto">
            <a:xfrm>
              <a:off x="1828800" y="1828800"/>
              <a:ext cx="5943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5.27</a:t>
              </a:r>
              <a:r>
                <a:rPr lang="en-US" sz="1200" b="1" dirty="0"/>
                <a:t>.</a:t>
              </a:r>
              <a:r>
                <a:rPr lang="en-US" sz="1200" dirty="0" smtClean="0"/>
                <a:t> Cause of death in prevalent RRT patients by cohort year (2000–2014)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911485"/>
            <a:ext cx="4445000" cy="3035030"/>
            <a:chOff x="2349500" y="1905000"/>
            <a:chExt cx="4445000" cy="3035030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2895600" y="1905000"/>
              <a:ext cx="378777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5.3</a:t>
              </a:r>
              <a:r>
                <a:rPr lang="en-US" sz="1200" b="1" dirty="0"/>
                <a:t>.</a:t>
              </a:r>
              <a:r>
                <a:rPr lang="en-US" sz="1200" dirty="0" smtClean="0"/>
                <a:t> One year after 90 days death rate per 1,000 patient years by UK country and age group for incident RRT patients, 2011–2014 cohort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621280"/>
              <a:ext cx="4445000" cy="23187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862790"/>
            <a:ext cx="5842000" cy="3132420"/>
            <a:chOff x="1651000" y="1864160"/>
            <a:chExt cx="5842000" cy="3132420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2057400" y="1864160"/>
              <a:ext cx="5257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5.4.</a:t>
              </a:r>
              <a:r>
                <a:rPr lang="en-US" sz="1200" dirty="0" smtClean="0"/>
                <a:t> Survival of incident RRT patients (unadjusted),</a:t>
              </a:r>
            </a:p>
            <a:p>
              <a:pPr algn="ctr"/>
              <a:r>
                <a:rPr lang="en-US" sz="1200" dirty="0" smtClean="0"/>
                <a:t>1997–2014 cohort (from day 0)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5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62200"/>
              <a:ext cx="5842000" cy="26343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859237"/>
            <a:ext cx="5842000" cy="3139527"/>
            <a:chOff x="1651000" y="1976735"/>
            <a:chExt cx="5842000" cy="3139527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561286" y="1976735"/>
              <a:ext cx="422051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5.5. </a:t>
              </a:r>
              <a:r>
                <a:rPr lang="en-US" sz="1200" dirty="0" smtClean="0"/>
                <a:t>Survival of incident RRT patients (unadjusted), 1997–2014 cohort (from day 90)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73452"/>
              <a:ext cx="5842000" cy="26428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821147"/>
            <a:ext cx="5842000" cy="3215706"/>
            <a:chOff x="1651000" y="1976735"/>
            <a:chExt cx="5842000" cy="3215706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2565399" y="1976735"/>
              <a:ext cx="43688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5.6</a:t>
              </a:r>
              <a:r>
                <a:rPr lang="en-US" sz="1200" b="1" dirty="0"/>
                <a:t>.</a:t>
              </a:r>
              <a:r>
                <a:rPr lang="en-US" sz="1200" dirty="0" smtClean="0"/>
                <a:t> First year monthly hazard of death, by age group, 1997–2014 combined incident RRT cohort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46020"/>
              <a:ext cx="5842000" cy="27464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18005" y="1798708"/>
            <a:ext cx="4707991" cy="3260584"/>
            <a:chOff x="2349500" y="1828800"/>
            <a:chExt cx="4707991" cy="3260584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2362200" y="1828800"/>
              <a:ext cx="469529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5.7. </a:t>
              </a:r>
              <a:r>
                <a:rPr lang="en-US" sz="1200" dirty="0" smtClean="0"/>
                <a:t>Long term survival of incident RRT patients by gender,</a:t>
              </a:r>
            </a:p>
            <a:p>
              <a:pPr algn="ctr"/>
              <a:r>
                <a:rPr lang="en-US" sz="1200" dirty="0" smtClean="0"/>
                <a:t>2003–2012 combined cohort, adjusted to age 60,</a:t>
              </a:r>
            </a:p>
            <a:p>
              <a:pPr algn="ctr"/>
              <a:r>
                <a:rPr lang="en-US" sz="1200" dirty="0" smtClean="0"/>
                <a:t>followed-up for a minimum of three years 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48128"/>
              <a:ext cx="4445000" cy="25412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885705"/>
            <a:ext cx="4445000" cy="3086591"/>
            <a:chOff x="2349500" y="2052935"/>
            <a:chExt cx="4445000" cy="3086591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2794000" y="2052935"/>
              <a:ext cx="3835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5.8</a:t>
              </a:r>
              <a:r>
                <a:rPr lang="en-US" sz="1200" b="1" dirty="0"/>
                <a:t>.</a:t>
              </a:r>
              <a:r>
                <a:rPr lang="en-US" sz="1200" dirty="0" smtClean="0"/>
                <a:t> One year incident RRT death rate per 1,000 patient years by age group, 2005–2014 cohort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99360"/>
              <a:ext cx="4445000" cy="26401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19th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27147"/>
            <a:ext cx="5842000" cy="3603707"/>
            <a:chOff x="1651000" y="1752600"/>
            <a:chExt cx="5842000" cy="3603707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2133600" y="1752600"/>
              <a:ext cx="5334000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5.9</a:t>
              </a:r>
              <a:r>
                <a:rPr lang="en-US" sz="1200" b="1" dirty="0"/>
                <a:t>.</a:t>
              </a:r>
              <a:r>
                <a:rPr lang="en-US" sz="1200" dirty="0" smtClean="0"/>
                <a:t> Change in one year after 90 day survival, 2005–2014</a:t>
              </a:r>
            </a:p>
            <a:p>
              <a:pPr algn="ctr"/>
              <a:r>
                <a:rPr lang="en-US" sz="1200" dirty="0" smtClean="0"/>
                <a:t>incident RRT cohort (adjusted to age 60)</a:t>
              </a:r>
            </a:p>
            <a:p>
              <a:pPr algn="ctr"/>
              <a:r>
                <a:rPr lang="en-US" sz="1100" dirty="0" smtClean="0"/>
                <a:t>Showing 95% confidence intervals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5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89632"/>
              <a:ext cx="5842000" cy="29666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810</Words>
  <Application>Microsoft Macintosh PowerPoint</Application>
  <PresentationFormat>On-screen Show (4:3)</PresentationFormat>
  <Paragraphs>61</Paragraphs>
  <Slides>27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135</cp:revision>
  <dcterms:created xsi:type="dcterms:W3CDTF">2017-10-06T12:04:13Z</dcterms:created>
  <dcterms:modified xsi:type="dcterms:W3CDTF">2017-10-06T12:05:13Z</dcterms:modified>
</cp:coreProperties>
</file>