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24170"/>
            <a:ext cx="5842000" cy="3717861"/>
            <a:chOff x="1651000" y="1708401"/>
            <a:chExt cx="5842000" cy="3717861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514600" y="1708401"/>
              <a:ext cx="4572000" cy="661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5.1</a:t>
              </a:r>
              <a:r>
                <a:rPr lang="en-US" sz="1200" b="1" dirty="0"/>
                <a:t>.</a:t>
              </a:r>
              <a:r>
                <a:rPr lang="en-US" sz="1200" dirty="0" smtClean="0"/>
                <a:t> Trend in one year after 90 day </a:t>
              </a:r>
              <a:r>
                <a:rPr lang="en-US" sz="1200" smtClean="0"/>
                <a:t>incident </a:t>
              </a:r>
              <a:r>
                <a:rPr lang="en-US" sz="1200" smtClean="0"/>
                <a:t>patient </a:t>
              </a:r>
              <a:r>
                <a:rPr lang="en-US" sz="1200" dirty="0" smtClean="0"/>
                <a:t>survival by first modality, 2006–2015 cohorts (adjusted to age 60, excluding patients whose first modality was transplantation)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46960"/>
              <a:ext cx="5842000" cy="30793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851622"/>
            <a:ext cx="5842000" cy="3154756"/>
            <a:chOff x="1651000" y="1976735"/>
            <a:chExt cx="5842000" cy="3154756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362200" y="1976735"/>
              <a:ext cx="4648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5.10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long term survival by year of starting RRT (1998–2015), for incident RRT patients aged 18–64 years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81072"/>
              <a:ext cx="5842000" cy="26504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862107"/>
            <a:ext cx="5842000" cy="3133787"/>
            <a:chOff x="1651000" y="1860289"/>
            <a:chExt cx="5842000" cy="3133787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362200" y="1860289"/>
              <a:ext cx="480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5.11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long term survival by year of starting RRT (1998–2015), for incident RRT patients aged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65 years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62200"/>
              <a:ext cx="5842000" cy="26318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746477"/>
            <a:ext cx="5842000" cy="3365047"/>
            <a:chOff x="1651000" y="1740353"/>
            <a:chExt cx="5842000" cy="3365047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286000" y="1740353"/>
              <a:ext cx="487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5.12</a:t>
              </a:r>
              <a:r>
                <a:rPr lang="en-US" sz="1200" b="1" dirty="0"/>
                <a:t>.</a:t>
              </a:r>
              <a:r>
                <a:rPr lang="en-US" sz="1200" dirty="0" smtClean="0"/>
                <a:t> Six monthly hazard of death, by vintage and age group, 1997–2015 incident RRT cohort after day 90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20567"/>
              <a:ext cx="5842000" cy="28848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968398"/>
            <a:ext cx="5842000" cy="2921204"/>
            <a:chOff x="1651000" y="1968712"/>
            <a:chExt cx="5842000" cy="2921204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209800" y="1968712"/>
              <a:ext cx="487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5.13</a:t>
              </a:r>
              <a:r>
                <a:rPr lang="en-US" sz="1200" b="1" dirty="0"/>
                <a:t>.</a:t>
              </a:r>
              <a:r>
                <a:rPr lang="en-US" sz="1200" dirty="0" smtClean="0"/>
                <a:t> Six monthly hazard of death, by vintage and age group, 1997–2015 incident RRT cohort without diabetes after day 90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8400"/>
              <a:ext cx="5842000" cy="2451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933044"/>
            <a:ext cx="5842000" cy="2991913"/>
            <a:chOff x="1651000" y="2052935"/>
            <a:chExt cx="5842000" cy="2991913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362200" y="2052935"/>
              <a:ext cx="487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5.14</a:t>
              </a:r>
              <a:r>
                <a:rPr lang="en-US" sz="1200" b="1" dirty="0"/>
                <a:t>.</a:t>
              </a:r>
              <a:r>
                <a:rPr lang="en-US" sz="1200" dirty="0" smtClean="0"/>
                <a:t> Six monthly hazard of death, by vintage and age group, 1997–2015 incident RRT cohort with diabetes after day 90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5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537460"/>
              <a:ext cx="5842000" cy="25073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956727"/>
            <a:ext cx="4445000" cy="2944547"/>
            <a:chOff x="2349500" y="1899024"/>
            <a:chExt cx="4445000" cy="2944547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705328" y="1899024"/>
              <a:ext cx="4000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5.15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age adjusted one year after 90 days survival, 2012–2015 incident RRT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8400"/>
              <a:ext cx="4445000" cy="24051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174078"/>
            <a:ext cx="8890000" cy="4526265"/>
            <a:chOff x="127000" y="1174078"/>
            <a:chExt cx="8890000" cy="4526265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1447800" y="1174078"/>
              <a:ext cx="64769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5.16</a:t>
              </a:r>
              <a:r>
                <a:rPr lang="en-US" sz="1200" b="1" dirty="0"/>
                <a:t>.</a:t>
              </a:r>
              <a:r>
                <a:rPr lang="en-US" sz="1200" dirty="0" smtClean="0"/>
                <a:t> The effect on one year after 90 day survival after sequential adjustment for age, primary renal diagnosis and </a:t>
              </a:r>
              <a:r>
                <a:rPr lang="en-US" sz="1200" dirty="0" err="1" smtClean="0"/>
                <a:t>comorbidity</a:t>
              </a:r>
              <a:r>
                <a:rPr lang="en-US" sz="1200" dirty="0" smtClean="0"/>
                <a:t>, 2012–2015 incident RRT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76400"/>
              <a:ext cx="8890000" cy="40239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17750" y="1924569"/>
            <a:ext cx="4508500" cy="3008863"/>
            <a:chOff x="2349500" y="1929299"/>
            <a:chExt cx="4508500" cy="3008863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2717800" y="1929299"/>
              <a:ext cx="4140200" cy="45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5.17</a:t>
              </a:r>
              <a:r>
                <a:rPr lang="en-US" sz="1200" b="1" dirty="0"/>
                <a:t>.</a:t>
              </a:r>
              <a:r>
                <a:rPr lang="en-US" sz="1200" dirty="0" smtClean="0"/>
                <a:t> Survival at 90 days for incident RRT patients with and without diabetes by age group, 2015 cohort</a:t>
              </a:r>
              <a:endParaRPr lang="en-US" sz="1200" dirty="0"/>
            </a:p>
          </p:txBody>
        </p:sp>
        <p:pic>
          <p:nvPicPr>
            <p:cNvPr id="7" name="Picture 6" descr="Slide05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8400"/>
              <a:ext cx="4445000" cy="24997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1550" y="1929837"/>
            <a:ext cx="4660900" cy="3000922"/>
            <a:chOff x="2349500" y="1929837"/>
            <a:chExt cx="4660900" cy="3000922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514600" y="1929837"/>
              <a:ext cx="4495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5.18</a:t>
              </a:r>
              <a:r>
                <a:rPr lang="en-US" sz="1200" b="1" dirty="0"/>
                <a:t>.</a:t>
              </a:r>
              <a:r>
                <a:rPr lang="en-US" sz="1200" dirty="0" smtClean="0"/>
                <a:t> Survival at one year after 90 days for incident RRT</a:t>
              </a:r>
            </a:p>
            <a:p>
              <a:pPr algn="ctr"/>
              <a:r>
                <a:rPr lang="en-US" sz="1200" dirty="0" smtClean="0"/>
                <a:t>patients with and without diabetes by age group, 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8400"/>
              <a:ext cx="4445000" cy="24923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93463"/>
            <a:ext cx="4445000" cy="3071075"/>
            <a:chOff x="2349500" y="1953073"/>
            <a:chExt cx="4445000" cy="3071075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667000" y="1953073"/>
              <a:ext cx="4114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5.19</a:t>
              </a:r>
              <a:r>
                <a:rPr lang="en-US" sz="1200" b="1" dirty="0"/>
                <a:t>.</a:t>
              </a:r>
              <a:r>
                <a:rPr lang="en-US" sz="1200" dirty="0" smtClean="0"/>
                <a:t> Long term survival for incident RRT patients with and without diabetes by age group, 2004–2013 cohort, followed up for a minimum of three years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3368"/>
              <a:ext cx="4445000" cy="24607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35601"/>
            <a:ext cx="8890000" cy="3986798"/>
            <a:chOff x="127000" y="1399375"/>
            <a:chExt cx="8890000" cy="3986798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642540" y="1399375"/>
              <a:ext cx="58589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</a:t>
              </a:r>
              <a:r>
                <a:rPr lang="en-US" sz="1200" b="1" dirty="0"/>
                <a:t>.</a:t>
              </a:r>
              <a:r>
                <a:rPr lang="en-US" sz="1200" dirty="0" smtClean="0"/>
                <a:t> Unadjusted survival of incident RRT patients by age group, 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76400"/>
              <a:ext cx="8890000" cy="37097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976906"/>
            <a:ext cx="4508500" cy="2904189"/>
            <a:chOff x="2349500" y="2016857"/>
            <a:chExt cx="4508500" cy="2904189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2717800" y="2016857"/>
              <a:ext cx="4140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5.20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funnel plot of prevalent dialysis patients by centre adjusted to age 60, 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14600"/>
              <a:ext cx="4445000" cy="2406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643441"/>
            <a:ext cx="8890000" cy="3571119"/>
            <a:chOff x="127000" y="1650429"/>
            <a:chExt cx="8890000" cy="3571119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818409" y="1650429"/>
              <a:ext cx="75071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5.21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of prevalent dialysis patients aged less than 65 years by centre, 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316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622155"/>
            <a:ext cx="8890000" cy="3613690"/>
            <a:chOff x="127000" y="1638836"/>
            <a:chExt cx="8890000" cy="3613690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968425" y="1638836"/>
              <a:ext cx="74897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5.22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of prevalent dialysis patients aged 65 years and over by centre, 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3475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56911"/>
            <a:ext cx="4445000" cy="3144179"/>
            <a:chOff x="2349500" y="1874500"/>
            <a:chExt cx="4445000" cy="3144179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819400" y="1874500"/>
              <a:ext cx="3886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5.23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of prevalent dialysis patients by age group, 2015 cohort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2200"/>
              <a:ext cx="4445000" cy="2656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941071"/>
            <a:ext cx="4476750" cy="2975859"/>
            <a:chOff x="2349500" y="1925635"/>
            <a:chExt cx="4476750" cy="2975859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2588181" y="1925635"/>
              <a:ext cx="42380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5.24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death rate per 1,000 patient years by UK country and age group for prevalent dialysis patients, 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90800"/>
              <a:ext cx="4445000" cy="23106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155358"/>
            <a:ext cx="8890000" cy="4547285"/>
            <a:chOff x="127000" y="1142130"/>
            <a:chExt cx="8890000" cy="4547285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1905000" y="1142130"/>
              <a:ext cx="5715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5.25</a:t>
              </a:r>
              <a:r>
                <a:rPr lang="en-US" sz="1200" b="1" dirty="0"/>
                <a:t>.</a:t>
              </a:r>
              <a:r>
                <a:rPr lang="en-US" sz="1200" dirty="0" smtClean="0"/>
                <a:t> Serial one year survival for prevalent dialysis patients by UK country, 2006 to 2015 cohort years, adjusted to age 60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00200"/>
              <a:ext cx="8890000" cy="40892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996935"/>
            <a:ext cx="5842000" cy="2864131"/>
            <a:chOff x="1651000" y="2129135"/>
            <a:chExt cx="5842000" cy="286413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450377" y="2129135"/>
              <a:ext cx="471242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5.26</a:t>
              </a:r>
              <a:r>
                <a:rPr lang="en-US" sz="1200" b="1" dirty="0"/>
                <a:t>.</a:t>
              </a:r>
              <a:r>
                <a:rPr lang="en-US" sz="1200" dirty="0" smtClean="0"/>
                <a:t> Relative risk of death in prevalent RRT patients in the </a:t>
              </a:r>
              <a:br>
                <a:rPr lang="en-US" sz="1200" dirty="0" smtClean="0"/>
              </a:br>
              <a:r>
                <a:rPr lang="en-US" sz="1200" dirty="0" smtClean="0"/>
                <a:t>2015 cohort compared to the 1998–2001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589276"/>
              <a:ext cx="5842000" cy="24039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313326"/>
            <a:ext cx="8890000" cy="4231348"/>
            <a:chOff x="127000" y="1309210"/>
            <a:chExt cx="8890000" cy="4231348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1828800" y="1309210"/>
              <a:ext cx="5943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5.27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in prevalent RRT patients by cohort year (2000–2015)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5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00200"/>
              <a:ext cx="8890000" cy="39403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901634"/>
            <a:ext cx="4445000" cy="3054732"/>
            <a:chOff x="2349500" y="1911485"/>
            <a:chExt cx="4445000" cy="3054732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895600" y="1911485"/>
              <a:ext cx="3787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5.3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after 90 days death rate per 1,000 patient years by UK country and age group for incident RRT patients, 2012–2015 cohort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606040"/>
              <a:ext cx="4445000" cy="23601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51000" y="1905000"/>
            <a:ext cx="5842000" cy="3107205"/>
            <a:chOff x="1651000" y="1921995"/>
            <a:chExt cx="5842000" cy="3107205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057400" y="1921995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5.4.</a:t>
              </a:r>
              <a:r>
                <a:rPr lang="en-US" sz="1200" dirty="0" smtClean="0"/>
                <a:t> Survival of incident RRT patients (unadjusted), </a:t>
              </a:r>
              <a:br>
                <a:rPr lang="en-US" sz="1200" dirty="0" smtClean="0"/>
              </a:br>
              <a:r>
                <a:rPr lang="en-US" sz="1200" dirty="0" smtClean="0"/>
                <a:t>1997–2015 cohort (from day 0)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9" name="Picture 8" descr="Slide05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90605"/>
              <a:ext cx="5842000" cy="26385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882119"/>
            <a:ext cx="5842000" cy="3093763"/>
            <a:chOff x="1651000" y="1859237"/>
            <a:chExt cx="5842000" cy="3093763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561286" y="1859237"/>
              <a:ext cx="42205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5.5. </a:t>
              </a:r>
              <a:r>
                <a:rPr lang="en-US" sz="1200" dirty="0" smtClean="0"/>
                <a:t>Survival of incident RRT patients (unadjusted), 1997–2015 cohort (from day 90)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10190"/>
              <a:ext cx="5842000" cy="26428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821234"/>
            <a:ext cx="5842000" cy="3215532"/>
            <a:chOff x="1651000" y="1821147"/>
            <a:chExt cx="5842000" cy="3215532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565399" y="1821147"/>
              <a:ext cx="43688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5.6</a:t>
              </a:r>
              <a:r>
                <a:rPr lang="en-US" sz="1200" b="1" dirty="0"/>
                <a:t>.</a:t>
              </a:r>
              <a:r>
                <a:rPr lang="en-US" sz="1200" dirty="0" smtClean="0"/>
                <a:t> First year monthly hazard of death, by age group, 1997–2015 combined incident RRT cohort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6000"/>
              <a:ext cx="5842000" cy="2750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03450" y="1819698"/>
            <a:ext cx="4737100" cy="3218604"/>
            <a:chOff x="2349500" y="1868269"/>
            <a:chExt cx="4737100" cy="3218604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376131" y="1868269"/>
              <a:ext cx="47104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5.7</a:t>
              </a:r>
              <a:r>
                <a:rPr lang="en-US" sz="1200" dirty="0" smtClean="0"/>
                <a:t> Long term survival of incident RRT patients by gender,</a:t>
              </a:r>
            </a:p>
            <a:p>
              <a:pPr algn="ctr"/>
              <a:r>
                <a:rPr lang="en-US" sz="1200" dirty="0" smtClean="0"/>
                <a:t>2004–2013 combined cohort, adjusted to age 60, followed-up for a</a:t>
              </a:r>
            </a:p>
            <a:p>
              <a:pPr algn="ctr"/>
              <a:r>
                <a:rPr lang="en-US" sz="1200" dirty="0" smtClean="0"/>
                <a:t>minimum of three years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48128"/>
              <a:ext cx="4445000" cy="25387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71954"/>
            <a:ext cx="4445000" cy="3114092"/>
            <a:chOff x="2349500" y="1885705"/>
            <a:chExt cx="4445000" cy="3114092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794000" y="1885705"/>
              <a:ext cx="383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5.8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incident RRT death rate per 1,000 patient years by age group, 2006–2015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2200"/>
              <a:ext cx="4445000" cy="26375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616168"/>
            <a:ext cx="5842000" cy="3625664"/>
            <a:chOff x="1651000" y="1731258"/>
            <a:chExt cx="5842000" cy="3625664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667000" y="1731258"/>
              <a:ext cx="41910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5.9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one year after 90 day survival, 2006–2015 incident RRT cohort (adjusted to age 60)</a:t>
              </a:r>
            </a:p>
            <a:p>
              <a:pPr algn="ctr"/>
              <a:r>
                <a:rPr lang="en-US" sz="1100" dirty="0" smtClean="0"/>
                <a:t>Showing 95% confidence intervals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88108"/>
              <a:ext cx="5842000" cy="2968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812</Words>
  <Application>Microsoft Macintosh PowerPoint</Application>
  <PresentationFormat>On-screen Show (4:3)</PresentationFormat>
  <Paragraphs>58</Paragraphs>
  <Slides>27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149</cp:revision>
  <dcterms:created xsi:type="dcterms:W3CDTF">2018-06-28T13:34:55Z</dcterms:created>
  <dcterms:modified xsi:type="dcterms:W3CDTF">2018-06-28T13:35:47Z</dcterms:modified>
</cp:coreProperties>
</file>