
<file path=[Content_Types].xml><?xml version="1.0" encoding="utf-8"?>
<Types xmlns="http://schemas.openxmlformats.org/package/2006/content-types">
  <Override PartName="/ppt/slides/slide3.xml" ContentType="application/vnd.openxmlformats-officedocument.presentationml.slide+xml"/>
  <Override PartName="/docProps/core.xml" ContentType="application/vnd.openxmlformats-package.core-properties+xml"/>
  <Override PartName="/ppt/slideLayouts/slideLayout6.xml" ContentType="application/vnd.openxmlformats-officedocument.presentationml.slideLayout+xml"/>
  <Default Extension="rels" ContentType="application/vnd.openxmlformats-package.relationships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Default Extension="png" ContentType="image/png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theme/theme2.xml" ContentType="application/vnd.openxmlformats-officedocument.theme+xml"/>
  <Default Extension="tiff" ContentType="image/tiff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Default Extension="bin" ContentType="application/vnd.openxmlformats-officedocument.presentationml.printerSettings"/>
  <Override PartName="/ppt/slides/slide1.xml" ContentType="application/vnd.openxmlformats-officedocument.presentationml.slide+xml"/>
  <Default Extension="jpeg" ContentType="image/jpeg"/>
  <Override PartName="/ppt/slideLayouts/slideLayout4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6"/>
  </p:notesMasterIdLst>
  <p:sldIdLst>
    <p:sldId id="268" r:id="rId2"/>
    <p:sldId id="269" r:id="rId3"/>
    <p:sldId id="270" r:id="rId4"/>
    <p:sldId id="271" r:id="rId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6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106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106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106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10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696" y="-1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82F5FA8A-D598-9D48-A408-67E573BB802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C1BB24-92AB-A246-9412-8E53AFA88D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AA8B30-2C62-F945-80B8-14848EA4B4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81118D-FD91-4045-A5F4-0C9E949FEB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FBD76E-C3BC-754A-995F-7ACBC60553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9C9123-7447-894B-BABC-3D8D4B2B2B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2B5F40-2CE3-9445-A203-394F2627AE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4B6D6F-2234-3249-9423-747AE5E040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8D5BA9-363D-374B-BD51-794B5784D0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6FC9CE-4ADB-F748-A370-EE63BF306A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38728E-538E-AF4E-95C0-5AD7D55F09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F2AF73-2C8C-384C-A8D3-6C750DC94A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E96F7E64-B70E-EE40-A944-F0FE5F8875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3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4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5.tif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rrlogo 2007 slid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01013" y="188913"/>
            <a:ext cx="67151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2628900" y="6237288"/>
            <a:ext cx="3886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</a:t>
            </a:r>
            <a:r>
              <a:rPr lang="en-GB" sz="1600" b="1" dirty="0" smtClean="0">
                <a:ea typeface="Arial" pitchFamily="-106" charset="0"/>
                <a:cs typeface="Arial" pitchFamily="-106" charset="0"/>
              </a:rPr>
              <a:t> </a:t>
            </a:r>
            <a:r>
              <a:rPr lang="en-US" sz="1600" b="1" dirty="0" smtClean="0">
                <a:ea typeface="Arial" pitchFamily="-106" charset="0"/>
                <a:cs typeface="Arial" pitchFamily="-106" charset="0"/>
              </a:rPr>
              <a:t>18th Annual Report</a:t>
            </a:r>
            <a:endParaRPr lang="en-US" sz="1600" b="1" dirty="0">
              <a:ea typeface="Arial" pitchFamily="-106" charset="0"/>
              <a:cs typeface="Arial" pitchFamily="-106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349500" y="1488557"/>
            <a:ext cx="4508500" cy="3872240"/>
            <a:chOff x="2349500" y="1488557"/>
            <a:chExt cx="4508500" cy="3872240"/>
          </a:xfrm>
        </p:grpSpPr>
        <p:sp>
          <p:nvSpPr>
            <p:cNvPr id="25606" name="Rectangle 3"/>
            <p:cNvSpPr>
              <a:spLocks noChangeArrowheads="1"/>
            </p:cNvSpPr>
            <p:nvPr/>
          </p:nvSpPr>
          <p:spPr bwMode="auto">
            <a:xfrm>
              <a:off x="2514600" y="1488557"/>
              <a:ext cx="43434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 dirty="0" smtClean="0"/>
                <a:t>Figure 6.1.</a:t>
              </a:r>
              <a:r>
                <a:rPr lang="en-US" sz="1200" dirty="0" smtClean="0"/>
                <a:t> Prevalence of </a:t>
              </a:r>
              <a:r>
                <a:rPr lang="en-US" sz="1200" dirty="0" err="1" smtClean="0"/>
                <a:t>ischaemic</a:t>
              </a:r>
              <a:r>
                <a:rPr lang="en-US" sz="1200" dirty="0" smtClean="0"/>
                <a:t> heart disease amongst incident patients 2013–2014 by age at start of RRT</a:t>
              </a:r>
              <a:endParaRPr lang="en-US" sz="1200" dirty="0">
                <a:ea typeface="Arial" pitchFamily="-106" charset="0"/>
                <a:cs typeface="Arial" pitchFamily="-106" charset="0"/>
              </a:endParaRPr>
            </a:p>
          </p:txBody>
        </p:sp>
        <p:pic>
          <p:nvPicPr>
            <p:cNvPr id="7" name="Picture 6" descr="Slide06-01.t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49500" y="1981200"/>
              <a:ext cx="4445000" cy="337959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rrlogo 2007 slid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01013" y="188913"/>
            <a:ext cx="67151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2628900" y="6237288"/>
            <a:ext cx="3886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</a:t>
            </a:r>
            <a:r>
              <a:rPr lang="en-GB" sz="1600" b="1" dirty="0" smtClean="0">
                <a:ea typeface="Arial" pitchFamily="-106" charset="0"/>
                <a:cs typeface="Arial" pitchFamily="-106" charset="0"/>
              </a:rPr>
              <a:t> </a:t>
            </a:r>
            <a:r>
              <a:rPr lang="en-US" sz="1600" b="1" dirty="0" smtClean="0">
                <a:ea typeface="Arial" pitchFamily="-106" charset="0"/>
                <a:cs typeface="Arial" pitchFamily="-106" charset="0"/>
              </a:rPr>
              <a:t>18th Annual Report</a:t>
            </a:r>
            <a:endParaRPr lang="en-US" sz="1600" b="1" dirty="0">
              <a:ea typeface="Arial" pitchFamily="-106" charset="0"/>
              <a:cs typeface="Arial" pitchFamily="-106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349500" y="1699353"/>
            <a:ext cx="4508500" cy="3482247"/>
            <a:chOff x="2349500" y="1699353"/>
            <a:chExt cx="4508500" cy="3482247"/>
          </a:xfrm>
        </p:grpSpPr>
        <p:sp>
          <p:nvSpPr>
            <p:cNvPr id="26630" name="Rectangle 3"/>
            <p:cNvSpPr>
              <a:spLocks noChangeArrowheads="1"/>
            </p:cNvSpPr>
            <p:nvPr/>
          </p:nvSpPr>
          <p:spPr bwMode="auto">
            <a:xfrm>
              <a:off x="2616200" y="1699353"/>
              <a:ext cx="42418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 dirty="0" smtClean="0"/>
                <a:t>Figure 6.2.</a:t>
              </a:r>
              <a:r>
                <a:rPr lang="en-US" sz="1200" dirty="0" smtClean="0"/>
                <a:t> Prevalence of non-coronary vascular disease amongst incident patients 2013–2014 by age at start of RRT</a:t>
              </a:r>
              <a:endParaRPr lang="en-US" sz="1200" dirty="0">
                <a:ea typeface="Arial" pitchFamily="-106" charset="0"/>
                <a:cs typeface="Arial" pitchFamily="-106" charset="0"/>
              </a:endParaRPr>
            </a:p>
          </p:txBody>
        </p:sp>
        <p:pic>
          <p:nvPicPr>
            <p:cNvPr id="7" name="Picture 6" descr="Slide06-02.t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49500" y="2252551"/>
              <a:ext cx="4445000" cy="292904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rrlogo 2007 slid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01013" y="188913"/>
            <a:ext cx="67151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2628900" y="6237288"/>
            <a:ext cx="3886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</a:t>
            </a:r>
            <a:r>
              <a:rPr lang="en-GB" sz="1600" b="1" dirty="0" smtClean="0">
                <a:ea typeface="Arial" pitchFamily="-106" charset="0"/>
                <a:cs typeface="Arial" pitchFamily="-106" charset="0"/>
              </a:rPr>
              <a:t> </a:t>
            </a:r>
            <a:r>
              <a:rPr lang="en-US" sz="1600" b="1" dirty="0" smtClean="0">
                <a:ea typeface="Arial" pitchFamily="-106" charset="0"/>
                <a:cs typeface="Arial" pitchFamily="-106" charset="0"/>
              </a:rPr>
              <a:t>18th Annual Report</a:t>
            </a:r>
            <a:endParaRPr lang="en-US" sz="1600" b="1" dirty="0">
              <a:ea typeface="Arial" pitchFamily="-106" charset="0"/>
              <a:cs typeface="Arial" pitchFamily="-106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349500" y="1462637"/>
            <a:ext cx="4445000" cy="3947563"/>
            <a:chOff x="2349500" y="1462637"/>
            <a:chExt cx="4445000" cy="3947563"/>
          </a:xfrm>
        </p:grpSpPr>
        <p:sp>
          <p:nvSpPr>
            <p:cNvPr id="27653" name="Rectangle 3"/>
            <p:cNvSpPr>
              <a:spLocks noChangeArrowheads="1"/>
            </p:cNvSpPr>
            <p:nvPr/>
          </p:nvSpPr>
          <p:spPr bwMode="auto">
            <a:xfrm>
              <a:off x="2971800" y="1462637"/>
              <a:ext cx="358140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 dirty="0" smtClean="0"/>
                <a:t>Figure 6.3.</a:t>
              </a:r>
              <a:r>
                <a:rPr lang="en-US" sz="1200" dirty="0" smtClean="0"/>
                <a:t> Presence of </a:t>
              </a:r>
              <a:r>
                <a:rPr lang="en-US" sz="1200" dirty="0" err="1" smtClean="0"/>
                <a:t>comorbid</a:t>
              </a:r>
              <a:r>
                <a:rPr lang="en-US" sz="1200" dirty="0" smtClean="0"/>
                <a:t> conditions at the start of RRT by ethnic origin amongst patients starting RRT 2013–2014</a:t>
              </a:r>
              <a:endParaRPr lang="en-US" sz="1200" dirty="0">
                <a:ea typeface="Arial" pitchFamily="-106" charset="0"/>
                <a:cs typeface="Arial" pitchFamily="-106" charset="0"/>
              </a:endParaRPr>
            </a:p>
          </p:txBody>
        </p:sp>
        <p:pic>
          <p:nvPicPr>
            <p:cNvPr id="7" name="Picture 6" descr="Slide06-03.t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49500" y="2160381"/>
              <a:ext cx="4445000" cy="324981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rrlogo 2007 slid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01013" y="188913"/>
            <a:ext cx="67151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2628900" y="6237288"/>
            <a:ext cx="3886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</a:t>
            </a:r>
            <a:r>
              <a:rPr lang="en-GB" sz="1600" b="1" dirty="0" smtClean="0">
                <a:ea typeface="Arial" pitchFamily="-106" charset="0"/>
                <a:cs typeface="Arial" pitchFamily="-106" charset="0"/>
              </a:rPr>
              <a:t> </a:t>
            </a:r>
            <a:r>
              <a:rPr lang="en-US" sz="1600" b="1" dirty="0" smtClean="0">
                <a:ea typeface="Arial" pitchFamily="-106" charset="0"/>
                <a:cs typeface="Arial" pitchFamily="-106" charset="0"/>
              </a:rPr>
              <a:t>18th Annual Report</a:t>
            </a:r>
            <a:endParaRPr lang="en-US" sz="1600" b="1" dirty="0">
              <a:ea typeface="Arial" pitchFamily="-106" charset="0"/>
              <a:cs typeface="Arial" pitchFamily="-106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349500" y="1209065"/>
            <a:ext cx="4445000" cy="4429735"/>
            <a:chOff x="2349500" y="1209065"/>
            <a:chExt cx="4445000" cy="4429735"/>
          </a:xfrm>
        </p:grpSpPr>
        <p:sp>
          <p:nvSpPr>
            <p:cNvPr id="28678" name="Rectangle 3"/>
            <p:cNvSpPr>
              <a:spLocks noChangeArrowheads="1"/>
            </p:cNvSpPr>
            <p:nvPr/>
          </p:nvSpPr>
          <p:spPr bwMode="auto">
            <a:xfrm>
              <a:off x="2895600" y="1209065"/>
              <a:ext cx="365760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 dirty="0" smtClean="0"/>
                <a:t>Figure 6.4.</a:t>
              </a:r>
              <a:r>
                <a:rPr lang="en-US" sz="1200" dirty="0" smtClean="0"/>
                <a:t> Percentage of patients with </a:t>
              </a:r>
              <a:r>
                <a:rPr lang="en-US" sz="1200" dirty="0" err="1" smtClean="0"/>
                <a:t>comorbidity</a:t>
              </a:r>
              <a:r>
                <a:rPr lang="en-US" sz="1200" dirty="0" smtClean="0"/>
                <a:t> by ethnic origin in each age group at the start of RRT 2013–2014</a:t>
              </a:r>
              <a:endParaRPr lang="en-US" sz="1200" dirty="0">
                <a:ea typeface="Arial" pitchFamily="-106" charset="0"/>
                <a:cs typeface="Arial" pitchFamily="-106" charset="0"/>
              </a:endParaRPr>
            </a:p>
          </p:txBody>
        </p:sp>
        <p:pic>
          <p:nvPicPr>
            <p:cNvPr id="7" name="Picture 6" descr="Slide06-04.t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49500" y="1858977"/>
              <a:ext cx="4445000" cy="377982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1554</TotalTime>
  <Words>111</Words>
  <Application>Microsoft Macintosh PowerPoint</Application>
  <PresentationFormat>On-screen Show (4:3)</PresentationFormat>
  <Paragraphs>8</Paragraphs>
  <Slides>4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Default Design</vt:lpstr>
      <vt:lpstr>Slide 1</vt:lpstr>
      <vt:lpstr>Slide 2</vt:lpstr>
      <vt:lpstr>Slide 3</vt:lpstr>
      <vt:lpstr>Slide 4</vt:lpstr>
    </vt:vector>
  </TitlesOfParts>
  <Company>Renal Registry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RRUser</dc:creator>
  <cp:lastModifiedBy>Mark Ralph</cp:lastModifiedBy>
  <cp:revision>107</cp:revision>
  <dcterms:created xsi:type="dcterms:W3CDTF">2016-04-06T13:36:18Z</dcterms:created>
  <dcterms:modified xsi:type="dcterms:W3CDTF">2016-04-06T13:37:54Z</dcterms:modified>
</cp:coreProperties>
</file>