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96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F5FA8A-D598-9D48-A408-67E573BB80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BB24-92AB-A246-9412-8E53AFA88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A8B30-2C62-F945-80B8-14848EA4B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1118D-FD91-4045-A5F4-0C9E949FE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BD76E-C3BC-754A-995F-7ACBC6055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9123-7447-894B-BABC-3D8D4B2B2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5F40-2CE3-9445-A203-394F2627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6D6F-2234-3249-9423-747AE5E04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5BA9-363D-374B-BD51-794B5784D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C9CE-4ADB-F748-A370-EE63BF306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8728E-538E-AF4E-95C0-5AD7D55F0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2AF73-2C8C-384C-A8D3-6C750DC94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96F7E64-B70E-EE40-A944-F0FE5F887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584877"/>
            <a:ext cx="8890000" cy="3688246"/>
            <a:chOff x="127000" y="2025582"/>
            <a:chExt cx="8890000" cy="3688246"/>
          </a:xfrm>
        </p:grpSpPr>
        <p:sp>
          <p:nvSpPr>
            <p:cNvPr id="14342" name="Rectangle 3"/>
            <p:cNvSpPr>
              <a:spLocks noChangeArrowheads="1"/>
            </p:cNvSpPr>
            <p:nvPr/>
          </p:nvSpPr>
          <p:spPr bwMode="auto">
            <a:xfrm>
              <a:off x="1104900" y="2025582"/>
              <a:ext cx="6934200" cy="336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/>
                <a:t>Figure 6.1a. </a:t>
              </a:r>
              <a:r>
                <a:rPr lang="en-US" sz="1200" dirty="0" smtClean="0"/>
                <a:t>Median URR achieved in prevalent patients on HD by centre, 30/9/2013 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6-01a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302764"/>
              <a:ext cx="8890000" cy="341106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549667"/>
            <a:ext cx="8890000" cy="3758666"/>
            <a:chOff x="127000" y="2009001"/>
            <a:chExt cx="8890000" cy="3758666"/>
          </a:xfrm>
        </p:grpSpPr>
        <p:sp>
          <p:nvSpPr>
            <p:cNvPr id="15366" name="Rectangle 3"/>
            <p:cNvSpPr>
              <a:spLocks noChangeArrowheads="1"/>
            </p:cNvSpPr>
            <p:nvPr/>
          </p:nvSpPr>
          <p:spPr bwMode="auto">
            <a:xfrm>
              <a:off x="1331870" y="2009001"/>
              <a:ext cx="648026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6.1b.</a:t>
              </a:r>
              <a:r>
                <a:rPr lang="en-US" sz="1200" dirty="0" smtClean="0"/>
                <a:t> Median URR achieved in female prevalent patients on HD by centre, 30/9/2013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6-01b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275332"/>
              <a:ext cx="8890000" cy="34923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597037"/>
            <a:ext cx="8890000" cy="3663926"/>
            <a:chOff x="127000" y="2057400"/>
            <a:chExt cx="8890000" cy="3663926"/>
          </a:xfrm>
        </p:grpSpPr>
        <p:sp>
          <p:nvSpPr>
            <p:cNvPr id="16390" name="Rectangle 3"/>
            <p:cNvSpPr>
              <a:spLocks noChangeArrowheads="1"/>
            </p:cNvSpPr>
            <p:nvPr/>
          </p:nvSpPr>
          <p:spPr bwMode="auto">
            <a:xfrm>
              <a:off x="1284288" y="2057400"/>
              <a:ext cx="65754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6.1c.</a:t>
              </a:r>
              <a:r>
                <a:rPr lang="en-US" sz="1200" dirty="0" smtClean="0"/>
                <a:t> Median URR achieved in male prevalent patients on HD by centre, 30/9/2013</a:t>
              </a:r>
              <a:endParaRPr lang="en-US" sz="1200" baseline="300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6-01c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298192"/>
              <a:ext cx="8890000" cy="34231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569411"/>
            <a:ext cx="8890000" cy="3719178"/>
            <a:chOff x="127000" y="2009001"/>
            <a:chExt cx="8890000" cy="3719178"/>
          </a:xfrm>
        </p:grpSpPr>
        <p:sp>
          <p:nvSpPr>
            <p:cNvPr id="17414" name="Rectangle 3"/>
            <p:cNvSpPr>
              <a:spLocks noChangeArrowheads="1"/>
            </p:cNvSpPr>
            <p:nvPr/>
          </p:nvSpPr>
          <p:spPr bwMode="auto">
            <a:xfrm>
              <a:off x="1295400" y="2009001"/>
              <a:ext cx="6553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6.2.</a:t>
              </a:r>
              <a:r>
                <a:rPr lang="en-US" sz="1200" dirty="0" smtClean="0"/>
                <a:t> Percentage of prevalent patients with URR &gt;65% on HD by centre, 30/9/2013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6-0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286000"/>
              <a:ext cx="8890000" cy="34421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509184"/>
            <a:ext cx="5842000" cy="3839632"/>
            <a:chOff x="1651000" y="1752600"/>
            <a:chExt cx="5842000" cy="3839632"/>
          </a:xfrm>
        </p:grpSpPr>
        <p:sp>
          <p:nvSpPr>
            <p:cNvPr id="18438" name="Rectangle 3"/>
            <p:cNvSpPr>
              <a:spLocks noChangeArrowheads="1"/>
            </p:cNvSpPr>
            <p:nvPr/>
          </p:nvSpPr>
          <p:spPr bwMode="auto">
            <a:xfrm>
              <a:off x="2286000" y="1752600"/>
              <a:ext cx="4953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6.3.</a:t>
              </a:r>
              <a:r>
                <a:rPr lang="en-US" sz="1200" dirty="0" smtClean="0"/>
                <a:t> Change in the percentage of prevalent patients on HD with URR &gt;65% and the median URR between 2000 and 2013 in the UK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6-0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257044"/>
              <a:ext cx="5842000" cy="33351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835905"/>
            <a:ext cx="5842000" cy="3186191"/>
            <a:chOff x="1651000" y="1981200"/>
            <a:chExt cx="5842000" cy="3186191"/>
          </a:xfrm>
        </p:grpSpPr>
        <p:sp>
          <p:nvSpPr>
            <p:cNvPr id="19461" name="Rectangle 3"/>
            <p:cNvSpPr>
              <a:spLocks noChangeArrowheads="1"/>
            </p:cNvSpPr>
            <p:nvPr/>
          </p:nvSpPr>
          <p:spPr bwMode="auto">
            <a:xfrm>
              <a:off x="2362199" y="1981200"/>
              <a:ext cx="48863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6.4.</a:t>
              </a:r>
              <a:r>
                <a:rPr lang="en-US" sz="1200" dirty="0" smtClean="0"/>
                <a:t> Percentage of prevalent patients on HD achieving URR &gt;65% by time on RRT between 1999 and 2013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6-0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444496"/>
              <a:ext cx="5842000" cy="27228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916238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492086"/>
            <a:ext cx="8890000" cy="3873829"/>
            <a:chOff x="127000" y="1932801"/>
            <a:chExt cx="8890000" cy="3873829"/>
          </a:xfrm>
        </p:grpSpPr>
        <p:sp>
          <p:nvSpPr>
            <p:cNvPr id="20486" name="Rectangle 3"/>
            <p:cNvSpPr>
              <a:spLocks noChangeArrowheads="1"/>
            </p:cNvSpPr>
            <p:nvPr/>
          </p:nvSpPr>
          <p:spPr bwMode="auto">
            <a:xfrm>
              <a:off x="766100" y="1932801"/>
              <a:ext cx="79969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6.5a.</a:t>
              </a:r>
              <a:r>
                <a:rPr lang="en-US" sz="1200" dirty="0" smtClean="0"/>
                <a:t> Median URR in the first quarter of starting RRT in incident patients who started </a:t>
              </a:r>
              <a:r>
                <a:rPr lang="en-US" sz="1200" dirty="0" err="1" smtClean="0"/>
                <a:t>haemodialysis</a:t>
              </a:r>
              <a:r>
                <a:rPr lang="en-US" sz="1200" dirty="0" smtClean="0"/>
                <a:t> in 2012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6-05a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252472"/>
              <a:ext cx="8890000" cy="35541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527445"/>
            <a:ext cx="8890000" cy="3803110"/>
            <a:chOff x="127000" y="2006600"/>
            <a:chExt cx="8890000" cy="3803110"/>
          </a:xfrm>
        </p:grpSpPr>
        <p:sp>
          <p:nvSpPr>
            <p:cNvPr id="21509" name="Rectangle 3"/>
            <p:cNvSpPr>
              <a:spLocks noChangeArrowheads="1"/>
            </p:cNvSpPr>
            <p:nvPr/>
          </p:nvSpPr>
          <p:spPr bwMode="auto">
            <a:xfrm>
              <a:off x="1015604" y="2006600"/>
              <a:ext cx="7366396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6.5b.</a:t>
              </a:r>
              <a:r>
                <a:rPr lang="en-US" sz="1200" dirty="0" smtClean="0"/>
                <a:t> Median URR one year after starting RRT for patients who started </a:t>
              </a:r>
              <a:r>
                <a:rPr lang="en-US" sz="1200" dirty="0" err="1" smtClean="0"/>
                <a:t>haemodialysis</a:t>
              </a:r>
              <a:r>
                <a:rPr lang="en-US" sz="1200" dirty="0" smtClean="0"/>
                <a:t> in 2012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6-05b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250948"/>
              <a:ext cx="8890000" cy="35587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216</Words>
  <Application>Microsoft Macintosh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Renal Registry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RRUser</dc:creator>
  <cp:lastModifiedBy>Mark Ralph</cp:lastModifiedBy>
  <cp:revision>83</cp:revision>
  <dcterms:created xsi:type="dcterms:W3CDTF">2015-01-08T09:25:28Z</dcterms:created>
  <dcterms:modified xsi:type="dcterms:W3CDTF">2015-01-08T09:25:38Z</dcterms:modified>
</cp:coreProperties>
</file>