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9559"/>
            <a:ext cx="8890000" cy="3718882"/>
            <a:chOff x="127000" y="1981200"/>
            <a:chExt cx="8890000" cy="3718882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295400" y="1981200"/>
              <a:ext cx="6934200" cy="3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/>
                <a:t>Figure 7.1.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for incident dialysis patients at start of dialysis treatment in 2013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2096"/>
              <a:ext cx="8890000" cy="34079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369814"/>
            <a:ext cx="4445000" cy="4118373"/>
            <a:chOff x="2349500" y="1671935"/>
            <a:chExt cx="4445000" cy="4118373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819401" y="1671935"/>
              <a:ext cx="3962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7.10.</a:t>
              </a:r>
              <a:r>
                <a:rPr lang="en-US" sz="1200" dirty="0" smtClean="0"/>
                <a:t> Funnel plot of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76272"/>
              <a:ext cx="4445000" cy="3614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380664"/>
            <a:ext cx="4445000" cy="4096672"/>
            <a:chOff x="2349500" y="1676400"/>
            <a:chExt cx="4445000" cy="4096672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819400" y="1676400"/>
              <a:ext cx="3962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7.11.</a:t>
              </a:r>
              <a:r>
                <a:rPr lang="en-US" sz="1200" dirty="0" smtClean="0"/>
                <a:t> Funnel plot of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85416"/>
              <a:ext cx="4445000" cy="35876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54892"/>
            <a:ext cx="8890000" cy="3748216"/>
            <a:chOff x="127000" y="2009001"/>
            <a:chExt cx="8890000" cy="3748216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790700" y="2009001"/>
              <a:ext cx="56769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7.12.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6188"/>
              <a:ext cx="8890000" cy="34910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42257"/>
            <a:ext cx="8890000" cy="3773487"/>
            <a:chOff x="127000" y="1560513"/>
            <a:chExt cx="8890000" cy="3773487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625600" y="1560513"/>
              <a:ext cx="6146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7.13.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45751"/>
              <a:ext cx="8890000" cy="3488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97302"/>
            <a:ext cx="8890000" cy="4063396"/>
            <a:chOff x="127000" y="1905000"/>
            <a:chExt cx="8890000" cy="4063396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600200" y="1905000"/>
              <a:ext cx="6096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7.14.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65604"/>
              <a:ext cx="8890000" cy="38027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84697"/>
            <a:ext cx="4445000" cy="3688607"/>
            <a:chOff x="2349500" y="1828800"/>
            <a:chExt cx="4445000" cy="3688607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743200" y="1828800"/>
              <a:ext cx="40002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7.15.</a:t>
              </a:r>
              <a:r>
                <a:rPr lang="en-US" sz="1200" dirty="0" smtClean="0"/>
                <a:t> Funnel plot of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21052"/>
              <a:ext cx="4445000" cy="31963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86276"/>
            <a:ext cx="4445000" cy="3685449"/>
            <a:chOff x="2349500" y="1828800"/>
            <a:chExt cx="4445000" cy="3685449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878139" y="1828800"/>
              <a:ext cx="38274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7.16.</a:t>
              </a:r>
              <a:r>
                <a:rPr lang="en-US" sz="1200" dirty="0" smtClean="0"/>
                <a:t> Funnel plot of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21052"/>
              <a:ext cx="4445000" cy="31931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66275"/>
            <a:ext cx="8890000" cy="3925451"/>
            <a:chOff x="127000" y="1905000"/>
            <a:chExt cx="8890000" cy="3925451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066800" y="1905000"/>
              <a:ext cx="7239000" cy="318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/>
                <a:t>Figure 7.17.</a:t>
              </a:r>
              <a:r>
                <a:rPr lang="en-US" sz="1200" dirty="0" smtClean="0"/>
                <a:t> Percentage of incident and prevalent dialysis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2013</a:t>
              </a:r>
              <a:endParaRPr lang="en-US" sz="1200" dirty="0"/>
            </a:p>
          </p:txBody>
        </p:sp>
        <p:pic>
          <p:nvPicPr>
            <p:cNvPr id="5" name="Picture 4" descr="Slide07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29612"/>
              <a:ext cx="8890000" cy="36008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471394"/>
            <a:ext cx="5842000" cy="3915213"/>
            <a:chOff x="1651000" y="1671935"/>
            <a:chExt cx="5842000" cy="3915213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951163" y="1671935"/>
              <a:ext cx="36782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7.18.</a:t>
              </a:r>
              <a:r>
                <a:rPr lang="en-US" sz="1200" dirty="0" smtClean="0"/>
                <a:t> Percentage of incident and prevalent dialysis patients (1998–2013)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91512"/>
              <a:ext cx="5842000" cy="33956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602513"/>
            <a:ext cx="8890000" cy="3652975"/>
            <a:chOff x="127000" y="2009001"/>
            <a:chExt cx="8890000" cy="3652975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007686" y="2009001"/>
              <a:ext cx="512862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7.19.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patients treated with HD by centre in 2013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8192"/>
              <a:ext cx="8890000" cy="3363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82814"/>
            <a:ext cx="8890000" cy="3692372"/>
            <a:chOff x="127000" y="2009001"/>
            <a:chExt cx="8890000" cy="3692372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061000" y="2009001"/>
              <a:ext cx="73214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7.2.</a:t>
              </a:r>
              <a:r>
                <a:rPr lang="en-US" sz="1200" dirty="0" smtClean="0"/>
                <a:t> Percentage of incident dialysis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at start of dialysis treatment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0572"/>
              <a:ext cx="8890000" cy="34108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2387"/>
            <a:ext cx="8890000" cy="3733227"/>
            <a:chOff x="127000" y="2009001"/>
            <a:chExt cx="8890000" cy="3733227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1752600" y="2009001"/>
              <a:ext cx="579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7.20.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9904"/>
              <a:ext cx="8890000" cy="34623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27969"/>
            <a:ext cx="8890000" cy="3802062"/>
            <a:chOff x="127000" y="1531938"/>
            <a:chExt cx="8890000" cy="3802062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1185685" y="1531938"/>
              <a:ext cx="67726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7.21.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&gt;200 mg/L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500 mg/L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19349"/>
              <a:ext cx="8890000" cy="35146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48937"/>
            <a:ext cx="8890000" cy="3760126"/>
            <a:chOff x="127000" y="2009001"/>
            <a:chExt cx="8890000" cy="3760126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1741012" y="2009001"/>
              <a:ext cx="56619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7.22.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800 mg/L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9236"/>
              <a:ext cx="8890000" cy="34998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73669"/>
            <a:ext cx="8890000" cy="3710662"/>
            <a:chOff x="127000" y="2009001"/>
            <a:chExt cx="8890000" cy="3710662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011932" y="2009001"/>
              <a:ext cx="51201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7.23.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patients treated with PD by centre in 2013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0760"/>
              <a:ext cx="8890000" cy="3448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46953"/>
            <a:ext cx="8890000" cy="3764094"/>
            <a:chOff x="127000" y="1493838"/>
            <a:chExt cx="8890000" cy="3764094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1745258" y="1493838"/>
              <a:ext cx="56534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7.24.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5053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76388"/>
            <a:ext cx="8890000" cy="3705225"/>
            <a:chOff x="127000" y="1476375"/>
            <a:chExt cx="8890000" cy="3705225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1143000" y="1476375"/>
              <a:ext cx="6858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7.25.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&gt;100 mg/L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500 mg/L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01103"/>
              <a:ext cx="8890000" cy="34804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57016"/>
            <a:ext cx="8890000" cy="3743969"/>
            <a:chOff x="127000" y="1482725"/>
            <a:chExt cx="8890000" cy="3743969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1745258" y="1482725"/>
              <a:ext cx="56534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7.26.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800 mg/L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4740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04138"/>
            <a:ext cx="4445000" cy="3449725"/>
            <a:chOff x="2349500" y="1935163"/>
            <a:chExt cx="4445000" cy="3449725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2895600" y="1935163"/>
              <a:ext cx="36676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7.27.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versus median ESA dose in HD patients on ESA,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85060"/>
              <a:ext cx="4445000" cy="29998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92279"/>
            <a:ext cx="4508500" cy="3473442"/>
            <a:chOff x="2349500" y="1935163"/>
            <a:chExt cx="4508500" cy="3473442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2506663" y="1935163"/>
              <a:ext cx="43513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7.28.</a:t>
              </a:r>
              <a:r>
                <a:rPr lang="en-US" sz="1200" dirty="0" smtClean="0"/>
                <a:t> Compliance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100–120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versus median ESA dose in HD patients on ESA,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83536"/>
              <a:ext cx="4445000" cy="30250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35329"/>
            <a:ext cx="8890000" cy="4187342"/>
            <a:chOff x="127000" y="1676400"/>
            <a:chExt cx="8890000" cy="4187342"/>
          </a:xfrm>
        </p:grpSpPr>
        <p:sp>
          <p:nvSpPr>
            <p:cNvPr id="43014" name="Rectangle 3"/>
            <p:cNvSpPr>
              <a:spLocks noChangeArrowheads="1"/>
            </p:cNvSpPr>
            <p:nvPr/>
          </p:nvSpPr>
          <p:spPr bwMode="auto">
            <a:xfrm>
              <a:off x="1843855" y="1676400"/>
              <a:ext cx="545629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7.29.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and the proportion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&gt;120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ESA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41220"/>
              <a:ext cx="8890000" cy="37225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51075" y="1795060"/>
            <a:ext cx="4641850" cy="3267880"/>
            <a:chOff x="2349500" y="1981200"/>
            <a:chExt cx="4641850" cy="326788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667000" y="1981200"/>
              <a:ext cx="4324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7.3.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, by time on dialysis and length of pre-RRT care, for incident dialysis patients in 2012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76500"/>
              <a:ext cx="4445000" cy="27725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34537"/>
            <a:ext cx="8890000" cy="4188926"/>
            <a:chOff x="127000" y="1671935"/>
            <a:chExt cx="8890000" cy="4188926"/>
          </a:xfrm>
        </p:grpSpPr>
        <p:sp>
          <p:nvSpPr>
            <p:cNvPr id="44038" name="Rectangle 3"/>
            <p:cNvSpPr>
              <a:spLocks noChangeArrowheads="1"/>
            </p:cNvSpPr>
            <p:nvPr/>
          </p:nvSpPr>
          <p:spPr bwMode="auto">
            <a:xfrm>
              <a:off x="1856439" y="1671935"/>
              <a:ext cx="543112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7.30.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and the proportion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&gt;120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ESA by centre in 201300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42744"/>
              <a:ext cx="8890000" cy="37181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41019"/>
            <a:ext cx="4445000" cy="3775962"/>
            <a:chOff x="2349500" y="1824335"/>
            <a:chExt cx="4445000" cy="3775962"/>
          </a:xfrm>
        </p:grpSpPr>
        <p:sp>
          <p:nvSpPr>
            <p:cNvPr id="45062" name="Rectangle 3"/>
            <p:cNvSpPr>
              <a:spLocks noChangeArrowheads="1"/>
            </p:cNvSpPr>
            <p:nvPr/>
          </p:nvSpPr>
          <p:spPr bwMode="auto">
            <a:xfrm>
              <a:off x="2895600" y="1824335"/>
              <a:ext cx="38239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7.31.</a:t>
              </a:r>
              <a:r>
                <a:rPr lang="en-US" sz="1200" dirty="0" smtClean="0"/>
                <a:t> Percentage of dialysis patients on ESA, by age group and treatment modality (2013)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75332"/>
              <a:ext cx="4445000" cy="33249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36122"/>
            <a:ext cx="4445000" cy="3985756"/>
            <a:chOff x="2349500" y="1600200"/>
            <a:chExt cx="4445000" cy="3985756"/>
          </a:xfrm>
        </p:grpSpPr>
        <p:sp>
          <p:nvSpPr>
            <p:cNvPr id="46086" name="Rectangle 3"/>
            <p:cNvSpPr>
              <a:spLocks noChangeArrowheads="1"/>
            </p:cNvSpPr>
            <p:nvPr/>
          </p:nvSpPr>
          <p:spPr bwMode="auto">
            <a:xfrm>
              <a:off x="3025808" y="1600200"/>
              <a:ext cx="352739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7.32.</a:t>
              </a:r>
              <a:r>
                <a:rPr lang="en-US" sz="1200" dirty="0" smtClean="0"/>
                <a:t> Percentage of whole cohort (2013) who are not on ESA and have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/L,</a:t>
              </a:r>
            </a:p>
            <a:p>
              <a:pPr algn="ctr"/>
              <a:r>
                <a:rPr lang="en-US" sz="1200" dirty="0" smtClean="0"/>
                <a:t>by age group and treatment modality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2952"/>
              <a:ext cx="4445000" cy="33030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66163"/>
            <a:ext cx="4445000" cy="3925674"/>
            <a:chOff x="2349500" y="1748135"/>
            <a:chExt cx="4445000" cy="3925674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2914354" y="1748135"/>
              <a:ext cx="36388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7.33.</a:t>
              </a:r>
              <a:r>
                <a:rPr lang="en-US" sz="1200" dirty="0" smtClean="0"/>
                <a:t> Percentage of patients on ESA by time on RRT (2013)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32660"/>
              <a:ext cx="4445000" cy="34411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271831"/>
            <a:ext cx="4445000" cy="4314338"/>
            <a:chOff x="2349500" y="1595735"/>
            <a:chExt cx="4445000" cy="4314338"/>
          </a:xfrm>
        </p:grpSpPr>
        <p:sp>
          <p:nvSpPr>
            <p:cNvPr id="48134" name="Rectangle 3"/>
            <p:cNvSpPr>
              <a:spLocks noChangeArrowheads="1"/>
            </p:cNvSpPr>
            <p:nvPr/>
          </p:nvSpPr>
          <p:spPr bwMode="auto">
            <a:xfrm>
              <a:off x="2819399" y="1595735"/>
              <a:ext cx="39624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7.34.</a:t>
              </a:r>
              <a:r>
                <a:rPr lang="en-US" sz="1200" dirty="0" smtClean="0"/>
                <a:t> Frequency distribution of mean weekly ESA dose corrected for weight in 2013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10740"/>
              <a:ext cx="4445000" cy="37993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474471"/>
            <a:ext cx="5842000" cy="3909059"/>
            <a:chOff x="1651000" y="1748135"/>
            <a:chExt cx="5842000" cy="3909059"/>
          </a:xfrm>
        </p:grpSpPr>
        <p:sp>
          <p:nvSpPr>
            <p:cNvPr id="49158" name="Rectangle 3"/>
            <p:cNvSpPr>
              <a:spLocks noChangeArrowheads="1"/>
            </p:cNvSpPr>
            <p:nvPr/>
          </p:nvSpPr>
          <p:spPr bwMode="auto">
            <a:xfrm>
              <a:off x="2971800" y="1748135"/>
              <a:ext cx="35723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7.35.</a:t>
              </a:r>
              <a:r>
                <a:rPr lang="en-US" sz="1200" dirty="0" smtClean="0"/>
                <a:t> Percentage of prevalent HD and PD patients (1998–2013)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20468"/>
              <a:ext cx="5842000" cy="3436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41019"/>
            <a:ext cx="4584700" cy="3775962"/>
            <a:chOff x="2349500" y="1824335"/>
            <a:chExt cx="4584700" cy="3775962"/>
          </a:xfrm>
        </p:grpSpPr>
        <p:sp>
          <p:nvSpPr>
            <p:cNvPr id="50182" name="Rectangle 3"/>
            <p:cNvSpPr>
              <a:spLocks noChangeArrowheads="1"/>
            </p:cNvSpPr>
            <p:nvPr/>
          </p:nvSpPr>
          <p:spPr bwMode="auto">
            <a:xfrm>
              <a:off x="2703511" y="1824335"/>
              <a:ext cx="42306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7.36.</a:t>
              </a:r>
              <a:r>
                <a:rPr lang="en-US" sz="1200" dirty="0" smtClean="0"/>
                <a:t> Percentage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&lt;100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who were on ESA, by age group and treatment modality (2013)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75332"/>
              <a:ext cx="4445000" cy="33249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49500" y="1701630"/>
            <a:ext cx="4711700" cy="3454741"/>
            <a:chOff x="2349500" y="1701630"/>
            <a:chExt cx="4711700" cy="3454741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514600" y="1701630"/>
              <a:ext cx="4546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7.4</a:t>
              </a:r>
              <a:r>
                <a:rPr lang="en-US" sz="1200" b="1" dirty="0" smtClean="0"/>
                <a:t>.</a:t>
              </a:r>
              <a:r>
                <a:rPr lang="en-US" sz="1200" dirty="0" smtClean="0"/>
                <a:t> Percentage of incident dialysis patients in 2012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/L, by time on dialysis and by length of pre-RRT care 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15218"/>
              <a:ext cx="4445000" cy="29411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43095"/>
            <a:ext cx="4445000" cy="3771811"/>
            <a:chOff x="2349500" y="1824335"/>
            <a:chExt cx="4445000" cy="3771811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836573" y="1824335"/>
              <a:ext cx="3716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7.5.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incident dialysis patients by year of start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49424"/>
              <a:ext cx="4445000" cy="33467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22488" y="1832290"/>
            <a:ext cx="4899025" cy="3193421"/>
            <a:chOff x="2349500" y="1981200"/>
            <a:chExt cx="4899025" cy="3193421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362199" y="1981200"/>
              <a:ext cx="488632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7.6.</a:t>
              </a:r>
              <a:r>
                <a:rPr lang="en-US" sz="1200" dirty="0" smtClean="0"/>
                <a:t> Percentage of incident dialysis patients in 2012 on ESA, by time on dialysis and by length of pre-RRT care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08504"/>
              <a:ext cx="4445000" cy="26661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82584"/>
            <a:ext cx="8890000" cy="3692833"/>
            <a:chOff x="127000" y="2009001"/>
            <a:chExt cx="8890000" cy="3692833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1823630" y="2009001"/>
              <a:ext cx="54967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7.7.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by centre in 2013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2096"/>
              <a:ext cx="8890000" cy="3409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81061"/>
            <a:ext cx="8890000" cy="3695879"/>
            <a:chOff x="127000" y="2009001"/>
            <a:chExt cx="8890000" cy="3695879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549004" y="2009001"/>
              <a:ext cx="604599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7.8.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0572"/>
              <a:ext cx="8890000" cy="34143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80797"/>
            <a:ext cx="8890000" cy="4096407"/>
            <a:chOff x="127000" y="1856601"/>
            <a:chExt cx="8890000" cy="4096407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579563" y="1856601"/>
              <a:ext cx="59848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7.9.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by centre in 2013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62556"/>
              <a:ext cx="8890000" cy="37904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962</Words>
  <Application>Microsoft Macintosh PowerPoint</Application>
  <PresentationFormat>On-screen Show (4:3)</PresentationFormat>
  <Paragraphs>73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92</cp:revision>
  <dcterms:created xsi:type="dcterms:W3CDTF">2015-01-08T09:25:28Z</dcterms:created>
  <dcterms:modified xsi:type="dcterms:W3CDTF">2015-01-08T09:25:45Z</dcterms:modified>
</cp:coreProperties>
</file>