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4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61880"/>
            <a:ext cx="8890000" cy="3734240"/>
            <a:chOff x="127000" y="1560153"/>
            <a:chExt cx="8890000" cy="3734240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1295400" y="1560153"/>
              <a:ext cx="7086600" cy="209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7.1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for incident dialysis patients at start of dialysis treatment </a:t>
              </a:r>
              <a:r>
                <a:rPr lang="en-US" sz="1200" smtClean="0"/>
                <a:t>in</a:t>
              </a:r>
              <a:r>
                <a:rPr lang="en-US" sz="1200" smtClean="0"/>
                <a:t> 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46559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9500" y="1482978"/>
            <a:ext cx="4445000" cy="3892045"/>
            <a:chOff x="2349500" y="1519535"/>
            <a:chExt cx="4445000" cy="3892045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895600" y="1519535"/>
              <a:ext cx="3733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7.10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prevalent HD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981200"/>
              <a:ext cx="4445000" cy="34303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9500" y="1471368"/>
            <a:ext cx="4660900" cy="3915265"/>
            <a:chOff x="2349500" y="1748135"/>
            <a:chExt cx="4660900" cy="3915265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514601" y="1748135"/>
              <a:ext cx="44957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7.11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prevalent HD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41804"/>
              <a:ext cx="4445000" cy="34215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60101"/>
            <a:ext cx="8890000" cy="3737799"/>
            <a:chOff x="127000" y="2009001"/>
            <a:chExt cx="8890000" cy="3737799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1752600" y="2009001"/>
              <a:ext cx="6248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7.12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prevalent patients treated with PD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2284"/>
              <a:ext cx="8890000" cy="34745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557149"/>
            <a:ext cx="8890000" cy="3743702"/>
            <a:chOff x="127000" y="2009001"/>
            <a:chExt cx="8890000" cy="3743702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1295400" y="2009001"/>
              <a:ext cx="7162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7.13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PD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3808"/>
              <a:ext cx="8890000" cy="34788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14108"/>
            <a:ext cx="8890000" cy="4029784"/>
            <a:chOff x="127000" y="1905000"/>
            <a:chExt cx="8890000" cy="4029784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1600200" y="1905000"/>
              <a:ext cx="6654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7.14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prevalent patients treated with PD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71700"/>
              <a:ext cx="8890000" cy="37630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9500" y="1670519"/>
            <a:ext cx="4445000" cy="3516963"/>
            <a:chOff x="2349500" y="1900535"/>
            <a:chExt cx="4445000" cy="3516963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2857728" y="1900535"/>
              <a:ext cx="3771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7.15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prevalent PD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51532"/>
              <a:ext cx="4445000" cy="30659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9500" y="1657862"/>
            <a:ext cx="4660900" cy="3542276"/>
            <a:chOff x="2349500" y="1900535"/>
            <a:chExt cx="4660900" cy="3542276"/>
          </a:xfrm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2497139" y="1900535"/>
              <a:ext cx="451326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7.16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prevalent PD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37816"/>
              <a:ext cx="4445000" cy="31049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479065"/>
            <a:ext cx="8890000" cy="3899871"/>
            <a:chOff x="127000" y="1459136"/>
            <a:chExt cx="8890000" cy="3899871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1219200" y="1459136"/>
              <a:ext cx="7239000" cy="318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7.17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and prevalent dialysis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2016</a:t>
              </a:r>
              <a:endParaRPr lang="en-US" sz="1200" dirty="0"/>
            </a:p>
          </p:txBody>
        </p:sp>
        <p:pic>
          <p:nvPicPr>
            <p:cNvPr id="8" name="Picture 7" descr="Slide07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752600"/>
              <a:ext cx="8890000" cy="360640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51000" y="1482207"/>
            <a:ext cx="5842000" cy="3893587"/>
            <a:chOff x="1651000" y="1676400"/>
            <a:chExt cx="5842000" cy="3893587"/>
          </a:xfrm>
        </p:grpSpPr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362200" y="1676400"/>
              <a:ext cx="48974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and prevalent dialysis patients (1998–2016)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93036"/>
              <a:ext cx="5842000" cy="33769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633121"/>
            <a:ext cx="8890000" cy="3591759"/>
            <a:chOff x="127000" y="1624936"/>
            <a:chExt cx="8890000" cy="3591759"/>
          </a:xfrm>
        </p:grpSpPr>
        <p:sp>
          <p:nvSpPr>
            <p:cNvPr id="32773" name="Rectangle 3"/>
            <p:cNvSpPr>
              <a:spLocks noChangeArrowheads="1"/>
            </p:cNvSpPr>
            <p:nvPr/>
          </p:nvSpPr>
          <p:spPr bwMode="auto">
            <a:xfrm>
              <a:off x="1948092" y="1624936"/>
              <a:ext cx="580444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7.19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in prevalent patients treated with HD by centre in 2016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3116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565419"/>
            <a:ext cx="8890000" cy="3727162"/>
            <a:chOff x="127000" y="1565452"/>
            <a:chExt cx="8890000" cy="3727162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1136740" y="1565452"/>
              <a:ext cx="732146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dialysis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at start of dialysis treatment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4638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581215"/>
            <a:ext cx="8890000" cy="3695571"/>
            <a:chOff x="127000" y="2002369"/>
            <a:chExt cx="8890000" cy="3695571"/>
          </a:xfrm>
        </p:grpSpPr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1752600" y="2002369"/>
              <a:ext cx="6477000" cy="283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7.20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HD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mg/L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2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6668"/>
              <a:ext cx="8890000" cy="34012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602859"/>
            <a:ext cx="8890000" cy="3652283"/>
            <a:chOff x="127000" y="1580182"/>
            <a:chExt cx="8890000" cy="3652283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1293103" y="1580182"/>
              <a:ext cx="70223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HD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&gt;200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500 mg/L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2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3274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590128"/>
            <a:ext cx="8890000" cy="3677745"/>
            <a:chOff x="127000" y="1593773"/>
            <a:chExt cx="8890000" cy="3677745"/>
          </a:xfrm>
        </p:grpSpPr>
        <p:sp>
          <p:nvSpPr>
            <p:cNvPr id="35846" name="Rectangle 3"/>
            <p:cNvSpPr>
              <a:spLocks noChangeArrowheads="1"/>
            </p:cNvSpPr>
            <p:nvPr/>
          </p:nvSpPr>
          <p:spPr bwMode="auto">
            <a:xfrm>
              <a:off x="1620115" y="1593773"/>
              <a:ext cx="633779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HD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800 mg/L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2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3665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90454"/>
            <a:ext cx="8890000" cy="3677093"/>
            <a:chOff x="127000" y="1592666"/>
            <a:chExt cx="8890000" cy="3677093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2009555" y="1592666"/>
              <a:ext cx="579595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7.23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in prevalent patients treated with PD by centre in 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2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3647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587502"/>
            <a:ext cx="8890000" cy="3682997"/>
            <a:chOff x="127000" y="1643710"/>
            <a:chExt cx="8890000" cy="3682997"/>
          </a:xfrm>
        </p:grpSpPr>
        <p:sp>
          <p:nvSpPr>
            <p:cNvPr id="37894" name="Rectangle 3"/>
            <p:cNvSpPr>
              <a:spLocks noChangeArrowheads="1"/>
            </p:cNvSpPr>
            <p:nvPr/>
          </p:nvSpPr>
          <p:spPr bwMode="auto">
            <a:xfrm>
              <a:off x="1643292" y="1643710"/>
              <a:ext cx="632930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7.24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PD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mg/L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2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4217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514265"/>
            <a:ext cx="8890000" cy="3829470"/>
            <a:chOff x="127000" y="1527693"/>
            <a:chExt cx="8890000" cy="3829470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1219200" y="1527693"/>
              <a:ext cx="7162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7.25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PD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&gt;100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500 mg/L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2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5283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559889"/>
            <a:ext cx="8890000" cy="3738222"/>
            <a:chOff x="127000" y="1533499"/>
            <a:chExt cx="8890000" cy="3738222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1628606" y="1533499"/>
              <a:ext cx="632930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7.26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PD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800 mg/L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2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4429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898343"/>
            <a:ext cx="4445000" cy="3061315"/>
            <a:chOff x="2349500" y="2057400"/>
            <a:chExt cx="4445000" cy="3061315"/>
          </a:xfrm>
        </p:grpSpPr>
        <p:sp>
          <p:nvSpPr>
            <p:cNvPr id="40966" name="Rectangle 3"/>
            <p:cNvSpPr>
              <a:spLocks noChangeArrowheads="1"/>
            </p:cNvSpPr>
            <p:nvPr/>
          </p:nvSpPr>
          <p:spPr bwMode="auto">
            <a:xfrm>
              <a:off x="2971800" y="2057400"/>
              <a:ext cx="3733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7.27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versus median ESA dose in prevalent HD patients on ESA,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2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42032"/>
              <a:ext cx="4445000" cy="25766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666459"/>
            <a:ext cx="4445000" cy="3525082"/>
            <a:chOff x="2349500" y="1828800"/>
            <a:chExt cx="4445000" cy="3525082"/>
          </a:xfrm>
        </p:grpSpPr>
        <p:sp>
          <p:nvSpPr>
            <p:cNvPr id="41990" name="Rectangle 3"/>
            <p:cNvSpPr>
              <a:spLocks noChangeArrowheads="1"/>
            </p:cNvSpPr>
            <p:nvPr/>
          </p:nvSpPr>
          <p:spPr bwMode="auto">
            <a:xfrm>
              <a:off x="2881313" y="1828800"/>
              <a:ext cx="382428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7.28</a:t>
              </a:r>
              <a:r>
                <a:rPr lang="en-US" sz="1200" b="1" dirty="0"/>
                <a:t>.</a:t>
              </a:r>
              <a:r>
                <a:rPr lang="en-US" sz="1200" dirty="0" smtClean="0"/>
                <a:t> Compliance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100–120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versus  median ESA dose in prevalent HD patients on ESA,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2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18588"/>
              <a:ext cx="4445000" cy="29352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312652"/>
            <a:ext cx="8890000" cy="4232697"/>
            <a:chOff x="127000" y="1309155"/>
            <a:chExt cx="8890000" cy="4232697"/>
          </a:xfrm>
        </p:grpSpPr>
        <p:sp>
          <p:nvSpPr>
            <p:cNvPr id="43014" name="Rectangle 3"/>
            <p:cNvSpPr>
              <a:spLocks noChangeArrowheads="1"/>
            </p:cNvSpPr>
            <p:nvPr/>
          </p:nvSpPr>
          <p:spPr bwMode="auto">
            <a:xfrm>
              <a:off x="1447800" y="1309155"/>
              <a:ext cx="6781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7.29. </a:t>
              </a:r>
              <a:r>
                <a:rPr lang="en-US" sz="1200" dirty="0" smtClean="0"/>
                <a:t>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prevalent patients treated with HD and the proportion of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&gt; 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receiving ESA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2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752600"/>
              <a:ext cx="8890000" cy="37892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17580"/>
            <a:ext cx="4540250" cy="3422840"/>
            <a:chOff x="2349500" y="1707454"/>
            <a:chExt cx="4540250" cy="3422840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667000" y="1707454"/>
              <a:ext cx="42227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, by time on dialysis and length of pre-RRT care, for incident dialysis patients in 2015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09800"/>
              <a:ext cx="4445000" cy="29204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340950"/>
            <a:ext cx="8890000" cy="4176101"/>
            <a:chOff x="127000" y="1367135"/>
            <a:chExt cx="8890000" cy="4176101"/>
          </a:xfrm>
        </p:grpSpPr>
        <p:sp>
          <p:nvSpPr>
            <p:cNvPr id="44038" name="Rectangle 3"/>
            <p:cNvSpPr>
              <a:spLocks noChangeArrowheads="1"/>
            </p:cNvSpPr>
            <p:nvPr/>
          </p:nvSpPr>
          <p:spPr bwMode="auto">
            <a:xfrm>
              <a:off x="1981200" y="1367135"/>
              <a:ext cx="5562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7.30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prevalent patients treated with PD and the proportion of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&gt;120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receiving ESA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3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7144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540490"/>
            <a:ext cx="4445000" cy="3777020"/>
            <a:chOff x="2349500" y="1556980"/>
            <a:chExt cx="4445000" cy="3777020"/>
          </a:xfrm>
        </p:grpSpPr>
        <p:sp>
          <p:nvSpPr>
            <p:cNvPr id="45062" name="Rectangle 3"/>
            <p:cNvSpPr>
              <a:spLocks noChangeArrowheads="1"/>
            </p:cNvSpPr>
            <p:nvPr/>
          </p:nvSpPr>
          <p:spPr bwMode="auto">
            <a:xfrm>
              <a:off x="2881699" y="1556980"/>
              <a:ext cx="38239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dialysis patients on ESA, by age group and treatment modality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3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073748"/>
              <a:ext cx="4445000" cy="32602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9500" y="1447611"/>
            <a:ext cx="4445000" cy="3962779"/>
            <a:chOff x="2349500" y="1443997"/>
            <a:chExt cx="4445000" cy="3962779"/>
          </a:xfrm>
        </p:grpSpPr>
        <p:sp>
          <p:nvSpPr>
            <p:cNvPr id="46086" name="Rectangle 3"/>
            <p:cNvSpPr>
              <a:spLocks noChangeArrowheads="1"/>
            </p:cNvSpPr>
            <p:nvPr/>
          </p:nvSpPr>
          <p:spPr bwMode="auto">
            <a:xfrm>
              <a:off x="3048000" y="1443997"/>
              <a:ext cx="352739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whole cohort (2016) who were not on ESA and had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/L,</a:t>
              </a:r>
              <a:br>
                <a:rPr lang="en-US" sz="1200" dirty="0" smtClean="0"/>
              </a:br>
              <a:r>
                <a:rPr lang="en-US" sz="1200" dirty="0" smtClean="0"/>
                <a:t>by age group and treatment modality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3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33600"/>
              <a:ext cx="4445000" cy="32731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469917"/>
            <a:ext cx="4445000" cy="3918166"/>
            <a:chOff x="2349500" y="1494416"/>
            <a:chExt cx="4445000" cy="3918166"/>
          </a:xfrm>
        </p:grpSpPr>
        <p:sp>
          <p:nvSpPr>
            <p:cNvPr id="47110" name="Rectangle 3"/>
            <p:cNvSpPr>
              <a:spLocks noChangeArrowheads="1"/>
            </p:cNvSpPr>
            <p:nvPr/>
          </p:nvSpPr>
          <p:spPr bwMode="auto">
            <a:xfrm>
              <a:off x="2914354" y="1494416"/>
              <a:ext cx="371504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7.33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patients on ESA by time on RRT in 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3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981200"/>
              <a:ext cx="4445000" cy="34313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9500" y="1312164"/>
            <a:ext cx="4445000" cy="4236018"/>
            <a:chOff x="2349500" y="1312164"/>
            <a:chExt cx="4445000" cy="4236018"/>
          </a:xfrm>
        </p:grpSpPr>
        <p:sp>
          <p:nvSpPr>
            <p:cNvPr id="48134" name="Rectangle 3"/>
            <p:cNvSpPr>
              <a:spLocks noChangeArrowheads="1"/>
            </p:cNvSpPr>
            <p:nvPr/>
          </p:nvSpPr>
          <p:spPr bwMode="auto">
            <a:xfrm>
              <a:off x="2819400" y="1312164"/>
              <a:ext cx="39624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7.34.</a:t>
              </a:r>
              <a:r>
                <a:rPr lang="en-US" sz="1200" dirty="0" smtClean="0"/>
                <a:t> Frequency distribution of mean weekly ESA dose corrected for weight in 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3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752600"/>
              <a:ext cx="4445000" cy="37955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51000" y="1531788"/>
            <a:ext cx="5842000" cy="3794425"/>
            <a:chOff x="1651000" y="1824335"/>
            <a:chExt cx="5842000" cy="3794425"/>
          </a:xfrm>
        </p:grpSpPr>
        <p:sp>
          <p:nvSpPr>
            <p:cNvPr id="49158" name="Rectangle 3"/>
            <p:cNvSpPr>
              <a:spLocks noChangeArrowheads="1"/>
            </p:cNvSpPr>
            <p:nvPr/>
          </p:nvSpPr>
          <p:spPr bwMode="auto">
            <a:xfrm>
              <a:off x="2286000" y="1824335"/>
              <a:ext cx="5029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7.35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HD and PD patients (1998–2016)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3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37232"/>
              <a:ext cx="5842000" cy="33815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9500" y="1651248"/>
            <a:ext cx="4445000" cy="3555505"/>
            <a:chOff x="2349500" y="1650989"/>
            <a:chExt cx="4445000" cy="3555505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3009900" y="1650989"/>
              <a:ext cx="36195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7.4.</a:t>
              </a:r>
              <a:r>
                <a:rPr lang="en-US" sz="1200" dirty="0" smtClean="0"/>
                <a:t> Percentage of incident dialysis patients in 2015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time on dialysis and by length of pre-RRT care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86000"/>
              <a:ext cx="4445000" cy="29204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503916"/>
            <a:ext cx="4445000" cy="3850169"/>
            <a:chOff x="2349500" y="1495286"/>
            <a:chExt cx="4445000" cy="3850169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895600" y="1495286"/>
              <a:ext cx="37166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7.5. </a:t>
              </a:r>
              <a:r>
                <a:rPr lang="en-US" sz="1200" dirty="0" smtClean="0"/>
                <a:t>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incident dialysis patients by year of start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981200"/>
              <a:ext cx="4445000" cy="33642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16852"/>
            <a:ext cx="4559301" cy="3424296"/>
            <a:chOff x="2349500" y="1705998"/>
            <a:chExt cx="4559301" cy="3424296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2743200" y="1705998"/>
              <a:ext cx="41656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7.6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dialysis patients in 2015 on ESA, by time on dialysis and by length of pre-RRT care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09800"/>
              <a:ext cx="4445000" cy="29204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60364"/>
            <a:ext cx="8890000" cy="3748523"/>
            <a:chOff x="127000" y="1560364"/>
            <a:chExt cx="8890000" cy="3748523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1709149" y="1560364"/>
              <a:ext cx="617255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7.7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prevalent patients treated with HD by centre in 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4800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535377"/>
            <a:ext cx="8890000" cy="3787247"/>
            <a:chOff x="127000" y="1905000"/>
            <a:chExt cx="8890000" cy="3787247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219200" y="1905000"/>
              <a:ext cx="6959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HD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7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5144"/>
              <a:ext cx="8890000" cy="33971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372664"/>
            <a:ext cx="8890000" cy="4112673"/>
            <a:chOff x="127000" y="1856601"/>
            <a:chExt cx="8890000" cy="4112673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1524000" y="1856601"/>
              <a:ext cx="6553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7.9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prevalent patients treated with HD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7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53412"/>
              <a:ext cx="8890000" cy="38158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952</Words>
  <Application>Microsoft Macintosh PowerPoint</Application>
  <PresentationFormat>On-screen Show (4:3)</PresentationFormat>
  <Paragraphs>70</Paragraphs>
  <Slides>35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159</cp:revision>
  <dcterms:created xsi:type="dcterms:W3CDTF">2018-06-28T13:35:57Z</dcterms:created>
  <dcterms:modified xsi:type="dcterms:W3CDTF">2018-06-28T13:36:24Z</dcterms:modified>
</cp:coreProperties>
</file>