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22570"/>
            <a:ext cx="8890000" cy="3742662"/>
            <a:chOff x="127000" y="1522570"/>
            <a:chExt cx="8890000" cy="3742662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295400" y="1522570"/>
              <a:ext cx="6934200" cy="336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8.1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for incident dialysis patients at start of dialysis treatment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364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51004"/>
            <a:ext cx="4445000" cy="3936132"/>
            <a:chOff x="2349500" y="1451004"/>
            <a:chExt cx="4445000" cy="3936132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819401" y="1451004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8.10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05000"/>
              <a:ext cx="4445000" cy="3482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52440"/>
            <a:ext cx="4445000" cy="3953121"/>
            <a:chOff x="2349500" y="1748135"/>
            <a:chExt cx="4445000" cy="3953121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819400" y="1748135"/>
              <a:ext cx="39623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8.11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23516"/>
              <a:ext cx="4445000" cy="34777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59206"/>
            <a:ext cx="8890000" cy="3822100"/>
            <a:chOff x="127000" y="1559206"/>
            <a:chExt cx="8890000" cy="3822100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943100" y="1559206"/>
              <a:ext cx="56769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905000"/>
              <a:ext cx="8890000" cy="34763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59839"/>
            <a:ext cx="8890000" cy="3774161"/>
            <a:chOff x="127000" y="1559839"/>
            <a:chExt cx="8890000" cy="3774161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701800" y="1559839"/>
              <a:ext cx="6146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>
                  <a:latin typeface="Arial"/>
                  <a:cs typeface="Arial"/>
                </a:rPr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>
                  <a:latin typeface="Arial"/>
                  <a:cs typeface="Arial"/>
                </a:rPr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60485"/>
              <a:ext cx="8890000" cy="34735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63371"/>
            <a:ext cx="8890000" cy="4123029"/>
            <a:chOff x="127000" y="1363371"/>
            <a:chExt cx="8890000" cy="4123029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752600" y="1363371"/>
              <a:ext cx="6096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8.14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53476"/>
              <a:ext cx="8890000" cy="38329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30337"/>
            <a:ext cx="4445000" cy="3580905"/>
            <a:chOff x="2349500" y="1630337"/>
            <a:chExt cx="4445000" cy="3580905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743200" y="1630337"/>
              <a:ext cx="4000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8.15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33600"/>
              <a:ext cx="4445000" cy="30776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97944"/>
            <a:ext cx="4445000" cy="3636936"/>
            <a:chOff x="2349500" y="1597944"/>
            <a:chExt cx="4445000" cy="3636936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2819400" y="1597944"/>
              <a:ext cx="38274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8.16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of percentage of PD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>
                  <a:latin typeface="Arial"/>
                  <a:cs typeface="Arial"/>
                </a:rPr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>
                  <a:latin typeface="Arial"/>
                  <a:cs typeface="Arial"/>
                </a:rPr>
                <a:t>120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57400"/>
              <a:ext cx="4445000" cy="31774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53723"/>
            <a:ext cx="8890000" cy="3935487"/>
            <a:chOff x="127000" y="1453723"/>
            <a:chExt cx="8890000" cy="3935487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143000" y="1453723"/>
              <a:ext cx="7239000" cy="318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8.17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and prevalent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/>
            </a:p>
          </p:txBody>
        </p:sp>
        <p:pic>
          <p:nvPicPr>
            <p:cNvPr id="7" name="Picture 6" descr="Slide08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6366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476284"/>
            <a:ext cx="5842000" cy="3857716"/>
            <a:chOff x="1651000" y="1476284"/>
            <a:chExt cx="5842000" cy="3857716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341563" y="1476284"/>
              <a:ext cx="48974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and prevalent dialysis patients (1998–2014)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46727"/>
              <a:ext cx="5842000" cy="33872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61886"/>
            <a:ext cx="8890000" cy="3753100"/>
            <a:chOff x="127000" y="1561886"/>
            <a:chExt cx="8890000" cy="3753100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286000" y="1561886"/>
              <a:ext cx="512862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8.19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patients treated with HD by centre in 2014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86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64562"/>
            <a:ext cx="8890000" cy="3729831"/>
            <a:chOff x="127000" y="1564562"/>
            <a:chExt cx="8890000" cy="3729831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136740" y="1564562"/>
              <a:ext cx="73214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dialysis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at start of dialysis treatment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655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45170"/>
            <a:ext cx="8890000" cy="3800200"/>
            <a:chOff x="127000" y="1545170"/>
            <a:chExt cx="8890000" cy="3800200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1905000" y="1545170"/>
              <a:ext cx="579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165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43639"/>
            <a:ext cx="8890000" cy="3806316"/>
            <a:chOff x="127000" y="1543639"/>
            <a:chExt cx="8890000" cy="3806316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1304569" y="1543639"/>
              <a:ext cx="67726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&gt;200 mg/L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211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38174"/>
            <a:ext cx="8890000" cy="3822711"/>
            <a:chOff x="127000" y="1538174"/>
            <a:chExt cx="8890000" cy="3822711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1881824" y="1538174"/>
              <a:ext cx="566197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320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55152"/>
            <a:ext cx="8890000" cy="3740929"/>
            <a:chOff x="127000" y="1555152"/>
            <a:chExt cx="8890000" cy="3740929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195063" y="1555152"/>
              <a:ext cx="51201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in patients treated with PD by centre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672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49299"/>
            <a:ext cx="8890000" cy="3775620"/>
            <a:chOff x="127000" y="1549299"/>
            <a:chExt cx="8890000" cy="3775620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1890314" y="1549299"/>
              <a:ext cx="56534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8.24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mg/L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961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44324"/>
            <a:ext cx="8890000" cy="3798165"/>
            <a:chOff x="127000" y="1544324"/>
            <a:chExt cx="8890000" cy="3798165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1295400" y="1544324"/>
              <a:ext cx="6858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&gt;100 mg/L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500 mg/L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136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44954"/>
            <a:ext cx="8890000" cy="3794752"/>
            <a:chOff x="127000" y="1544954"/>
            <a:chExt cx="8890000" cy="3794752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1814114" y="1544954"/>
              <a:ext cx="56534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patients with </a:t>
              </a:r>
              <a:r>
                <a:rPr lang="en-US" sz="1200" dirty="0" err="1" smtClean="0"/>
                <a:t>ferritin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800 mg/L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5109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57137"/>
            <a:ext cx="4445000" cy="3360525"/>
            <a:chOff x="2349500" y="1757137"/>
            <a:chExt cx="4445000" cy="3360525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2895600" y="1757137"/>
              <a:ext cx="36676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versus median ESA dose in HD patients on ESA,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9800"/>
              <a:ext cx="4445000" cy="2907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19037"/>
            <a:ext cx="4452937" cy="3386363"/>
            <a:chOff x="2349500" y="1719037"/>
            <a:chExt cx="4452937" cy="3386363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590800" y="1719037"/>
              <a:ext cx="42116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8.28</a:t>
              </a:r>
              <a:r>
                <a:rPr lang="en-US" sz="1200" b="1" dirty="0"/>
                <a:t>.</a:t>
              </a:r>
              <a:r>
                <a:rPr lang="en-US" sz="1200" dirty="0" smtClean="0"/>
                <a:t> Compliance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100–120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versus median ESA dose in HD patients on ESA,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97538"/>
              <a:ext cx="4445000" cy="2907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283755"/>
            <a:ext cx="8890000" cy="4233555"/>
            <a:chOff x="127000" y="1283755"/>
            <a:chExt cx="8890000" cy="4233555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1935109" y="1283755"/>
              <a:ext cx="54562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8.29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7647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05222"/>
            <a:ext cx="4540250" cy="3400178"/>
            <a:chOff x="2349500" y="1705222"/>
            <a:chExt cx="4540250" cy="3400178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67000" y="1705222"/>
              <a:ext cx="42227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, by time on dialysis and length of pre-RRT care, for incident dialysis patients in 2013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81992"/>
              <a:ext cx="4445000" cy="2923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283755"/>
            <a:ext cx="8890000" cy="4233555"/>
            <a:chOff x="127000" y="1283755"/>
            <a:chExt cx="8890000" cy="4233555"/>
          </a:xfrm>
        </p:grpSpPr>
        <p:sp>
          <p:nvSpPr>
            <p:cNvPr id="44038" name="Rectangle 3"/>
            <p:cNvSpPr>
              <a:spLocks noChangeArrowheads="1"/>
            </p:cNvSpPr>
            <p:nvPr/>
          </p:nvSpPr>
          <p:spPr bwMode="auto">
            <a:xfrm>
              <a:off x="1960277" y="1283755"/>
              <a:ext cx="543112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8.30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PD and the proportion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&gt;120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receiving ESA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752600"/>
              <a:ext cx="8890000" cy="37647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61097"/>
            <a:ext cx="4445000" cy="3759776"/>
            <a:chOff x="2349500" y="1561097"/>
            <a:chExt cx="4445000" cy="3759776"/>
          </a:xfrm>
        </p:grpSpPr>
        <p:sp>
          <p:nvSpPr>
            <p:cNvPr id="45062" name="Rectangle 3"/>
            <p:cNvSpPr>
              <a:spLocks noChangeArrowheads="1"/>
            </p:cNvSpPr>
            <p:nvPr/>
          </p:nvSpPr>
          <p:spPr bwMode="auto">
            <a:xfrm>
              <a:off x="2895600" y="1561097"/>
              <a:ext cx="38239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dialysis patients on ESA, by age group and treatment modality (2014)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057400"/>
              <a:ext cx="4445000" cy="32634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68764"/>
            <a:ext cx="4445000" cy="3928309"/>
            <a:chOff x="2349500" y="1468764"/>
            <a:chExt cx="4445000" cy="3928309"/>
          </a:xfrm>
        </p:grpSpPr>
        <p:sp>
          <p:nvSpPr>
            <p:cNvPr id="46086" name="Rectangle 3"/>
            <p:cNvSpPr>
              <a:spLocks noChangeArrowheads="1"/>
            </p:cNvSpPr>
            <p:nvPr/>
          </p:nvSpPr>
          <p:spPr bwMode="auto">
            <a:xfrm>
              <a:off x="3025808" y="1468764"/>
              <a:ext cx="352739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whole cohort (2014) who are not on ESA and have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r>
                <a:rPr lang="en-US" sz="1200" dirty="0" smtClean="0"/>
                <a:t>,</a:t>
              </a:r>
            </a:p>
            <a:p>
              <a:pPr algn="ctr"/>
              <a:r>
                <a:rPr lang="en-US" sz="1200" dirty="0" smtClean="0"/>
                <a:t>by </a:t>
              </a:r>
              <a:r>
                <a:rPr lang="en-US" sz="1200" dirty="0" smtClean="0"/>
                <a:t>age group and treatment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33600"/>
              <a:ext cx="4445000" cy="32634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67065"/>
            <a:ext cx="4445000" cy="3872708"/>
            <a:chOff x="2349500" y="1467065"/>
            <a:chExt cx="4445000" cy="3872708"/>
          </a:xfrm>
        </p:grpSpPr>
        <p:sp>
          <p:nvSpPr>
            <p:cNvPr id="47110" name="Rectangle 3"/>
            <p:cNvSpPr>
              <a:spLocks noChangeArrowheads="1"/>
            </p:cNvSpPr>
            <p:nvPr/>
          </p:nvSpPr>
          <p:spPr bwMode="auto">
            <a:xfrm>
              <a:off x="2914354" y="1467065"/>
              <a:ext cx="37150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8.33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on ESA by time on RRT (2014)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05000"/>
              <a:ext cx="4445000" cy="34347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274064"/>
            <a:ext cx="4445000" cy="4277869"/>
            <a:chOff x="2349500" y="1274064"/>
            <a:chExt cx="4445000" cy="4277869"/>
          </a:xfrm>
        </p:grpSpPr>
        <p:sp>
          <p:nvSpPr>
            <p:cNvPr id="48134" name="Rectangle 3"/>
            <p:cNvSpPr>
              <a:spLocks noChangeArrowheads="1"/>
            </p:cNvSpPr>
            <p:nvPr/>
          </p:nvSpPr>
          <p:spPr bwMode="auto">
            <a:xfrm>
              <a:off x="2819399" y="1274064"/>
              <a:ext cx="39624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8.34</a:t>
              </a:r>
              <a:r>
                <a:rPr lang="en-US" sz="1200" b="1" dirty="0"/>
                <a:t>.</a:t>
              </a:r>
              <a:r>
                <a:rPr lang="en-US" sz="1200" dirty="0" smtClean="0"/>
                <a:t> Frequency distribution of mean weekly ESA dose corrected for weight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752600"/>
              <a:ext cx="4445000" cy="37993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478686"/>
            <a:ext cx="5842000" cy="3926238"/>
            <a:chOff x="1651000" y="1478686"/>
            <a:chExt cx="5842000" cy="3926238"/>
          </a:xfrm>
        </p:grpSpPr>
        <p:sp>
          <p:nvSpPr>
            <p:cNvPr id="49158" name="Rectangle 3"/>
            <p:cNvSpPr>
              <a:spLocks noChangeArrowheads="1"/>
            </p:cNvSpPr>
            <p:nvPr/>
          </p:nvSpPr>
          <p:spPr bwMode="auto">
            <a:xfrm>
              <a:off x="2667000" y="1478686"/>
              <a:ext cx="4191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8.35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prevalent HD and PD patients (1998–2014)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981200"/>
              <a:ext cx="5842000" cy="3423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509454"/>
            <a:ext cx="4548189" cy="3783535"/>
            <a:chOff x="2349500" y="1509454"/>
            <a:chExt cx="4548189" cy="3783535"/>
          </a:xfrm>
        </p:grpSpPr>
        <p:sp>
          <p:nvSpPr>
            <p:cNvPr id="50182" name="Rectangle 3"/>
            <p:cNvSpPr>
              <a:spLocks noChangeArrowheads="1"/>
            </p:cNvSpPr>
            <p:nvPr/>
          </p:nvSpPr>
          <p:spPr bwMode="auto">
            <a:xfrm>
              <a:off x="2667000" y="1509454"/>
              <a:ext cx="42306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8.36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&lt;100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who were on ESA, by age group and treatment modality (2014)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3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81200"/>
              <a:ext cx="4445000" cy="3311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38534"/>
            <a:ext cx="4445000" cy="3548694"/>
            <a:chOff x="2349500" y="1638534"/>
            <a:chExt cx="4445000" cy="3548694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895600" y="1638534"/>
              <a:ext cx="3733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8.4.</a:t>
              </a:r>
              <a:r>
                <a:rPr lang="en-US" sz="1200" dirty="0" smtClean="0"/>
                <a:t> Percentage of incident dialysis patients in 2013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/L, by time on dialysis and by length of pre-RRT care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86000"/>
              <a:ext cx="4445000" cy="29012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93054"/>
            <a:ext cx="4445000" cy="3840946"/>
            <a:chOff x="2349500" y="1493054"/>
            <a:chExt cx="4445000" cy="3840946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895600" y="1493054"/>
              <a:ext cx="3716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8.5. </a:t>
              </a:r>
              <a:r>
                <a:rPr lang="en-US" sz="1200" dirty="0" smtClean="0"/>
                <a:t>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incident dialysis patients by year of start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966444"/>
              <a:ext cx="4445000" cy="3367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61497"/>
            <a:ext cx="4508500" cy="3329158"/>
            <a:chOff x="2349500" y="1761497"/>
            <a:chExt cx="4508500" cy="3329158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692399" y="1761497"/>
              <a:ext cx="4165601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dialysis patients in 2013 on ESA, by time on dialysis and by length of pre-RRT care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09800"/>
              <a:ext cx="4445000" cy="28808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916238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61257"/>
            <a:ext cx="8890000" cy="3772743"/>
            <a:chOff x="127000" y="1561257"/>
            <a:chExt cx="8890000" cy="3772743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1970858" y="1561257"/>
              <a:ext cx="54967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by centre in 2014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60272"/>
              <a:ext cx="8890000" cy="34737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62150"/>
            <a:ext cx="8890000" cy="3738592"/>
            <a:chOff x="127000" y="1562150"/>
            <a:chExt cx="8890000" cy="3738592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802607" y="1562150"/>
              <a:ext cx="604599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HD patients with </a:t>
              </a:r>
              <a:r>
                <a:rPr lang="en-US" sz="1200" dirty="0" err="1" smtClean="0"/>
                <a:t>Hb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and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&lt;</a:t>
              </a:r>
              <a:r>
                <a:rPr lang="en-US" sz="1200" dirty="0" smtClean="0"/>
                <a:t>120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828800"/>
              <a:ext cx="8890000" cy="34719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18th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371685"/>
            <a:ext cx="8890000" cy="4122534"/>
            <a:chOff x="127000" y="1371685"/>
            <a:chExt cx="8890000" cy="4122534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1752600" y="1371685"/>
              <a:ext cx="59848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8.9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patients treated with HD by centre in 2014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8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676400"/>
              <a:ext cx="8890000" cy="3817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959</Words>
  <Application>Microsoft Macintosh PowerPoint</Application>
  <PresentationFormat>On-screen Show (4:3)</PresentationFormat>
  <Paragraphs>73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122</cp:revision>
  <dcterms:created xsi:type="dcterms:W3CDTF">2016-04-07T08:10:27Z</dcterms:created>
  <dcterms:modified xsi:type="dcterms:W3CDTF">2016-04-07T08:38:02Z</dcterms:modified>
</cp:coreProperties>
</file>