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87208"/>
            <a:ext cx="8890000" cy="3883585"/>
            <a:chOff x="127000" y="1828800"/>
            <a:chExt cx="8890000" cy="3883585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676400" y="1828800"/>
              <a:ext cx="6324600" cy="458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8.1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serum phosphate below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as specified by the RA audit measure, by centre </a:t>
              </a:r>
              <a:r>
                <a:rPr lang="en-US" sz="1200" smtClean="0"/>
                <a:t>in </a:t>
              </a:r>
              <a:r>
                <a:rPr lang="en-US" sz="1200" smtClean="0"/>
                <a:t>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2096"/>
              <a:ext cx="8890000" cy="342028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76611"/>
            <a:ext cx="8890000" cy="3904778"/>
            <a:chOff x="127000" y="1838447"/>
            <a:chExt cx="8890000" cy="3904778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133600" y="1838447"/>
              <a:ext cx="5334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serum bicarbonate within range (18–24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2284"/>
              <a:ext cx="8890000" cy="34709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54013"/>
            <a:ext cx="4445000" cy="3549975"/>
            <a:chOff x="2349500" y="1792069"/>
            <a:chExt cx="4445000" cy="3549975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743200" y="1792069"/>
              <a:ext cx="4038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8.11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within range for bicarbonate (18–24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</a:t>
              </a:r>
            </a:p>
            <a:p>
              <a:pPr algn="ctr"/>
              <a:r>
                <a:rPr lang="en-US" sz="1200" dirty="0" smtClean="0"/>
                <a:t>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44496"/>
              <a:ext cx="4445000" cy="28975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66330"/>
            <a:ext cx="8890000" cy="3925341"/>
            <a:chOff x="127000" y="1816100"/>
            <a:chExt cx="8890000" cy="3925341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981200" y="1816100"/>
              <a:ext cx="5638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serum bicarbonate within range (22–30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2284"/>
              <a:ext cx="8890000" cy="34691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04110"/>
            <a:ext cx="4445000" cy="3849781"/>
            <a:chOff x="2349500" y="1701800"/>
            <a:chExt cx="4445000" cy="3849781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819400" y="1701800"/>
              <a:ext cx="3810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8.13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peritoneal dialysis patients within range for bicarbonate</a:t>
              </a:r>
            </a:p>
            <a:p>
              <a:pPr algn="ctr"/>
              <a:r>
                <a:rPr lang="en-US" sz="1200" dirty="0" smtClean="0"/>
                <a:t>(22–30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71344"/>
              <a:ext cx="4445000" cy="31802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98706"/>
            <a:ext cx="5842000" cy="3260589"/>
            <a:chOff x="1651000" y="1976735"/>
            <a:chExt cx="5842000" cy="3260589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438400" y="1976735"/>
              <a:ext cx="4648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8.14</a:t>
              </a:r>
              <a:r>
                <a:rPr lang="en-US" sz="1200" b="1" dirty="0"/>
                <a:t>.</a:t>
              </a:r>
              <a:r>
                <a:rPr lang="en-US" sz="1200" dirty="0" smtClean="0"/>
                <a:t> Longitudinal change in percentage of patients within the range for bicarbonate by dialysis modality 2005–2015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41448"/>
              <a:ext cx="5842000" cy="27958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19535"/>
            <a:ext cx="8890000" cy="3853855"/>
            <a:chOff x="127000" y="1851025"/>
            <a:chExt cx="8890000" cy="3853855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238432" y="1851025"/>
              <a:ext cx="50767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0572"/>
              <a:ext cx="8890000" cy="34143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51381"/>
            <a:ext cx="4445000" cy="3555238"/>
            <a:chOff x="2349500" y="1752600"/>
            <a:chExt cx="4445000" cy="3555238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971800" y="1752600"/>
              <a:ext cx="3581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8.16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18588"/>
              <a:ext cx="4445000" cy="28892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52297"/>
            <a:ext cx="8890000" cy="3953407"/>
            <a:chOff x="127000" y="1828800"/>
            <a:chExt cx="8890000" cy="3953407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2057400" y="1828800"/>
              <a:ext cx="5511800" cy="45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8.17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/>
            </a:p>
          </p:txBody>
        </p:sp>
        <p:pic>
          <p:nvPicPr>
            <p:cNvPr id="5" name="Picture 4" descr="Slide08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55520"/>
              <a:ext cx="8890000" cy="352668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36946"/>
            <a:ext cx="4445000" cy="3384108"/>
            <a:chOff x="2349500" y="1828800"/>
            <a:chExt cx="4445000" cy="3384108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819400" y="1828800"/>
              <a:ext cx="396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</a:t>
              </a:r>
            </a:p>
            <a:p>
              <a:pPr algn="ctr"/>
              <a:r>
                <a:rPr lang="en-US" sz="1200" dirty="0" smtClean="0"/>
                <a:t>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82596"/>
              <a:ext cx="4445000" cy="27303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427965"/>
            <a:ext cx="5842000" cy="4002070"/>
            <a:chOff x="1651000" y="1561886"/>
            <a:chExt cx="5842000" cy="4002070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514600" y="1561886"/>
              <a:ext cx="457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8.19</a:t>
              </a:r>
              <a:r>
                <a:rPr lang="en-US" sz="1200" b="1" dirty="0"/>
                <a:t>.</a:t>
              </a:r>
              <a:r>
                <a:rPr lang="en-US" sz="1200" dirty="0" smtClean="0"/>
                <a:t> Longitudinal change in percentage of patients with adjusted calcium &lt;2.2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/L, 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and &gt;2.5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by dialysis modality 2005–2015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40280"/>
              <a:ext cx="5842000" cy="33236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02243"/>
            <a:ext cx="4584700" cy="3453515"/>
            <a:chOff x="2349500" y="1765300"/>
            <a:chExt cx="4584700" cy="3453515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438400" y="1765300"/>
              <a:ext cx="4495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serum phosphate below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as specified by the</a:t>
              </a:r>
            </a:p>
            <a:p>
              <a:pPr algn="ctr"/>
              <a:r>
                <a:rPr lang="en-US" sz="1200" dirty="0" smtClean="0"/>
                <a:t>RA clinical audit measure,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78024"/>
              <a:ext cx="4445000" cy="27407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488865"/>
            <a:ext cx="8890000" cy="3880271"/>
            <a:chOff x="127000" y="1595735"/>
            <a:chExt cx="8890000" cy="3880271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2209800" y="1595735"/>
              <a:ext cx="525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phosphate within the range specified by the RA guideline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03278"/>
              <a:ext cx="8890000" cy="3472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72670" y="1714356"/>
            <a:ext cx="4598660" cy="3429289"/>
            <a:chOff x="2335540" y="1790700"/>
            <a:chExt cx="4598660" cy="3429289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2335540" y="1790700"/>
              <a:ext cx="45986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8.21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</a:t>
              </a:r>
            </a:p>
            <a:p>
              <a:pPr algn="ctr"/>
              <a:r>
                <a:rPr lang="en-US" sz="1200" dirty="0" smtClean="0"/>
                <a:t>with phosphate within the range specified by the RA guideline</a:t>
              </a:r>
            </a:p>
            <a:p>
              <a:pPr algn="ctr"/>
              <a:r>
                <a:rPr lang="en-US" sz="1200" dirty="0" smtClean="0"/>
                <a:t>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65832"/>
              <a:ext cx="4445000" cy="27541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74837"/>
            <a:ext cx="8890000" cy="3908327"/>
            <a:chOff x="127000" y="1828800"/>
            <a:chExt cx="8890000" cy="3908327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1422400" y="1828800"/>
              <a:ext cx="6731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phosphate within the range specified by the RA guideline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5332"/>
              <a:ext cx="8890000" cy="34617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53972"/>
            <a:ext cx="4584700" cy="3150056"/>
            <a:chOff x="2349500" y="1944469"/>
            <a:chExt cx="4584700" cy="3150056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743200" y="1944469"/>
              <a:ext cx="4191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8.23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peritoneal dialysis patients with phosphate within the range specified by the RA guideline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67940"/>
              <a:ext cx="4445000" cy="25265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83679"/>
            <a:ext cx="5892800" cy="4090642"/>
            <a:chOff x="1651000" y="1676400"/>
            <a:chExt cx="5892800" cy="4090642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2152369" y="1676400"/>
              <a:ext cx="53914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8.24</a:t>
              </a:r>
              <a:r>
                <a:rPr lang="en-US" sz="1200" b="1" dirty="0"/>
                <a:t>.</a:t>
              </a:r>
              <a:r>
                <a:rPr lang="en-US" sz="1200" dirty="0" smtClean="0"/>
                <a:t> Longitudinal change in percentage of patients with phosphate below, within and above the RA guideline by dialysis modality 2005–2015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57984"/>
              <a:ext cx="5842000" cy="36090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57109"/>
            <a:ext cx="8890000" cy="3743782"/>
            <a:chOff x="127000" y="2006600"/>
            <a:chExt cx="8890000" cy="3743782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965200" y="2006600"/>
              <a:ext cx="7797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2284"/>
              <a:ext cx="8890000" cy="34780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60503"/>
            <a:ext cx="4687560" cy="3536995"/>
            <a:chOff x="2349500" y="1866900"/>
            <a:chExt cx="4687560" cy="3536995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438400" y="1866900"/>
              <a:ext cx="4598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8.26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</a:t>
              </a:r>
            </a:p>
            <a:p>
              <a:pPr algn="ctr"/>
              <a:r>
                <a:rPr lang="en-US" sz="1200" dirty="0" smtClean="0"/>
                <a:t>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63724"/>
              <a:ext cx="4445000" cy="30401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4046"/>
            <a:ext cx="8890000" cy="3729908"/>
            <a:chOff x="127000" y="2009001"/>
            <a:chExt cx="8890000" cy="3729908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609600" y="2009001"/>
              <a:ext cx="8305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5332"/>
              <a:ext cx="8890000" cy="34635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92842"/>
            <a:ext cx="4445000" cy="3872317"/>
            <a:chOff x="2349500" y="1676400"/>
            <a:chExt cx="4445000" cy="3872317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2847181" y="1676400"/>
              <a:ext cx="385841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8.28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peritoneal dialysis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18004"/>
              <a:ext cx="4445000" cy="32307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87942"/>
            <a:ext cx="5842000" cy="3282117"/>
            <a:chOff x="1651000" y="1976735"/>
            <a:chExt cx="5842000" cy="3282117"/>
          </a:xfrm>
        </p:grpSpPr>
        <p:sp>
          <p:nvSpPr>
            <p:cNvPr id="43014" name="Rectangle 3"/>
            <p:cNvSpPr>
              <a:spLocks noChangeArrowheads="1"/>
            </p:cNvSpPr>
            <p:nvPr/>
          </p:nvSpPr>
          <p:spPr bwMode="auto">
            <a:xfrm>
              <a:off x="2362200" y="1976735"/>
              <a:ext cx="4800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8.29. </a:t>
              </a:r>
              <a:r>
                <a:rPr lang="en-US" sz="1200" dirty="0" smtClean="0"/>
                <a:t>Longitudinal change in percentage of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dialysis modality 2005–2015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2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39924"/>
              <a:ext cx="5842000" cy="28189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43590"/>
            <a:ext cx="8890000" cy="3970820"/>
            <a:chOff x="127000" y="1790700"/>
            <a:chExt cx="8890000" cy="397082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057400" y="1790700"/>
              <a:ext cx="5486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serum phosphate below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as specified by the RA audit measure, by centre in 2015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3140"/>
              <a:ext cx="8890000" cy="34983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17750" y="1727231"/>
            <a:ext cx="4508500" cy="3403539"/>
            <a:chOff x="2349500" y="1792069"/>
            <a:chExt cx="4508500" cy="3403539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590800" y="1792069"/>
              <a:ext cx="4267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8.4.</a:t>
              </a:r>
              <a:r>
                <a:rPr lang="en-US" sz="1200" dirty="0" smtClean="0"/>
                <a:t> Funnel plot of percentage of peritoneal dialysis patients with phosphate below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as specified by the RA clinical audit measure,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68880"/>
              <a:ext cx="4445000" cy="2726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31591"/>
            <a:ext cx="5842000" cy="4194819"/>
            <a:chOff x="1651000" y="1524000"/>
            <a:chExt cx="5842000" cy="4194819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133600" y="1524000"/>
              <a:ext cx="5257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8.5. </a:t>
              </a:r>
              <a:r>
                <a:rPr lang="en-US" sz="1200" dirty="0" smtClean="0"/>
                <a:t>Longitudinal change in percentage of patients with phosphate below and equal to or above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/L, as specified by the RA clinical audit measure, by dialysis modality 2005–2015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88464"/>
              <a:ext cx="5842000" cy="35303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39783"/>
            <a:ext cx="8890000" cy="3978435"/>
            <a:chOff x="127000" y="1761497"/>
            <a:chExt cx="8890000" cy="3978435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685800" y="1761497"/>
              <a:ext cx="8153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8.6. </a:t>
              </a:r>
              <a:r>
                <a:rPr lang="en-US" sz="1200" dirty="0" smtClean="0"/>
                <a:t>Percentage of HD patients achieving simultaneous control of the three key mineral bone disorders (adjusted calcium, phosphate and parathyroid hormone) in preventing severe hyperparathyroidism, by centre in 2015 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8380"/>
              <a:ext cx="8890000" cy="34615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98372"/>
            <a:ext cx="8890000" cy="4061257"/>
            <a:chOff x="127000" y="1739900"/>
            <a:chExt cx="8890000" cy="4061257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609600" y="1739900"/>
              <a:ext cx="83819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achieving simultaneous control of all three mineral bone disorders</a:t>
              </a:r>
            </a:p>
            <a:p>
              <a:pPr algn="ctr"/>
              <a:r>
                <a:rPr lang="en-US" sz="1200" dirty="0" smtClean="0"/>
                <a:t>(adjusted calcium, phosphate and parathyroid hormone) in preventing severe hyperparathyroidism, by centre in 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43328"/>
              <a:ext cx="8890000" cy="35578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17910"/>
            <a:ext cx="4445000" cy="4022180"/>
            <a:chOff x="2349500" y="1371600"/>
            <a:chExt cx="4445000" cy="4022180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717800" y="1371600"/>
              <a:ext cx="39878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8.8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HD patients achieving simultaneous control of all three mineral bone disorders (adjusted calcium, phosphate and parathyroid hormone) in preventing severe hyperparathyroidism,</a:t>
              </a:r>
            </a:p>
            <a:p>
              <a:pPr algn="ctr"/>
              <a:r>
                <a:rPr lang="en-US" sz="1200" dirty="0" smtClean="0"/>
                <a:t>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85060"/>
              <a:ext cx="4445000" cy="30087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07474"/>
            <a:ext cx="4445000" cy="4043052"/>
            <a:chOff x="2349500" y="1371685"/>
            <a:chExt cx="4445000" cy="4043052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794000" y="1371685"/>
              <a:ext cx="39116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8.9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PD patients achieving simultaneous control of all three mineral bone disorders (adjusted calcium, phosphate and parathyroid hormone) in preventing severe hyperparathyroidism,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85060"/>
              <a:ext cx="4445000" cy="30296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1006</Words>
  <Application>Microsoft Macintosh PowerPoint</Application>
  <PresentationFormat>On-screen Show (4:3)</PresentationFormat>
  <Paragraphs>67</Paragraphs>
  <Slides>29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131</cp:revision>
  <dcterms:created xsi:type="dcterms:W3CDTF">2017-10-06T12:04:14Z</dcterms:created>
  <dcterms:modified xsi:type="dcterms:W3CDTF">2017-10-06T12:06:16Z</dcterms:modified>
</cp:coreProperties>
</file>