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96" y="-1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F5FA8A-D598-9D48-A408-67E573BB80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1BB24-92AB-A246-9412-8E53AFA88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A8B30-2C62-F945-80B8-14848EA4B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1118D-FD91-4045-A5F4-0C9E949FE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BD76E-C3BC-754A-995F-7ACBC6055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C9123-7447-894B-BABC-3D8D4B2B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5F40-2CE3-9445-A203-394F2627A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B6D6F-2234-3249-9423-747AE5E04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5BA9-363D-374B-BD51-794B5784D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C9CE-4ADB-F748-A370-EE63BF306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728E-538E-AF4E-95C0-5AD7D55F0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AF73-2C8C-384C-A8D3-6C750DC94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96F7E64-B70E-EE40-A944-F0FE5F887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7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8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9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1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497921"/>
            <a:ext cx="8890000" cy="3862159"/>
            <a:chOff x="127000" y="1828800"/>
            <a:chExt cx="8890000" cy="3862159"/>
          </a:xfrm>
        </p:grpSpPr>
        <p:sp>
          <p:nvSpPr>
            <p:cNvPr id="14342" name="Rectangle 3"/>
            <p:cNvSpPr>
              <a:spLocks noChangeArrowheads="1"/>
            </p:cNvSpPr>
            <p:nvPr/>
          </p:nvSpPr>
          <p:spPr bwMode="auto">
            <a:xfrm>
              <a:off x="1676400" y="1828800"/>
              <a:ext cx="6324600" cy="458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8.1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 serum phosphate below 1.7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 as specified by the RA audit measure, by centre </a:t>
              </a:r>
              <a:r>
                <a:rPr lang="en-US" sz="1200" smtClean="0"/>
                <a:t>in </a:t>
              </a:r>
              <a:r>
                <a:rPr lang="en-US" sz="1200" smtClean="0"/>
                <a:t>2016 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0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302764"/>
              <a:ext cx="8890000" cy="338819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77049"/>
            <a:ext cx="8890000" cy="3903903"/>
            <a:chOff x="127000" y="1476611"/>
            <a:chExt cx="8890000" cy="3903903"/>
          </a:xfrm>
        </p:grpSpPr>
        <p:sp>
          <p:nvSpPr>
            <p:cNvPr id="23557" name="Rectangle 3"/>
            <p:cNvSpPr>
              <a:spLocks noChangeArrowheads="1"/>
            </p:cNvSpPr>
            <p:nvPr/>
          </p:nvSpPr>
          <p:spPr bwMode="auto">
            <a:xfrm>
              <a:off x="1600200" y="1476611"/>
              <a:ext cx="6248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8.10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 serum bicarbonate within range (18–24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1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05000"/>
              <a:ext cx="8890000" cy="34755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711960"/>
            <a:ext cx="4445000" cy="3434080"/>
            <a:chOff x="2349500" y="1654013"/>
            <a:chExt cx="4445000" cy="3434080"/>
          </a:xfrm>
        </p:grpSpPr>
        <p:sp>
          <p:nvSpPr>
            <p:cNvPr id="24582" name="Rectangle 3"/>
            <p:cNvSpPr>
              <a:spLocks noChangeArrowheads="1"/>
            </p:cNvSpPr>
            <p:nvPr/>
          </p:nvSpPr>
          <p:spPr bwMode="auto">
            <a:xfrm>
              <a:off x="2743200" y="1654013"/>
              <a:ext cx="4038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8.11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for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within range for bicarbonate (18–24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1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86000"/>
              <a:ext cx="4445000" cy="28020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32018"/>
            <a:ext cx="8890000" cy="3993964"/>
            <a:chOff x="127000" y="1466330"/>
            <a:chExt cx="8890000" cy="3993964"/>
          </a:xfrm>
        </p:grpSpPr>
        <p:sp>
          <p:nvSpPr>
            <p:cNvPr id="25606" name="Rectangle 3"/>
            <p:cNvSpPr>
              <a:spLocks noChangeArrowheads="1"/>
            </p:cNvSpPr>
            <p:nvPr/>
          </p:nvSpPr>
          <p:spPr bwMode="auto">
            <a:xfrm>
              <a:off x="1447800" y="1466330"/>
              <a:ext cx="6477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8.12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peritoneal dialysis patients with serum bicarbonate within range (22–30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1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81200"/>
              <a:ext cx="8890000" cy="34790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590255"/>
            <a:ext cx="4445000" cy="3677491"/>
            <a:chOff x="2349500" y="1504109"/>
            <a:chExt cx="4445000" cy="3677491"/>
          </a:xfrm>
        </p:grpSpPr>
        <p:sp>
          <p:nvSpPr>
            <p:cNvPr id="26630" name="Rectangle 3"/>
            <p:cNvSpPr>
              <a:spLocks noChangeArrowheads="1"/>
            </p:cNvSpPr>
            <p:nvPr/>
          </p:nvSpPr>
          <p:spPr bwMode="auto">
            <a:xfrm>
              <a:off x="2984500" y="1504109"/>
              <a:ext cx="3810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8.13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for percentage of peritoneal dialysis patients within range for bicarbonate </a:t>
              </a:r>
              <a:br>
                <a:rPr lang="en-US" sz="1200" dirty="0" smtClean="0"/>
              </a:br>
              <a:r>
                <a:rPr lang="en-US" sz="1200" dirty="0" smtClean="0"/>
                <a:t>(22–30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1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05116"/>
              <a:ext cx="4445000" cy="29764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785258"/>
            <a:ext cx="5842000" cy="3287485"/>
            <a:chOff x="1651000" y="1798706"/>
            <a:chExt cx="5842000" cy="3287485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2438400" y="1798706"/>
              <a:ext cx="4648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8.14</a:t>
              </a:r>
              <a:r>
                <a:rPr lang="en-US" sz="1200" b="1" dirty="0"/>
                <a:t>.</a:t>
              </a:r>
              <a:r>
                <a:rPr lang="en-US" sz="1200" dirty="0" smtClean="0"/>
                <a:t> Longitudinal change in percentage of patients within the range for bicarbonate by dialysis modality 2006–2016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1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286000"/>
              <a:ext cx="5842000" cy="28001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55030"/>
            <a:ext cx="8890000" cy="3947940"/>
            <a:chOff x="127000" y="1519535"/>
            <a:chExt cx="8890000" cy="3947940"/>
          </a:xfrm>
        </p:grpSpPr>
        <p:sp>
          <p:nvSpPr>
            <p:cNvPr id="28678" name="Rectangle 3"/>
            <p:cNvSpPr>
              <a:spLocks noChangeArrowheads="1"/>
            </p:cNvSpPr>
            <p:nvPr/>
          </p:nvSpPr>
          <p:spPr bwMode="auto">
            <a:xfrm>
              <a:off x="1981200" y="1519535"/>
              <a:ext cx="6172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8.15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 serum potassium within range (4–6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1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81200"/>
              <a:ext cx="8890000" cy="34862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663891"/>
            <a:ext cx="4445000" cy="3530219"/>
            <a:chOff x="2349500" y="1651381"/>
            <a:chExt cx="4445000" cy="3530219"/>
          </a:xfrm>
        </p:grpSpPr>
        <p:sp>
          <p:nvSpPr>
            <p:cNvPr id="29702" name="Rectangle 3"/>
            <p:cNvSpPr>
              <a:spLocks noChangeArrowheads="1"/>
            </p:cNvSpPr>
            <p:nvPr/>
          </p:nvSpPr>
          <p:spPr bwMode="auto">
            <a:xfrm>
              <a:off x="2971800" y="1651381"/>
              <a:ext cx="3581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8.16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for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within range for serum potassium (4–6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1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03606"/>
              <a:ext cx="4445000" cy="28779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95495"/>
            <a:ext cx="8890000" cy="3867011"/>
            <a:chOff x="127000" y="1452297"/>
            <a:chExt cx="8890000" cy="3867011"/>
          </a:xfrm>
        </p:grpSpPr>
        <p:sp>
          <p:nvSpPr>
            <p:cNvPr id="30726" name="Rectangle 3"/>
            <p:cNvSpPr>
              <a:spLocks noChangeArrowheads="1"/>
            </p:cNvSpPr>
            <p:nvPr/>
          </p:nvSpPr>
          <p:spPr bwMode="auto">
            <a:xfrm>
              <a:off x="1752600" y="1452297"/>
              <a:ext cx="6019800" cy="451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8.17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 adjusted calcium within range (2.2–2.5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2016</a:t>
              </a:r>
              <a:endParaRPr lang="en-US" sz="1200" dirty="0"/>
            </a:p>
          </p:txBody>
        </p:sp>
        <p:pic>
          <p:nvPicPr>
            <p:cNvPr id="7" name="Picture 6" descr="Slide08-1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05000"/>
              <a:ext cx="8890000" cy="341430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17750" y="1744773"/>
            <a:ext cx="4508500" cy="3368454"/>
            <a:chOff x="2349500" y="1736946"/>
            <a:chExt cx="4508500" cy="3368454"/>
          </a:xfrm>
        </p:grpSpPr>
        <p:sp>
          <p:nvSpPr>
            <p:cNvPr id="31750" name="Rectangle 3"/>
            <p:cNvSpPr>
              <a:spLocks noChangeArrowheads="1"/>
            </p:cNvSpPr>
            <p:nvPr/>
          </p:nvSpPr>
          <p:spPr bwMode="auto">
            <a:xfrm>
              <a:off x="2819400" y="1736946"/>
              <a:ext cx="4038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8.18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 adjusted calcium within range</a:t>
              </a:r>
              <a:br>
                <a:rPr lang="en-US" sz="1200" dirty="0" smtClean="0"/>
              </a:br>
              <a:r>
                <a:rPr lang="en-US" sz="1200" dirty="0" smtClean="0"/>
                <a:t>(2.2–2.5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1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90464"/>
              <a:ext cx="4445000" cy="27149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37883"/>
            <a:ext cx="8890000" cy="3982235"/>
            <a:chOff x="127000" y="1427965"/>
            <a:chExt cx="8890000" cy="3982235"/>
          </a:xfrm>
        </p:grpSpPr>
        <p:sp>
          <p:nvSpPr>
            <p:cNvPr id="32773" name="Rectangle 3"/>
            <p:cNvSpPr>
              <a:spLocks noChangeArrowheads="1"/>
            </p:cNvSpPr>
            <p:nvPr/>
          </p:nvSpPr>
          <p:spPr bwMode="auto">
            <a:xfrm>
              <a:off x="1752600" y="1427965"/>
              <a:ext cx="6324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8.19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peritoneal dialysis patients with adjusted calcium within range (2.2–2.5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2016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1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20154"/>
              <a:ext cx="8890000" cy="34900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799618"/>
            <a:ext cx="4508500" cy="3258764"/>
            <a:chOff x="2349500" y="1702243"/>
            <a:chExt cx="4508500" cy="3258764"/>
          </a:xfrm>
        </p:grpSpPr>
        <p:sp>
          <p:nvSpPr>
            <p:cNvPr id="15366" name="Rectangle 3"/>
            <p:cNvSpPr>
              <a:spLocks noChangeArrowheads="1"/>
            </p:cNvSpPr>
            <p:nvPr/>
          </p:nvSpPr>
          <p:spPr bwMode="auto">
            <a:xfrm>
              <a:off x="2362200" y="1702243"/>
              <a:ext cx="4495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 serum phosphate below 1.7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 as specified by the</a:t>
              </a:r>
              <a:br>
                <a:rPr lang="en-US" sz="1200" dirty="0" smtClean="0"/>
              </a:br>
              <a:r>
                <a:rPr lang="en-US" sz="1200" dirty="0" smtClean="0"/>
                <a:t>RA clinical audit measure,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0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62200"/>
              <a:ext cx="4445000" cy="25988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49500" y="1762850"/>
            <a:ext cx="4508500" cy="3332301"/>
            <a:chOff x="2349500" y="1792069"/>
            <a:chExt cx="4508500" cy="3332301"/>
          </a:xfrm>
        </p:grpSpPr>
        <p:sp>
          <p:nvSpPr>
            <p:cNvPr id="33798" name="Rectangle 3"/>
            <p:cNvSpPr>
              <a:spLocks noChangeArrowheads="1"/>
            </p:cNvSpPr>
            <p:nvPr/>
          </p:nvSpPr>
          <p:spPr bwMode="auto">
            <a:xfrm>
              <a:off x="2590800" y="1792069"/>
              <a:ext cx="42672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8.20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peritoneal dialysis patients with adjusted calcium within range</a:t>
              </a:r>
              <a:br>
                <a:rPr lang="en-US" sz="1200" dirty="0" smtClean="0"/>
              </a:br>
              <a:r>
                <a:rPr lang="en-US" sz="1200" dirty="0" smtClean="0"/>
                <a:t>(2.2–2.5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8-2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38400"/>
              <a:ext cx="4445000" cy="268597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424464"/>
            <a:ext cx="5842000" cy="4009072"/>
            <a:chOff x="1651000" y="1563469"/>
            <a:chExt cx="5842000" cy="4009072"/>
          </a:xfrm>
        </p:grpSpPr>
        <p:sp>
          <p:nvSpPr>
            <p:cNvPr id="34822" name="Rectangle 3"/>
            <p:cNvSpPr>
              <a:spLocks noChangeArrowheads="1"/>
            </p:cNvSpPr>
            <p:nvPr/>
          </p:nvSpPr>
          <p:spPr bwMode="auto">
            <a:xfrm>
              <a:off x="2729871" y="1563469"/>
              <a:ext cx="420432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8.21</a:t>
              </a:r>
              <a:r>
                <a:rPr lang="en-US" sz="1200" b="1" dirty="0"/>
                <a:t>.</a:t>
              </a:r>
              <a:r>
                <a:rPr lang="en-US" sz="1200" dirty="0" smtClean="0"/>
                <a:t> Longitudinal change in percentage of patients with adjusted calcium &lt;2.2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/L, 2.2–2.5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 and &gt;2.5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 by dialysis modality 2006–2016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2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257044"/>
              <a:ext cx="5842000" cy="33154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77555"/>
            <a:ext cx="8890000" cy="3902891"/>
            <a:chOff x="127000" y="1474837"/>
            <a:chExt cx="8890000" cy="3902891"/>
          </a:xfrm>
        </p:grpSpPr>
        <p:sp>
          <p:nvSpPr>
            <p:cNvPr id="35846" name="Rectangle 3"/>
            <p:cNvSpPr>
              <a:spLocks noChangeArrowheads="1"/>
            </p:cNvSpPr>
            <p:nvPr/>
          </p:nvSpPr>
          <p:spPr bwMode="auto">
            <a:xfrm>
              <a:off x="1422400" y="1474837"/>
              <a:ext cx="6731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8.22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 phosphate within the range specified by the RA guideline (1.1–1.7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2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05000"/>
              <a:ext cx="8890000" cy="34727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719429"/>
            <a:ext cx="4508500" cy="3419143"/>
            <a:chOff x="2349500" y="1853972"/>
            <a:chExt cx="4508500" cy="3419143"/>
          </a:xfrm>
        </p:grpSpPr>
        <p:sp>
          <p:nvSpPr>
            <p:cNvPr id="36870" name="Rectangle 3"/>
            <p:cNvSpPr>
              <a:spLocks noChangeArrowheads="1"/>
            </p:cNvSpPr>
            <p:nvPr/>
          </p:nvSpPr>
          <p:spPr bwMode="auto">
            <a:xfrm>
              <a:off x="2667000" y="1853972"/>
              <a:ext cx="4191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8.23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 phosphate within the range specified by the RA guideline (1.1–1.7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2016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2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14600"/>
              <a:ext cx="4445000" cy="27585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24215"/>
            <a:ext cx="8890000" cy="4009570"/>
            <a:chOff x="127000" y="1383679"/>
            <a:chExt cx="8890000" cy="4009570"/>
          </a:xfrm>
        </p:grpSpPr>
        <p:sp>
          <p:nvSpPr>
            <p:cNvPr id="37894" name="Rectangle 3"/>
            <p:cNvSpPr>
              <a:spLocks noChangeArrowheads="1"/>
            </p:cNvSpPr>
            <p:nvPr/>
          </p:nvSpPr>
          <p:spPr bwMode="auto">
            <a:xfrm>
              <a:off x="2152369" y="1383679"/>
              <a:ext cx="53914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8.24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peritoneal dialysis patients with phosphate within the range specified by the RA guideline (1.1–1.7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2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05000"/>
              <a:ext cx="8890000" cy="34882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727383"/>
            <a:ext cx="4445000" cy="3403235"/>
            <a:chOff x="2349500" y="1792069"/>
            <a:chExt cx="4445000" cy="3403235"/>
          </a:xfrm>
        </p:grpSpPr>
        <p:sp>
          <p:nvSpPr>
            <p:cNvPr id="38918" name="Rectangle 3"/>
            <p:cNvSpPr>
              <a:spLocks noChangeArrowheads="1"/>
            </p:cNvSpPr>
            <p:nvPr/>
          </p:nvSpPr>
          <p:spPr bwMode="auto">
            <a:xfrm>
              <a:off x="2641600" y="1792069"/>
              <a:ext cx="41402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8.25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peritoneal dialysis patients with phosphate within the range specified by the RA guideline (1.1–1.7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2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71928"/>
              <a:ext cx="4445000" cy="27233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371600"/>
            <a:ext cx="5842000" cy="4161847"/>
            <a:chOff x="1651000" y="1647246"/>
            <a:chExt cx="5842000" cy="4161847"/>
          </a:xfrm>
        </p:grpSpPr>
        <p:sp>
          <p:nvSpPr>
            <p:cNvPr id="39942" name="Rectangle 3"/>
            <p:cNvSpPr>
              <a:spLocks noChangeArrowheads="1"/>
            </p:cNvSpPr>
            <p:nvPr/>
          </p:nvSpPr>
          <p:spPr bwMode="auto">
            <a:xfrm>
              <a:off x="2209800" y="1647246"/>
              <a:ext cx="52577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8.26</a:t>
              </a:r>
              <a:r>
                <a:rPr lang="en-US" sz="1200" b="1" dirty="0"/>
                <a:t>.</a:t>
              </a:r>
              <a:r>
                <a:rPr lang="en-US" sz="1200" dirty="0" smtClean="0"/>
                <a:t> Longitudinal change in percentage of patients with phosphate below, within and above the RA guideline by dialysis modality 2006–2016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2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135124"/>
              <a:ext cx="5842000" cy="36739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519474"/>
            <a:ext cx="8890000" cy="3819052"/>
            <a:chOff x="127000" y="1564046"/>
            <a:chExt cx="8890000" cy="3819052"/>
          </a:xfrm>
        </p:grpSpPr>
        <p:sp>
          <p:nvSpPr>
            <p:cNvPr id="40966" name="Rectangle 3"/>
            <p:cNvSpPr>
              <a:spLocks noChangeArrowheads="1"/>
            </p:cNvSpPr>
            <p:nvPr/>
          </p:nvSpPr>
          <p:spPr bwMode="auto">
            <a:xfrm>
              <a:off x="609600" y="1564046"/>
              <a:ext cx="8305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8.27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 PTH within range (16–72 </a:t>
              </a:r>
              <a:r>
                <a:rPr lang="en-US" sz="1200" dirty="0" err="1" smtClean="0"/>
                <a:t>pmol</a:t>
              </a:r>
              <a:r>
                <a:rPr lang="en-US" sz="1200" dirty="0" smtClean="0"/>
                <a:t>/L)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2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05000"/>
              <a:ext cx="8890000" cy="34780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563469"/>
            <a:ext cx="4508500" cy="3824210"/>
            <a:chOff x="2349500" y="1585990"/>
            <a:chExt cx="4508500" cy="3824210"/>
          </a:xfrm>
        </p:grpSpPr>
        <p:sp>
          <p:nvSpPr>
            <p:cNvPr id="41990" name="Rectangle 3"/>
            <p:cNvSpPr>
              <a:spLocks noChangeArrowheads="1"/>
            </p:cNvSpPr>
            <p:nvPr/>
          </p:nvSpPr>
          <p:spPr bwMode="auto">
            <a:xfrm>
              <a:off x="2847181" y="1585990"/>
              <a:ext cx="401081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8.28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with PTH within range (16–72 </a:t>
              </a:r>
              <a:r>
                <a:rPr lang="en-US" sz="1200" dirty="0" err="1" smtClean="0"/>
                <a:t>pmol</a:t>
              </a:r>
              <a:r>
                <a:rPr lang="en-US" sz="1200" dirty="0" smtClean="0"/>
                <a:t>/L) </a:t>
              </a:r>
              <a:br>
                <a:rPr lang="en-US" sz="1200" dirty="0" smtClean="0"/>
              </a:br>
              <a:r>
                <a:rPr lang="en-US" sz="1200" dirty="0" smtClean="0"/>
                <a:t>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2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17128"/>
              <a:ext cx="4445000" cy="31930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000" y="1415374"/>
            <a:ext cx="8890000" cy="4027252"/>
            <a:chOff x="127000" y="1787942"/>
            <a:chExt cx="8890000" cy="4027252"/>
          </a:xfrm>
        </p:grpSpPr>
        <p:sp>
          <p:nvSpPr>
            <p:cNvPr id="43014" name="Rectangle 3"/>
            <p:cNvSpPr>
              <a:spLocks noChangeArrowheads="1"/>
            </p:cNvSpPr>
            <p:nvPr/>
          </p:nvSpPr>
          <p:spPr bwMode="auto">
            <a:xfrm>
              <a:off x="2057400" y="1787942"/>
              <a:ext cx="5486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8.29. </a:t>
              </a:r>
              <a:r>
                <a:rPr lang="en-US" sz="1200" dirty="0" smtClean="0"/>
                <a:t>Percentage of peritoneal dialysis patients with PTH within range (16–72 </a:t>
              </a:r>
              <a:r>
                <a:rPr lang="en-US" sz="1200" dirty="0" err="1" smtClean="0"/>
                <a:t>pmol</a:t>
              </a:r>
              <a:r>
                <a:rPr lang="en-US" sz="1200" dirty="0" smtClean="0"/>
                <a:t>/L)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6" name="Picture 5" descr="Slide08-2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37232"/>
              <a:ext cx="8890000" cy="35779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519535"/>
            <a:ext cx="8890000" cy="3892770"/>
            <a:chOff x="127000" y="1517430"/>
            <a:chExt cx="8890000" cy="3892770"/>
          </a:xfrm>
        </p:grpSpPr>
        <p:sp>
          <p:nvSpPr>
            <p:cNvPr id="16390" name="Rectangle 3"/>
            <p:cNvSpPr>
              <a:spLocks noChangeArrowheads="1"/>
            </p:cNvSpPr>
            <p:nvPr/>
          </p:nvSpPr>
          <p:spPr bwMode="auto">
            <a:xfrm>
              <a:off x="2057400" y="1517430"/>
              <a:ext cx="54863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8.3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peritoneal dialysis patients with serum phosphate below 1.7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 as specified by the RA audit measure, by centre in 2016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0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38474"/>
              <a:ext cx="8890000" cy="34717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577231"/>
            <a:ext cx="4813300" cy="3703538"/>
            <a:chOff x="2349500" y="1787942"/>
            <a:chExt cx="4813300" cy="3703538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2362200" y="1787942"/>
              <a:ext cx="4800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8.30. </a:t>
              </a:r>
              <a:r>
                <a:rPr lang="en-US" sz="1200" dirty="0" smtClean="0"/>
                <a:t>Funnel plot of percentage of peritoneal dialysis patients</a:t>
              </a:r>
            </a:p>
            <a:p>
              <a:pPr algn="ctr"/>
              <a:r>
                <a:rPr lang="en-US" sz="1200" dirty="0" smtClean="0"/>
                <a:t>with PTH within range (16–72 </a:t>
              </a:r>
              <a:r>
                <a:rPr lang="en-US" sz="1200" dirty="0" err="1" smtClean="0"/>
                <a:t>pmol</a:t>
              </a:r>
              <a:r>
                <a:rPr lang="en-US" sz="1200" dirty="0" smtClean="0"/>
                <a:t>/L)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3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16480"/>
              <a:ext cx="4445000" cy="3175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794879"/>
            <a:ext cx="5842000" cy="3268243"/>
            <a:chOff x="1651000" y="1976735"/>
            <a:chExt cx="5842000" cy="3268243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2362200" y="1976735"/>
              <a:ext cx="4800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8.31. </a:t>
              </a:r>
              <a:r>
                <a:rPr lang="en-US" sz="1200" dirty="0" smtClean="0"/>
                <a:t>Longitudinal change in percentage of patients with PTH within range (16–72 </a:t>
              </a:r>
              <a:r>
                <a:rPr lang="en-US" sz="1200" dirty="0" err="1" smtClean="0"/>
                <a:t>pmol</a:t>
              </a:r>
              <a:r>
                <a:rPr lang="en-US" sz="1200" dirty="0" smtClean="0"/>
                <a:t>/L) by dialysis modality 2006–2016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8-3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38400"/>
              <a:ext cx="5842000" cy="280657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747316"/>
            <a:ext cx="4508500" cy="3363369"/>
            <a:chOff x="2349500" y="1727231"/>
            <a:chExt cx="4508500" cy="3363369"/>
          </a:xfrm>
        </p:grpSpPr>
        <p:sp>
          <p:nvSpPr>
            <p:cNvPr id="17414" name="Rectangle 3"/>
            <p:cNvSpPr>
              <a:spLocks noChangeArrowheads="1"/>
            </p:cNvSpPr>
            <p:nvPr/>
          </p:nvSpPr>
          <p:spPr bwMode="auto">
            <a:xfrm>
              <a:off x="2590800" y="1727231"/>
              <a:ext cx="42672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8.4.</a:t>
              </a:r>
              <a:r>
                <a:rPr lang="en-US" sz="1200" dirty="0" smtClean="0"/>
                <a:t> Funnel plot of percentage of peritoneal dialysis patients with phosphate below 1.7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 as specified by the RA clinical audit measure,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0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62200"/>
              <a:ext cx="4445000" cy="2728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375113"/>
            <a:ext cx="5842000" cy="4107774"/>
            <a:chOff x="1651000" y="1563469"/>
            <a:chExt cx="5842000" cy="4107774"/>
          </a:xfrm>
        </p:grpSpPr>
        <p:sp>
          <p:nvSpPr>
            <p:cNvPr id="18438" name="Rectangle 3"/>
            <p:cNvSpPr>
              <a:spLocks noChangeArrowheads="1"/>
            </p:cNvSpPr>
            <p:nvPr/>
          </p:nvSpPr>
          <p:spPr bwMode="auto">
            <a:xfrm>
              <a:off x="2133600" y="1563469"/>
              <a:ext cx="5257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8.5. </a:t>
              </a:r>
              <a:r>
                <a:rPr lang="en-US" sz="1200" dirty="0" smtClean="0"/>
                <a:t>Longitudinal change in percentage of patients with phosphate below and equal to or above 1.7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/L, as specified by the RA clinical audit measure, by dialysis modality 2006–2016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0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212848"/>
              <a:ext cx="5842000" cy="34583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65616"/>
            <a:ext cx="8890000" cy="3926769"/>
            <a:chOff x="127000" y="1439783"/>
            <a:chExt cx="8890000" cy="3926769"/>
          </a:xfrm>
        </p:grpSpPr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685800" y="1439783"/>
              <a:ext cx="81533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8.6. </a:t>
              </a:r>
              <a:r>
                <a:rPr lang="en-US" sz="1200" dirty="0" smtClean="0"/>
                <a:t>Percentage of HD patients achieving simultaneous control of the three key mineral bone disorders (adjusted calcium, phosphate and parathyroid hormone) in preventing severe hyperparathyroidism, by centre in 2016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0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05000"/>
              <a:ext cx="8890000" cy="34615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12343"/>
            <a:ext cx="8890000" cy="4033315"/>
            <a:chOff x="127000" y="1398372"/>
            <a:chExt cx="8890000" cy="4033315"/>
          </a:xfrm>
        </p:grpSpPr>
        <p:sp>
          <p:nvSpPr>
            <p:cNvPr id="20486" name="Rectangle 3"/>
            <p:cNvSpPr>
              <a:spLocks noChangeArrowheads="1"/>
            </p:cNvSpPr>
            <p:nvPr/>
          </p:nvSpPr>
          <p:spPr bwMode="auto">
            <a:xfrm>
              <a:off x="609600" y="1398372"/>
              <a:ext cx="83819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8.7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PD patients achieving simultaneous control of all three mineral bone disorders</a:t>
              </a:r>
              <a:br>
                <a:rPr lang="en-US" sz="1200" dirty="0" smtClean="0"/>
              </a:br>
              <a:r>
                <a:rPr lang="en-US" sz="1200" dirty="0" smtClean="0"/>
                <a:t>(adjusted calcium, phosphate and parathyroid hormone) in preventing severe hyperparathyroidism, by centre in 2016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0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05000"/>
              <a:ext cx="8890000" cy="35266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356655"/>
            <a:ext cx="4445000" cy="4144690"/>
            <a:chOff x="2349500" y="1417910"/>
            <a:chExt cx="4445000" cy="4144690"/>
          </a:xfrm>
        </p:grpSpPr>
        <p:sp>
          <p:nvSpPr>
            <p:cNvPr id="21509" name="Rectangle 3"/>
            <p:cNvSpPr>
              <a:spLocks noChangeArrowheads="1"/>
            </p:cNvSpPr>
            <p:nvPr/>
          </p:nvSpPr>
          <p:spPr bwMode="auto">
            <a:xfrm>
              <a:off x="2794000" y="1417910"/>
              <a:ext cx="398780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8.8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HD patients achieving simultaneous control of all three mineral bone disorders (adjusted calcium, phosphate and parathyroid hormone) in preventing severe hyperparathyroidism, </a:t>
              </a:r>
              <a:br>
                <a:rPr lang="en-US" sz="1200" dirty="0" smtClean="0"/>
              </a:br>
              <a:r>
                <a:rPr lang="en-US" sz="1200" dirty="0" smtClean="0"/>
                <a:t>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0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68664"/>
              <a:ext cx="4445000" cy="30939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447800"/>
            <a:ext cx="4445000" cy="4058763"/>
            <a:chOff x="2349500" y="1503837"/>
            <a:chExt cx="4445000" cy="4058763"/>
          </a:xfrm>
        </p:grpSpPr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2794000" y="1503837"/>
              <a:ext cx="391160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8.9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PD patients achieving simultaneous control of all three mineral bone disorders (adjusted calcium, phosphate and parathyroid hormone) in preventing severe hyperparathyroidism, by centre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0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32923"/>
              <a:ext cx="4445000" cy="30296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1708</TotalTime>
  <Words>1079</Words>
  <Application>Microsoft Macintosh PowerPoint</Application>
  <PresentationFormat>On-screen Show (4:3)</PresentationFormat>
  <Paragraphs>63</Paragraphs>
  <Slides>31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>Renal Registry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RRUser</dc:creator>
  <cp:lastModifiedBy>Mark Ralph</cp:lastModifiedBy>
  <cp:revision>140</cp:revision>
  <dcterms:created xsi:type="dcterms:W3CDTF">2018-06-28T13:35:57Z</dcterms:created>
  <dcterms:modified xsi:type="dcterms:W3CDTF">2018-06-28T13:36:33Z</dcterms:modified>
</cp:coreProperties>
</file>