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60B9499-2672-AD47-96D3-3FFDD48826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C3DD2-3928-DE41-8A88-7E788D0D8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D88B6-5DEE-7B40-95EF-5FF7B0D02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B3F74-D0B8-6544-A594-21D8A4D9E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C9F3E-F128-284B-81F0-64738960A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85326-97BA-2D43-9138-7557AE608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9810F-C56B-7548-9928-DA54162D5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93B09-E902-F34A-BD71-1396631E2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D2BBA-66D4-D546-BE4A-EA9B77F57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1CE58-05FF-1A41-AE33-0DF1CFF54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F8AE8-8BA5-BD47-BEAC-36B6E6254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29FB3-D73C-AA48-9FDB-0946A2EAE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21825705-03C8-3146-9B78-342E608BF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017631"/>
            <a:ext cx="5842000" cy="4822738"/>
            <a:chOff x="1651000" y="1295400"/>
            <a:chExt cx="5842000" cy="4822738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3048000" y="1295400"/>
              <a:ext cx="44196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/>
                <a:t>Figure 10.1.</a:t>
              </a:r>
              <a:r>
                <a:rPr lang="en-US" sz="1200" dirty="0" smtClean="0"/>
                <a:t> Data completeness for key variables, stratified by first modality DOB = date of birth; PRD = primary renal diagnosis; BMI = body mass index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034540"/>
              <a:ext cx="5842000" cy="408359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19300" y="228600"/>
            <a:ext cx="5105400" cy="5943600"/>
            <a:chOff x="2019300" y="228600"/>
            <a:chExt cx="5105400" cy="5943600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2019300" y="228600"/>
              <a:ext cx="51054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10.10.</a:t>
              </a:r>
              <a:r>
                <a:rPr lang="en-US" sz="1200" dirty="0" smtClean="0"/>
                <a:t> Type of access used for first dialysis in patients presenting to a </a:t>
              </a:r>
              <a:r>
                <a:rPr lang="en-US" sz="1200" dirty="0" err="1" smtClean="0"/>
                <a:t>nephrologist</a:t>
              </a:r>
              <a:r>
                <a:rPr lang="en-US" sz="1200" dirty="0" smtClean="0"/>
                <a:t> &lt;90 days prior to dialysis start</a:t>
              </a:r>
            </a:p>
            <a:p>
              <a:pPr algn="ctr"/>
              <a:r>
                <a:rPr lang="en-US" sz="1200" dirty="0" smtClean="0"/>
                <a:t>PD = peritoneal dialysis; 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</a:t>
              </a:r>
            </a:p>
            <a:p>
              <a:pPr algn="ctr"/>
              <a:r>
                <a:rPr lang="en-US" sz="1200" dirty="0" smtClean="0"/>
                <a:t>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3268" y="1092200"/>
              <a:ext cx="3577464" cy="508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43100" y="254000"/>
            <a:ext cx="5257800" cy="5918200"/>
            <a:chOff x="1943100" y="533400"/>
            <a:chExt cx="5257800" cy="5918200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1943100" y="533400"/>
              <a:ext cx="5257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10.11.</a:t>
              </a:r>
              <a:r>
                <a:rPr lang="en-US" sz="1200" dirty="0" smtClean="0"/>
                <a:t> Type of first access for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stratified by centre restricted to patients presenting to a </a:t>
              </a:r>
              <a:r>
                <a:rPr lang="en-US" sz="1200" dirty="0" err="1" smtClean="0"/>
                <a:t>nephrologist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90 days prior to start</a:t>
              </a:r>
            </a:p>
            <a:p>
              <a:pPr algn="ctr"/>
              <a:r>
                <a:rPr lang="en-US" sz="1200" dirty="0" smtClean="0"/>
                <a:t>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6630" y="1371600"/>
              <a:ext cx="3550741" cy="508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62250" y="635000"/>
            <a:ext cx="3619500" cy="5537200"/>
            <a:chOff x="2762250" y="533400"/>
            <a:chExt cx="3619500" cy="5537200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2762250" y="533400"/>
              <a:ext cx="36195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10.12.</a:t>
              </a:r>
              <a:r>
                <a:rPr lang="en-US" sz="1200" dirty="0" smtClean="0"/>
                <a:t> Frequency of surgical assessment more than three months prior to starting dialysis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7589" y="990600"/>
              <a:ext cx="2528822" cy="508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618975"/>
            <a:ext cx="4445000" cy="3620050"/>
            <a:chOff x="2349500" y="1560513"/>
            <a:chExt cx="4445000" cy="3620050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2616200" y="1560513"/>
              <a:ext cx="4165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10.13.</a:t>
              </a:r>
              <a:r>
                <a:rPr lang="en-US" sz="1200" dirty="0" smtClean="0"/>
                <a:t> Funnel plot of the percentage of patients with PD catheter insertion &gt;2 weeks before starting dialysis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1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057400"/>
              <a:ext cx="4445000" cy="31231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261710"/>
            <a:ext cx="4445000" cy="4334580"/>
            <a:chOff x="2349500" y="1676400"/>
            <a:chExt cx="4445000" cy="4334580"/>
          </a:xfrm>
        </p:grpSpPr>
        <p:pic>
          <p:nvPicPr>
            <p:cNvPr id="5" name="Picture 4" descr="Slide10-1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150364"/>
              <a:ext cx="4445000" cy="3860616"/>
            </a:xfrm>
            <a:prstGeom prst="rect">
              <a:avLst/>
            </a:prstGeom>
          </p:spPr>
        </p:pic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819400" y="1676400"/>
              <a:ext cx="3962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10.14.</a:t>
              </a:r>
              <a:r>
                <a:rPr lang="en-US" sz="1200" dirty="0" smtClean="0"/>
                <a:t> PD catheter insertion technique stratified by surgical assessment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104345"/>
            <a:ext cx="4445000" cy="4649311"/>
            <a:chOff x="2349500" y="1302603"/>
            <a:chExt cx="4445000" cy="4649311"/>
          </a:xfrm>
        </p:grpSpPr>
        <p:sp>
          <p:nvSpPr>
            <p:cNvPr id="28678" name="Rectangle 3"/>
            <p:cNvSpPr>
              <a:spLocks noChangeArrowheads="1"/>
            </p:cNvSpPr>
            <p:nvPr/>
          </p:nvSpPr>
          <p:spPr bwMode="auto">
            <a:xfrm>
              <a:off x="2781528" y="1302603"/>
              <a:ext cx="400027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10.15.</a:t>
              </a:r>
              <a:r>
                <a:rPr lang="en-US" sz="1200" dirty="0" smtClean="0"/>
                <a:t> Type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access stratified by surgical assessment</a:t>
              </a:r>
            </a:p>
            <a:p>
              <a:pPr algn="ctr"/>
              <a:r>
                <a:rPr lang="en-US" sz="1200" dirty="0" smtClean="0"/>
                <a:t>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1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164080"/>
              <a:ext cx="4445000" cy="37878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29235" y="381000"/>
            <a:ext cx="4885531" cy="5791200"/>
            <a:chOff x="2129235" y="381000"/>
            <a:chExt cx="4885531" cy="5791200"/>
          </a:xfrm>
        </p:grpSpPr>
        <p:sp>
          <p:nvSpPr>
            <p:cNvPr id="29702" name="Rectangle 3"/>
            <p:cNvSpPr>
              <a:spLocks noChangeArrowheads="1"/>
            </p:cNvSpPr>
            <p:nvPr/>
          </p:nvSpPr>
          <p:spPr bwMode="auto">
            <a:xfrm>
              <a:off x="2129235" y="381000"/>
              <a:ext cx="488553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10.16.</a:t>
              </a:r>
              <a:r>
                <a:rPr lang="en-US" sz="1200" dirty="0" smtClean="0"/>
                <a:t> Type of access at three months stratified by centre</a:t>
              </a:r>
            </a:p>
            <a:p>
              <a:pPr algn="ctr"/>
              <a:r>
                <a:rPr lang="en-US" sz="1200" dirty="0" smtClean="0"/>
                <a:t>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PD = peritoneal dialysis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1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5097" y="1092200"/>
              <a:ext cx="3573806" cy="508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05000" y="152400"/>
            <a:ext cx="5334000" cy="6096000"/>
            <a:chOff x="1905000" y="228600"/>
            <a:chExt cx="5334000" cy="6096000"/>
          </a:xfrm>
        </p:grpSpPr>
        <p:sp>
          <p:nvSpPr>
            <p:cNvPr id="30726" name="Rectangle 3"/>
            <p:cNvSpPr>
              <a:spLocks noChangeArrowheads="1"/>
            </p:cNvSpPr>
            <p:nvPr/>
          </p:nvSpPr>
          <p:spPr bwMode="auto">
            <a:xfrm>
              <a:off x="1905000" y="228600"/>
              <a:ext cx="53340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/>
                <a:t>Figure 10.17.</a:t>
              </a:r>
              <a:r>
                <a:rPr lang="en-US" sz="1200" dirty="0" smtClean="0"/>
                <a:t> Type of dialysis access at three months in patients referred to renal services &lt;90 days before starting dialysis, stratified by centre</a:t>
              </a:r>
            </a:p>
            <a:p>
              <a:pPr algn="ctr"/>
              <a:r>
                <a:rPr lang="en-US" sz="1200" dirty="0" err="1" smtClean="0"/>
                <a:t>Centres</a:t>
              </a:r>
              <a:r>
                <a:rPr lang="en-US" sz="1200" dirty="0" smtClean="0"/>
                <a:t> reporting on fewer than five patients were excluded</a:t>
              </a:r>
            </a:p>
            <a:p>
              <a:pPr algn="ctr"/>
              <a:r>
                <a:rPr lang="en-US" sz="1200" dirty="0" smtClean="0"/>
                <a:t>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PD = peritoneal dialysis</a:t>
              </a:r>
              <a:endParaRPr lang="en-US" sz="1200" dirty="0"/>
            </a:p>
          </p:txBody>
        </p:sp>
        <p:pic>
          <p:nvPicPr>
            <p:cNvPr id="5" name="Picture 4" descr="Slide10-1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5097" y="1244600"/>
              <a:ext cx="3573806" cy="5080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246373"/>
            <a:ext cx="5842000" cy="4365254"/>
            <a:chOff x="1651000" y="1194137"/>
            <a:chExt cx="5842000" cy="4365254"/>
          </a:xfrm>
        </p:grpSpPr>
        <p:sp>
          <p:nvSpPr>
            <p:cNvPr id="31750" name="Rectangle 3"/>
            <p:cNvSpPr>
              <a:spLocks noChangeArrowheads="1"/>
            </p:cNvSpPr>
            <p:nvPr/>
          </p:nvSpPr>
          <p:spPr bwMode="auto">
            <a:xfrm>
              <a:off x="2362201" y="1194137"/>
              <a:ext cx="4876799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10.18.</a:t>
              </a:r>
              <a:r>
                <a:rPr lang="en-US" sz="1200" dirty="0" smtClean="0"/>
                <a:t> Access in use at start of dialysis and after 3 months for those still on dialysis, displayed for all patients and also restricted to patients presenting late</a:t>
              </a:r>
            </a:p>
            <a:p>
              <a:pPr algn="ctr"/>
              <a:r>
                <a:rPr lang="en-US" sz="1200" dirty="0" smtClean="0"/>
                <a:t>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</a:t>
              </a:r>
            </a:p>
            <a:p>
              <a:pPr algn="ctr"/>
              <a:r>
                <a:rPr lang="en-US" sz="1200" dirty="0" smtClean="0"/>
                <a:t>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PD = peritoneal dialysis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1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81428"/>
              <a:ext cx="5842000" cy="32779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507571"/>
            <a:ext cx="5842000" cy="3842858"/>
            <a:chOff x="1651000" y="1639669"/>
            <a:chExt cx="5842000" cy="3842858"/>
          </a:xfrm>
        </p:grpSpPr>
        <p:sp>
          <p:nvSpPr>
            <p:cNvPr id="32773" name="Rectangle 3"/>
            <p:cNvSpPr>
              <a:spLocks noChangeArrowheads="1"/>
            </p:cNvSpPr>
            <p:nvPr/>
          </p:nvSpPr>
          <p:spPr bwMode="auto">
            <a:xfrm>
              <a:off x="2057400" y="1639669"/>
              <a:ext cx="5410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10.19.</a:t>
              </a:r>
              <a:r>
                <a:rPr lang="en-US" sz="1200" dirty="0" smtClean="0"/>
                <a:t> Percentage trend in incident dialysis access use at first dialysis</a:t>
              </a:r>
            </a:p>
            <a:p>
              <a:pPr algn="ctr"/>
              <a:r>
                <a:rPr lang="en-US" sz="1200" dirty="0" smtClean="0"/>
                <a:t>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PD = peritoneal dialysis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1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24100"/>
              <a:ext cx="5842000" cy="31584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201305"/>
            <a:ext cx="4573930" cy="4455391"/>
            <a:chOff x="2349500" y="1447800"/>
            <a:chExt cx="4573930" cy="4455391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2514600" y="1447800"/>
              <a:ext cx="440883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10.2.</a:t>
              </a:r>
              <a:r>
                <a:rPr lang="en-US" sz="1200" dirty="0" smtClean="0"/>
                <a:t> Type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access stratified by age group 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180844"/>
              <a:ext cx="4445000" cy="37223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461267"/>
            <a:ext cx="4445000" cy="3935466"/>
            <a:chOff x="2349500" y="1748135"/>
            <a:chExt cx="4445000" cy="3935466"/>
          </a:xfrm>
        </p:grpSpPr>
        <p:sp>
          <p:nvSpPr>
            <p:cNvPr id="33798" name="Rectangle 3"/>
            <p:cNvSpPr>
              <a:spLocks noChangeArrowheads="1"/>
            </p:cNvSpPr>
            <p:nvPr/>
          </p:nvSpPr>
          <p:spPr bwMode="auto">
            <a:xfrm>
              <a:off x="2819400" y="1748135"/>
              <a:ext cx="3810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10.20.</a:t>
              </a:r>
              <a:r>
                <a:rPr lang="en-US" sz="1200" dirty="0" smtClean="0"/>
                <a:t> Funnel plot of the percentage of prevalent HD patients </a:t>
              </a:r>
              <a:r>
                <a:rPr lang="en-US" sz="1200" dirty="0" err="1" smtClean="0"/>
                <a:t>dialysing</a:t>
              </a:r>
              <a:r>
                <a:rPr lang="en-US" sz="1200" dirty="0" smtClean="0"/>
                <a:t> using an AVF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2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12848"/>
              <a:ext cx="4445000" cy="34707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37925" y="381000"/>
            <a:ext cx="5668151" cy="5791200"/>
            <a:chOff x="1737925" y="381000"/>
            <a:chExt cx="5668151" cy="5791200"/>
          </a:xfrm>
        </p:grpSpPr>
        <p:sp>
          <p:nvSpPr>
            <p:cNvPr id="34822" name="Rectangle 3"/>
            <p:cNvSpPr>
              <a:spLocks noChangeArrowheads="1"/>
            </p:cNvSpPr>
            <p:nvPr/>
          </p:nvSpPr>
          <p:spPr bwMode="auto">
            <a:xfrm>
              <a:off x="1737925" y="381000"/>
              <a:ext cx="566815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10.21.</a:t>
              </a:r>
              <a:r>
                <a:rPr lang="en-US" sz="1200" dirty="0" smtClean="0"/>
                <a:t> Type of dialysis access in prevalent patients stratified by centre</a:t>
              </a:r>
            </a:p>
            <a:p>
              <a:pPr algn="ctr"/>
              <a:r>
                <a:rPr lang="en-US" sz="1200" dirty="0" smtClean="0"/>
                <a:t>PD = peritoneal dialysis; 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2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3430" y="1092200"/>
              <a:ext cx="3577141" cy="508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508571"/>
            <a:ext cx="5842000" cy="3840858"/>
            <a:chOff x="1651000" y="1531203"/>
            <a:chExt cx="5842000" cy="3840858"/>
          </a:xfrm>
        </p:grpSpPr>
        <p:sp>
          <p:nvSpPr>
            <p:cNvPr id="35846" name="Rectangle 3"/>
            <p:cNvSpPr>
              <a:spLocks noChangeArrowheads="1"/>
            </p:cNvSpPr>
            <p:nvPr/>
          </p:nvSpPr>
          <p:spPr bwMode="auto">
            <a:xfrm>
              <a:off x="2286000" y="1531203"/>
              <a:ext cx="49530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10.22.</a:t>
              </a:r>
              <a:r>
                <a:rPr lang="en-US" sz="1200" dirty="0" smtClean="0"/>
                <a:t> Percentage of prevalent dialysis patients with each access type, by year</a:t>
              </a:r>
            </a:p>
            <a:p>
              <a:pPr algn="ctr"/>
              <a:r>
                <a:rPr lang="en-US" sz="1200" dirty="0" smtClean="0"/>
                <a:t>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</a:t>
              </a:r>
            </a:p>
            <a:p>
              <a:pPr algn="ctr"/>
              <a:r>
                <a:rPr lang="en-US" sz="1200" dirty="0" smtClean="0"/>
                <a:t>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PD = peritoneal dialysis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2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83536"/>
              <a:ext cx="5842000" cy="29885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916238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923428"/>
            <a:ext cx="5842000" cy="5011145"/>
            <a:chOff x="1651000" y="1150203"/>
            <a:chExt cx="5842000" cy="5011145"/>
          </a:xfrm>
        </p:grpSpPr>
        <p:sp>
          <p:nvSpPr>
            <p:cNvPr id="36870" name="Rectangle 3"/>
            <p:cNvSpPr>
              <a:spLocks noChangeArrowheads="1"/>
            </p:cNvSpPr>
            <p:nvPr/>
          </p:nvSpPr>
          <p:spPr bwMode="auto">
            <a:xfrm>
              <a:off x="2133600" y="1150203"/>
              <a:ext cx="5257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10.23.</a:t>
              </a:r>
              <a:r>
                <a:rPr lang="en-US" sz="1200" dirty="0" smtClean="0"/>
                <a:t> Percentage of patients experiencing failure of first access within three months, by type of first access</a:t>
              </a:r>
            </a:p>
            <a:p>
              <a:pPr algn="ctr"/>
              <a:r>
                <a:rPr lang="en-US" sz="1200" dirty="0" smtClean="0"/>
                <a:t>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PD = peritoneal dialysis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2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1938528"/>
              <a:ext cx="5842000" cy="42228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288172"/>
            <a:ext cx="5842000" cy="4281656"/>
            <a:chOff x="1651000" y="1302603"/>
            <a:chExt cx="5842000" cy="4281656"/>
          </a:xfrm>
        </p:grpSpPr>
        <p:sp>
          <p:nvSpPr>
            <p:cNvPr id="37894" name="Rectangle 3"/>
            <p:cNvSpPr>
              <a:spLocks noChangeArrowheads="1"/>
            </p:cNvSpPr>
            <p:nvPr/>
          </p:nvSpPr>
          <p:spPr bwMode="auto">
            <a:xfrm>
              <a:off x="3124200" y="1302603"/>
              <a:ext cx="40386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10.24.</a:t>
              </a:r>
              <a:r>
                <a:rPr lang="en-US" sz="1200" dirty="0" smtClean="0"/>
                <a:t> Reported causes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access failure within three months stratified by first access type</a:t>
              </a:r>
            </a:p>
            <a:p>
              <a:pPr algn="ctr"/>
              <a:r>
                <a:rPr lang="en-US" sz="1200" dirty="0" smtClean="0"/>
                <a:t>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2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94560"/>
              <a:ext cx="5842000" cy="33896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386319"/>
            <a:ext cx="5842000" cy="4085362"/>
            <a:chOff x="1651000" y="1600200"/>
            <a:chExt cx="5842000" cy="4085362"/>
          </a:xfrm>
        </p:grpSpPr>
        <p:sp>
          <p:nvSpPr>
            <p:cNvPr id="38918" name="Rectangle 3"/>
            <p:cNvSpPr>
              <a:spLocks noChangeArrowheads="1"/>
            </p:cNvSpPr>
            <p:nvPr/>
          </p:nvSpPr>
          <p:spPr bwMode="auto">
            <a:xfrm>
              <a:off x="2743200" y="1600200"/>
              <a:ext cx="4724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/>
                <a:t>Figure 10.25.</a:t>
              </a:r>
              <a:r>
                <a:rPr lang="en-US" sz="1200" dirty="0" smtClean="0"/>
                <a:t> Reported causes of peritoneal dialysis access failure within three months stratified by catheter insertion technique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2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62556"/>
              <a:ext cx="5842000" cy="35230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74574" y="558800"/>
            <a:ext cx="4794852" cy="5461000"/>
            <a:chOff x="2174574" y="304800"/>
            <a:chExt cx="4794852" cy="5461000"/>
          </a:xfrm>
        </p:grpSpPr>
        <p:sp>
          <p:nvSpPr>
            <p:cNvPr id="39942" name="Rectangle 3"/>
            <p:cNvSpPr>
              <a:spLocks noChangeArrowheads="1"/>
            </p:cNvSpPr>
            <p:nvPr/>
          </p:nvSpPr>
          <p:spPr bwMode="auto">
            <a:xfrm>
              <a:off x="2174574" y="304800"/>
              <a:ext cx="479485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10.26.</a:t>
              </a:r>
              <a:r>
                <a:rPr lang="en-US" sz="1200" dirty="0" smtClean="0"/>
                <a:t> Modality at one year after commencing PD, by centre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2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0807" y="685800"/>
              <a:ext cx="3762387" cy="508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409032"/>
            <a:ext cx="5842000" cy="4039936"/>
            <a:chOff x="1651000" y="1600200"/>
            <a:chExt cx="5842000" cy="4039936"/>
          </a:xfrm>
        </p:grpSpPr>
        <p:sp>
          <p:nvSpPr>
            <p:cNvPr id="40966" name="Rectangle 3"/>
            <p:cNvSpPr>
              <a:spLocks noChangeArrowheads="1"/>
            </p:cNvSpPr>
            <p:nvPr/>
          </p:nvSpPr>
          <p:spPr bwMode="auto">
            <a:xfrm>
              <a:off x="3571312" y="1600200"/>
              <a:ext cx="36676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10.27.</a:t>
              </a:r>
              <a:r>
                <a:rPr lang="en-US" sz="1200" dirty="0" smtClean="0"/>
                <a:t> Causes of PD access failure within one year of PD catheter insertion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2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62556"/>
              <a:ext cx="5842000" cy="34775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767169"/>
            <a:ext cx="4445000" cy="3323663"/>
            <a:chOff x="2349500" y="1981200"/>
            <a:chExt cx="4445000" cy="3323663"/>
          </a:xfrm>
        </p:grpSpPr>
        <p:sp>
          <p:nvSpPr>
            <p:cNvPr id="41990" name="Rectangle 3"/>
            <p:cNvSpPr>
              <a:spLocks noChangeArrowheads="1"/>
            </p:cNvSpPr>
            <p:nvPr/>
          </p:nvSpPr>
          <p:spPr bwMode="auto">
            <a:xfrm>
              <a:off x="3048000" y="1981200"/>
              <a:ext cx="3429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10.28.</a:t>
              </a:r>
              <a:r>
                <a:rPr lang="en-US" sz="1200" dirty="0" smtClean="0"/>
                <a:t> Funnel plot of the percentage of PD catheter failures within one year of insertion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2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32304"/>
              <a:ext cx="4445000" cy="28725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005336"/>
            <a:ext cx="5969000" cy="4847329"/>
            <a:chOff x="1651000" y="1041737"/>
            <a:chExt cx="5969000" cy="4847329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2644774" y="1041737"/>
              <a:ext cx="497522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10.3.</a:t>
              </a:r>
              <a:r>
                <a:rPr lang="en-US" sz="1200" dirty="0" smtClean="0"/>
                <a:t> Type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access stratified by primary renal disease Number of patients in each primary renal diagnosis group in brackets 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</a:t>
              </a:r>
            </a:p>
            <a:p>
              <a:pPr algn="ctr"/>
              <a:r>
                <a:rPr lang="en-US" sz="1200" dirty="0" smtClean="0"/>
                <a:t>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GN = </a:t>
              </a:r>
              <a:r>
                <a:rPr lang="en-US" sz="1200" dirty="0" err="1" smtClean="0"/>
                <a:t>glomerulonephritis</a:t>
              </a:r>
              <a:r>
                <a:rPr lang="en-US" sz="1200" dirty="0" smtClean="0"/>
                <a:t>; RVD = </a:t>
              </a:r>
              <a:r>
                <a:rPr lang="en-US" sz="1200" dirty="0" err="1" smtClean="0"/>
                <a:t>renovascular</a:t>
              </a:r>
              <a:r>
                <a:rPr lang="en-US" sz="1200" dirty="0" smtClean="0"/>
                <a:t> disease; PKD = polycystic kidney disease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50364"/>
              <a:ext cx="5842000" cy="37387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956910"/>
            <a:ext cx="4445000" cy="4944180"/>
            <a:chOff x="2349500" y="1066800"/>
            <a:chExt cx="4445000" cy="4944180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3149600" y="1066800"/>
              <a:ext cx="32512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10.4.</a:t>
              </a:r>
              <a:r>
                <a:rPr lang="en-US" sz="1200" dirty="0" smtClean="0"/>
                <a:t> Method of PD catheter insertion stratified by body mass index</a:t>
              </a:r>
            </a:p>
            <a:p>
              <a:pPr algn="ctr"/>
              <a:r>
                <a:rPr lang="en-US" sz="1200" dirty="0" smtClean="0"/>
                <a:t>BMI = body mass index</a:t>
              </a:r>
            </a:p>
            <a:p>
              <a:pPr algn="ctr"/>
              <a:r>
                <a:rPr lang="en-US" sz="1200" dirty="0" smtClean="0"/>
                <a:t>All patients from </a:t>
              </a:r>
              <a:r>
                <a:rPr lang="en-US" sz="1200" dirty="0" err="1" smtClean="0"/>
                <a:t>centres</a:t>
              </a:r>
              <a:r>
                <a:rPr lang="en-US" sz="1200" dirty="0" smtClean="0"/>
                <a:t> with more than 50% missing data for BMI were excluded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150364"/>
              <a:ext cx="4445000" cy="38606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56487" y="736600"/>
            <a:ext cx="4631027" cy="5435600"/>
            <a:chOff x="2256487" y="533400"/>
            <a:chExt cx="4631027" cy="5435600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2256487" y="533400"/>
              <a:ext cx="463102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10.5.</a:t>
              </a:r>
              <a:r>
                <a:rPr lang="en-US" sz="1200" dirty="0" smtClean="0"/>
                <a:t> PD catheter insertion technique stratified by centre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9785" y="889000"/>
              <a:ext cx="3544430" cy="508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81199" y="381000"/>
            <a:ext cx="5181602" cy="5765800"/>
            <a:chOff x="1981199" y="152400"/>
            <a:chExt cx="5181602" cy="5765800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1981199" y="152400"/>
              <a:ext cx="518160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10.6.</a:t>
              </a:r>
              <a:r>
                <a:rPr lang="en-US" sz="1200" dirty="0" smtClean="0"/>
                <a:t> Type of first dialysis access stratified by centre</a:t>
              </a:r>
            </a:p>
            <a:p>
              <a:pPr algn="ctr"/>
              <a:r>
                <a:rPr lang="en-US" sz="1200" dirty="0" smtClean="0"/>
                <a:t>PD = peritoneal dialysis; 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4008" y="838200"/>
              <a:ext cx="3575984" cy="508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916238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455695"/>
            <a:ext cx="4508500" cy="3946610"/>
            <a:chOff x="2349500" y="1748135"/>
            <a:chExt cx="4508500" cy="3946610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2680442" y="1748135"/>
              <a:ext cx="417755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10.7.</a:t>
              </a:r>
              <a:r>
                <a:rPr lang="en-US" sz="1200" dirty="0" smtClean="0"/>
                <a:t> Funnel plot of the percentage of HD patients who commenced dialysis using an AVF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197608"/>
              <a:ext cx="4445000" cy="34971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580074"/>
            <a:ext cx="5842000" cy="3697853"/>
            <a:chOff x="1651000" y="1856601"/>
            <a:chExt cx="5842000" cy="3697853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3048000" y="1856601"/>
              <a:ext cx="401359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/>
                <a:t>Figure 10.8.</a:t>
              </a:r>
              <a:r>
                <a:rPr lang="en-US" sz="1200" dirty="0" smtClean="0"/>
                <a:t> Type of first dialysis access by referral time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14372"/>
              <a:ext cx="5842000" cy="33400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>
                <a:ea typeface="Arial" pitchFamily="-106" charset="0"/>
                <a:cs typeface="Arial" pitchFamily="-106" charset="0"/>
              </a:rPr>
              <a:t>17th Annual</a:t>
            </a:r>
            <a:r>
              <a:rPr lang="en-GB" sz="1600" b="1">
                <a:ea typeface="Arial" pitchFamily="-106" charset="0"/>
                <a:cs typeface="Arial" pitchFamily="-106" charset="0"/>
              </a:rPr>
              <a:t> Report</a:t>
            </a:r>
            <a:endParaRPr lang="en-US" sz="1600" b="1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577021"/>
            <a:ext cx="5842000" cy="3703958"/>
            <a:chOff x="1651000" y="1856601"/>
            <a:chExt cx="5842000" cy="3703958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2951163" y="1856601"/>
              <a:ext cx="43640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/>
                <a:t>Figure 10.9.</a:t>
              </a:r>
              <a:r>
                <a:rPr lang="en-US" sz="1200" dirty="0" smtClean="0"/>
                <a:t> PD catheter insertion technique by referral time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10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20468"/>
              <a:ext cx="5842000" cy="33400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2507</TotalTime>
  <Words>1018</Words>
  <Application>Microsoft Macintosh PowerPoint</Application>
  <PresentationFormat>On-screen Show (4:3)</PresentationFormat>
  <Paragraphs>75</Paragraphs>
  <Slides>28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98</cp:revision>
  <dcterms:created xsi:type="dcterms:W3CDTF">2015-01-08T09:25:29Z</dcterms:created>
  <dcterms:modified xsi:type="dcterms:W3CDTF">2015-01-08T09:26:08Z</dcterms:modified>
</cp:coreProperties>
</file>