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1256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67000" y="1143000"/>
            <a:ext cx="3810000" cy="4440936"/>
            <a:chOff x="2667000" y="1143000"/>
            <a:chExt cx="3810000" cy="4440936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2667000" y="1143000"/>
              <a:ext cx="3810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11.1</a:t>
              </a:r>
              <a:r>
                <a:rPr lang="en-US" sz="1200" b="1" dirty="0"/>
                <a:t>.</a:t>
              </a:r>
              <a:r>
                <a:rPr lang="en-US" sz="1200" dirty="0" smtClean="0"/>
                <a:t> STROBE flow diagram of exclusions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5848" y="1524000"/>
              <a:ext cx="2432304" cy="405993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28800" y="152400"/>
            <a:ext cx="5562600" cy="5943600"/>
            <a:chOff x="1828800" y="152400"/>
            <a:chExt cx="5562600" cy="5943600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1828800" y="152400"/>
              <a:ext cx="5562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11.10</a:t>
              </a:r>
              <a:r>
                <a:rPr lang="en-US" sz="1200" b="1" dirty="0"/>
                <a:t>.</a:t>
              </a:r>
              <a:r>
                <a:rPr lang="en-US" sz="1200" dirty="0" smtClean="0"/>
                <a:t> Type of access used for first dialysis in patients presenting to a </a:t>
              </a:r>
              <a:r>
                <a:rPr lang="en-US" sz="1200" dirty="0" err="1" smtClean="0"/>
                <a:t>nephrologist</a:t>
              </a:r>
              <a:r>
                <a:rPr lang="en-US" sz="1200" dirty="0" smtClean="0"/>
                <a:t> &lt;90 days prior to dialysis start</a:t>
              </a:r>
            </a:p>
            <a:p>
              <a:r>
                <a:rPr lang="en-US" sz="1200" dirty="0" smtClean="0"/>
                <a:t>PD = peritoneal dialysis; 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2849" y="1016000"/>
              <a:ext cx="3558302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1200" y="152400"/>
            <a:ext cx="5257800" cy="5918200"/>
            <a:chOff x="1981200" y="152400"/>
            <a:chExt cx="5257800" cy="5918200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1981200" y="152400"/>
              <a:ext cx="5257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11.11</a:t>
              </a:r>
              <a:r>
                <a:rPr lang="en-US" sz="1200" b="1" dirty="0"/>
                <a:t>.</a:t>
              </a:r>
              <a:r>
                <a:rPr lang="en-US" sz="1200" dirty="0" smtClean="0"/>
                <a:t> Type of first access for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patients stratified by centre restricted to patients known at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90 days prior to dialysis start</a:t>
              </a:r>
            </a:p>
            <a:p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5408" y="990600"/>
              <a:ext cx="3533185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00300" y="381000"/>
            <a:ext cx="4381500" cy="5562600"/>
            <a:chOff x="2400300" y="381000"/>
            <a:chExt cx="4381500" cy="5562600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2400300" y="381000"/>
              <a:ext cx="43815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11.12</a:t>
              </a:r>
              <a:r>
                <a:rPr lang="en-US" sz="1200" b="1" dirty="0"/>
                <a:t>.</a:t>
              </a:r>
              <a:r>
                <a:rPr lang="en-US" sz="1200" dirty="0" smtClean="0"/>
                <a:t> Proportion of patients undergoing surgical assessment more than three months prior to starting dialysis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7589" y="863600"/>
              <a:ext cx="2528822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223610"/>
            <a:ext cx="4445000" cy="4313406"/>
            <a:chOff x="2349500" y="1223610"/>
            <a:chExt cx="4445000" cy="4313406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2895600" y="1223610"/>
              <a:ext cx="3886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11.13</a:t>
              </a:r>
              <a:r>
                <a:rPr lang="en-US" sz="1200" b="1" dirty="0"/>
                <a:t>.</a:t>
              </a:r>
              <a:r>
                <a:rPr lang="en-US" sz="1200" dirty="0" smtClean="0"/>
                <a:t> PD catheter insertion technique stratified by surgical assessment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676400"/>
              <a:ext cx="4445000" cy="38606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062643"/>
            <a:ext cx="4445000" cy="4652357"/>
            <a:chOff x="2349500" y="1062643"/>
            <a:chExt cx="4445000" cy="4652357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819400" y="1062643"/>
              <a:ext cx="39624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11.14</a:t>
              </a:r>
              <a:r>
                <a:rPr lang="en-US" sz="1200" b="1" dirty="0"/>
                <a:t>.</a:t>
              </a:r>
              <a:r>
                <a:rPr lang="en-US" sz="1200" dirty="0" smtClean="0"/>
                <a:t> Type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access stratified by surgical assessment</a:t>
              </a:r>
            </a:p>
            <a:p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</a:t>
              </a:r>
            </a:p>
            <a:p>
              <a:r>
                <a:rPr lang="en-US" sz="1200" dirty="0" smtClean="0"/>
                <a:t>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927166"/>
              <a:ext cx="4445000" cy="37878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1962150" y="344269"/>
            <a:ext cx="5219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/>
              <a:t>Figure 11.15</a:t>
            </a:r>
            <a:r>
              <a:rPr lang="en-US" sz="1200" b="1" dirty="0"/>
              <a:t>.</a:t>
            </a:r>
            <a:r>
              <a:rPr lang="en-US" sz="1200" dirty="0" smtClean="0"/>
              <a:t> Type of dialysis access at three months stratified by centre</a:t>
            </a:r>
          </a:p>
          <a:p>
            <a:r>
              <a:rPr lang="en-US" sz="1200" dirty="0" smtClean="0"/>
              <a:t>AVF = </a:t>
            </a:r>
            <a:r>
              <a:rPr lang="en-US" sz="1200" dirty="0" err="1" smtClean="0"/>
              <a:t>arteriovenous</a:t>
            </a:r>
            <a:r>
              <a:rPr lang="en-US" sz="1200" dirty="0" smtClean="0"/>
              <a:t> fistula; AVG = </a:t>
            </a:r>
            <a:r>
              <a:rPr lang="en-US" sz="1200" dirty="0" err="1" smtClean="0"/>
              <a:t>arteriovenous</a:t>
            </a:r>
            <a:r>
              <a:rPr lang="en-US" sz="1200" dirty="0" smtClean="0"/>
              <a:t> graft; TL = </a:t>
            </a:r>
            <a:r>
              <a:rPr lang="en-US" sz="1200" dirty="0" err="1" smtClean="0"/>
              <a:t>tunnelled</a:t>
            </a:r>
            <a:r>
              <a:rPr lang="en-US" sz="1200" dirty="0" smtClean="0"/>
              <a:t> line; NTL = non-</a:t>
            </a:r>
            <a:r>
              <a:rPr lang="en-US" sz="1200" dirty="0" err="1" smtClean="0"/>
              <a:t>tunnelled</a:t>
            </a:r>
            <a:r>
              <a:rPr lang="en-US" sz="1200" dirty="0" smtClean="0"/>
              <a:t> line; PD = peritoneal dialysis</a:t>
            </a:r>
            <a:endParaRPr lang="en-US" sz="1200" dirty="0">
              <a:ea typeface="Arial" pitchFamily="-106" charset="0"/>
              <a:cs typeface="Arial" pitchFamily="-106" charset="0"/>
            </a:endParaRPr>
          </a:p>
        </p:txBody>
      </p:sp>
      <p:pic>
        <p:nvPicPr>
          <p:cNvPr id="8" name="Picture 7" descr="Slide11-15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973" y="1016000"/>
            <a:ext cx="3562055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90700" y="152400"/>
            <a:ext cx="5562600" cy="5994400"/>
            <a:chOff x="1790700" y="152400"/>
            <a:chExt cx="5562600" cy="5994400"/>
          </a:xfrm>
        </p:grpSpPr>
        <p:pic>
          <p:nvPicPr>
            <p:cNvPr id="5" name="Picture 4" descr="Slide11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4360" y="1066800"/>
              <a:ext cx="3575281" cy="5080000"/>
            </a:xfrm>
            <a:prstGeom prst="rect">
              <a:avLst/>
            </a:prstGeom>
          </p:spPr>
        </p:pic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1790700" y="152400"/>
              <a:ext cx="5562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11.16</a:t>
              </a:r>
              <a:r>
                <a:rPr lang="en-US" sz="1200" b="1" dirty="0"/>
                <a:t>.</a:t>
              </a:r>
              <a:r>
                <a:rPr lang="en-US" sz="1200" dirty="0" smtClean="0"/>
                <a:t> Type of dialysis access at three months in patients referred to renal services less than 90 days before starting dialysis, stratified by centre</a:t>
              </a:r>
            </a:p>
            <a:p>
              <a:r>
                <a:rPr lang="en-US" sz="1200" dirty="0" err="1" smtClean="0"/>
                <a:t>Centres</a:t>
              </a:r>
              <a:r>
                <a:rPr lang="en-US" sz="1200" dirty="0" smtClean="0"/>
                <a:t> reporting on fewer than five patients were excluded</a:t>
              </a:r>
            </a:p>
            <a:p>
              <a:r>
                <a:rPr lang="en-US" sz="1200" dirty="0" smtClean="0"/>
                <a:t>PD = peritoneal dialysis; 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297005"/>
            <a:ext cx="5892800" cy="4341795"/>
            <a:chOff x="1651000" y="1297005"/>
            <a:chExt cx="5892800" cy="4341795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1981200" y="1297005"/>
              <a:ext cx="5562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11.17</a:t>
              </a:r>
              <a:r>
                <a:rPr lang="en-US" sz="1200" b="1" dirty="0"/>
                <a:t>.</a:t>
              </a:r>
              <a:r>
                <a:rPr lang="en-US" sz="1200" dirty="0" smtClean="0"/>
                <a:t> Access in use at start of dialysis and after three months</a:t>
              </a:r>
            </a:p>
            <a:p>
              <a:pPr algn="ctr"/>
              <a:r>
                <a:rPr lang="en-US" sz="1200" dirty="0" smtClean="0"/>
                <a:t>for those still on dialysis, displayed for all patients and</a:t>
              </a:r>
            </a:p>
            <a:p>
              <a:pPr algn="ctr"/>
              <a:r>
                <a:rPr lang="en-US" sz="1200" dirty="0" smtClean="0"/>
                <a:t>also restricted to patients presenting late</a:t>
              </a:r>
            </a:p>
            <a:p>
              <a:r>
                <a:rPr lang="en-US" sz="1200" dirty="0" smtClean="0"/>
                <a:t>PD = peritoneal dialysis; 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dirty="0"/>
            </a:p>
          </p:txBody>
        </p:sp>
        <p:pic>
          <p:nvPicPr>
            <p:cNvPr id="7" name="Picture 6" descr="Slide11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60837"/>
              <a:ext cx="5842000" cy="32779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507571"/>
            <a:ext cx="5842000" cy="3860656"/>
            <a:chOff x="1651000" y="1507571"/>
            <a:chExt cx="5842000" cy="3860656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057400" y="1507571"/>
              <a:ext cx="54101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11.18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trend in incident dialysis access use at first dialysis</a:t>
              </a:r>
            </a:p>
            <a:p>
              <a:r>
                <a:rPr lang="en-US" sz="1200" dirty="0" smtClean="0"/>
                <a:t>PD = peritoneal dialysis catheter; 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</a:t>
              </a:r>
            </a:p>
            <a:p>
              <a:r>
                <a:rPr lang="en-US" sz="1200" dirty="0" smtClean="0"/>
                <a:t>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09800"/>
              <a:ext cx="5842000" cy="31584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89548"/>
            <a:ext cx="4445000" cy="3322728"/>
            <a:chOff x="2349500" y="1789548"/>
            <a:chExt cx="4445000" cy="3322728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2819400" y="1789548"/>
              <a:ext cx="3810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11.19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the percentage of prevalent HD patients </a:t>
              </a:r>
              <a:r>
                <a:rPr lang="en-US" sz="1200" dirty="0" err="1" smtClean="0"/>
                <a:t>dialysing</a:t>
              </a:r>
              <a:r>
                <a:rPr lang="en-US" sz="1200" dirty="0" smtClean="0"/>
                <a:t> using an AVF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86000"/>
              <a:ext cx="4445000" cy="28262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941667"/>
            <a:ext cx="6045200" cy="5001933"/>
            <a:chOff x="1651000" y="941667"/>
            <a:chExt cx="6045200" cy="5001933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1981200" y="941667"/>
              <a:ext cx="57150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11.2</a:t>
              </a:r>
              <a:r>
                <a:rPr lang="en-US" sz="1200" b="1" dirty="0"/>
                <a:t>.</a:t>
              </a:r>
              <a:r>
                <a:rPr lang="en-US" sz="1200" dirty="0" smtClean="0"/>
                <a:t> Type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access stratified by primary renal disease</a:t>
              </a:r>
            </a:p>
            <a:p>
              <a:pPr algn="ctr"/>
              <a:r>
                <a:rPr lang="en-US" sz="1200" dirty="0" smtClean="0"/>
                <a:t>Number of patients in each primary renal diagnosis group in brackets</a:t>
              </a:r>
            </a:p>
            <a:p>
              <a:pPr algn="ctr"/>
              <a:r>
                <a:rPr lang="en-US" sz="1200" dirty="0" smtClean="0"/>
                <a:t>Primary renal diagnosis groups sorted by percentage of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</a:t>
              </a:r>
            </a:p>
            <a:p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</a:t>
              </a:r>
            </a:p>
            <a:p>
              <a:r>
                <a:rPr lang="en-US" sz="1200" dirty="0" smtClean="0"/>
                <a:t>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GN = </a:t>
              </a:r>
              <a:r>
                <a:rPr lang="en-US" sz="1200" dirty="0" err="1" smtClean="0"/>
                <a:t>glomerulonephritis</a:t>
              </a:r>
              <a:r>
                <a:rPr lang="en-US" sz="1200" dirty="0" smtClean="0"/>
                <a:t>; RVD = </a:t>
              </a:r>
              <a:r>
                <a:rPr lang="en-US" sz="1200" dirty="0" err="1" smtClean="0"/>
                <a:t>reno</a:t>
              </a:r>
              <a:r>
                <a:rPr lang="en-US" sz="1200" dirty="0" smtClean="0"/>
                <a:t>-vascular disease; PKD = polycystic kidney disease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04898"/>
              <a:ext cx="5842000" cy="37387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00200" y="152400"/>
            <a:ext cx="5943600" cy="5918200"/>
            <a:chOff x="1600200" y="152400"/>
            <a:chExt cx="5943600" cy="5918200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1600200" y="152400"/>
              <a:ext cx="5943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11.20</a:t>
              </a:r>
              <a:r>
                <a:rPr lang="en-US" sz="1200" b="1" dirty="0"/>
                <a:t>.</a:t>
              </a:r>
              <a:r>
                <a:rPr lang="en-US" sz="1200" dirty="0" smtClean="0"/>
                <a:t> Type of dialysis access in prevalent patients stratified by centre</a:t>
              </a:r>
            </a:p>
            <a:p>
              <a:r>
                <a:rPr lang="en-US" sz="1200" dirty="0" err="1" smtClean="0"/>
                <a:t>Centres</a:t>
              </a:r>
              <a:r>
                <a:rPr lang="en-US" sz="1200" dirty="0" smtClean="0"/>
                <a:t> are ordered by the percentage of patients starting dialysis with a PD catheter</a:t>
              </a:r>
            </a:p>
            <a:p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</a:t>
              </a:r>
            </a:p>
            <a:p>
              <a:r>
                <a:rPr lang="en-US" sz="1200" dirty="0" smtClean="0"/>
                <a:t>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PD = peritoneal dialysis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3430" y="990600"/>
              <a:ext cx="3577141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466870"/>
            <a:ext cx="5892801" cy="3883855"/>
            <a:chOff x="1651000" y="1466870"/>
            <a:chExt cx="5892801" cy="3883855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1981201" y="1466870"/>
              <a:ext cx="5562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11.21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dialysis patients with each access type, by year</a:t>
              </a:r>
            </a:p>
            <a:p>
              <a:r>
                <a:rPr lang="en-US" sz="1200" dirty="0" smtClean="0"/>
                <a:t>PD = peritoneal dialysis catheter; 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</a:t>
              </a:r>
            </a:p>
            <a:p>
              <a:r>
                <a:rPr lang="en-US" sz="1200" dirty="0" smtClean="0"/>
                <a:t>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62200"/>
              <a:ext cx="5842000" cy="29885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869026"/>
            <a:ext cx="5842000" cy="5074574"/>
            <a:chOff x="1651000" y="869026"/>
            <a:chExt cx="5842000" cy="5074574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2184400" y="869026"/>
              <a:ext cx="52070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11.22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patients experiencing failure of first access within three months, by type of first access</a:t>
              </a:r>
            </a:p>
            <a:p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PD = peritoneal dialysis catheter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738051"/>
              <a:ext cx="5842000" cy="42055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916238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380888"/>
            <a:ext cx="5892800" cy="4029312"/>
            <a:chOff x="1651000" y="1380888"/>
            <a:chExt cx="5892800" cy="4029312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2819400" y="1380888"/>
              <a:ext cx="4724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11.23</a:t>
              </a:r>
              <a:r>
                <a:rPr lang="en-US" sz="1200" b="1" dirty="0"/>
                <a:t>.</a:t>
              </a:r>
              <a:r>
                <a:rPr lang="en-US" sz="1200" dirty="0" smtClean="0"/>
                <a:t> Reported causes of peritoneal dialysis access failure within three months stratified by catheter insertion technique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2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870236"/>
              <a:ext cx="5842000" cy="35399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28350" y="605135"/>
            <a:ext cx="5087300" cy="5567065"/>
            <a:chOff x="2028350" y="605135"/>
            <a:chExt cx="5087300" cy="5567065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2028350" y="605135"/>
              <a:ext cx="50873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11.24</a:t>
              </a:r>
              <a:r>
                <a:rPr lang="en-US" sz="1200" b="1" dirty="0"/>
                <a:t>.</a:t>
              </a:r>
              <a:r>
                <a:rPr lang="en-US" sz="1200" dirty="0" smtClean="0"/>
                <a:t> Modality at one year after commencing PD, by centre</a:t>
              </a:r>
            </a:p>
            <a:p>
              <a:r>
                <a:rPr lang="en-US" sz="1200" dirty="0" smtClean="0"/>
                <a:t>PD = peritoneal dialysis catheter;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= </a:t>
              </a:r>
              <a:r>
                <a:rPr lang="en-US" sz="1200" dirty="0" err="1" smtClean="0"/>
                <a:t>transtplated</a:t>
              </a:r>
              <a:r>
                <a:rPr lang="en-US" sz="1200" dirty="0" smtClean="0"/>
                <a:t>; HD = </a:t>
              </a:r>
              <a:r>
                <a:rPr lang="en-US" sz="1200" dirty="0" err="1" smtClean="0"/>
                <a:t>haemodialysis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2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245" y="1092200"/>
              <a:ext cx="3759511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397126"/>
            <a:ext cx="5842000" cy="3936874"/>
            <a:chOff x="1651000" y="1397126"/>
            <a:chExt cx="5842000" cy="3936874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3276600" y="1397126"/>
              <a:ext cx="41275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11.25</a:t>
              </a:r>
              <a:r>
                <a:rPr lang="en-US" sz="1200" b="1" dirty="0"/>
                <a:t>.</a:t>
              </a:r>
              <a:r>
                <a:rPr lang="en-US" sz="1200" dirty="0" smtClean="0"/>
                <a:t> Causes of PD access failure within one year of PD catheter insertion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2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856420"/>
              <a:ext cx="5842000" cy="34775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811375"/>
            <a:ext cx="4584700" cy="3193239"/>
            <a:chOff x="2349500" y="1811375"/>
            <a:chExt cx="4584700" cy="3193239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2667000" y="1811375"/>
              <a:ext cx="426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11.26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the percentage of PD catheter failures within one year of insertion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2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86000"/>
              <a:ext cx="4445000" cy="27186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695364"/>
            <a:ext cx="8890000" cy="5383541"/>
            <a:chOff x="127000" y="695364"/>
            <a:chExt cx="8890000" cy="5383541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1397000" y="695364"/>
              <a:ext cx="6908800" cy="105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11.3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haemodialysis</a:t>
              </a:r>
              <a:r>
                <a:rPr lang="en-US" sz="1200" dirty="0" smtClean="0"/>
                <a:t> access modality and PD catheter insertion technique stratified by body mass index</a:t>
              </a:r>
            </a:p>
            <a:p>
              <a:r>
                <a:rPr lang="en-US" sz="1200" dirty="0" smtClean="0"/>
                <a:t>BMI = body mass index</a:t>
              </a:r>
            </a:p>
            <a:p>
              <a:r>
                <a:rPr lang="en-US" sz="1200" dirty="0" smtClean="0"/>
                <a:t>All patients from </a:t>
              </a:r>
              <a:r>
                <a:rPr lang="en-US" sz="1200" dirty="0" err="1" smtClean="0"/>
                <a:t>centres</a:t>
              </a:r>
              <a:r>
                <a:rPr lang="en-US" sz="1200" dirty="0" smtClean="0"/>
                <a:t> with more than 50% missing data for BMI were excluded</a:t>
              </a:r>
            </a:p>
            <a:p>
              <a:r>
                <a:rPr lang="en-US" sz="1200" dirty="0" smtClean="0"/>
                <a:t>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52600"/>
              <a:ext cx="8890000" cy="43263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98700" y="533400"/>
            <a:ext cx="4546600" cy="5410200"/>
            <a:chOff x="2298700" y="533400"/>
            <a:chExt cx="4546600" cy="5410200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298700" y="533400"/>
              <a:ext cx="4546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11.4.</a:t>
              </a:r>
              <a:r>
                <a:rPr lang="en-US" sz="1200" dirty="0" smtClean="0"/>
                <a:t> PD catheter insertion technique stratified by centre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9785" y="863600"/>
              <a:ext cx="3544430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00200" y="152400"/>
            <a:ext cx="5943600" cy="5943600"/>
            <a:chOff x="1600200" y="152400"/>
            <a:chExt cx="5943600" cy="5943600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1600200" y="152400"/>
              <a:ext cx="5943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11.5. </a:t>
              </a:r>
              <a:r>
                <a:rPr lang="en-US" sz="1200" dirty="0" smtClean="0"/>
                <a:t>Type of first dialysis access stratified by centre</a:t>
              </a:r>
            </a:p>
            <a:p>
              <a:r>
                <a:rPr lang="en-US" sz="1200" dirty="0" err="1" smtClean="0"/>
                <a:t>Centres</a:t>
              </a:r>
              <a:r>
                <a:rPr lang="en-US" sz="1200" dirty="0" smtClean="0"/>
                <a:t> are ordered by the percentage of patients starting dialysis with a PD catheter</a:t>
              </a:r>
            </a:p>
            <a:p>
              <a:r>
                <a:rPr lang="en-US" sz="1200" dirty="0" smtClean="0"/>
                <a:t>PD = peritoneal dialysis; 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</a:t>
              </a:r>
              <a:r>
                <a:rPr lang="en-US" sz="1200" dirty="0" smtClean="0"/>
                <a:t>; AVG </a:t>
              </a:r>
              <a:r>
                <a:rPr lang="en-US" sz="1200" dirty="0" smtClean="0"/>
                <a:t>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</a:t>
              </a:r>
              <a:r>
                <a:rPr lang="en-US" sz="1200" dirty="0" smtClean="0"/>
                <a:t>;</a:t>
              </a:r>
            </a:p>
            <a:p>
              <a:r>
                <a:rPr lang="en-US" sz="1200" dirty="0" smtClean="0"/>
                <a:t>TL </a:t>
              </a:r>
              <a:r>
                <a:rPr lang="en-US" sz="1200" dirty="0" smtClean="0"/>
                <a:t>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7164" y="1016000"/>
              <a:ext cx="3569673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40464"/>
            <a:ext cx="4508500" cy="3485327"/>
            <a:chOff x="2349500" y="1740464"/>
            <a:chExt cx="4508500" cy="3485327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667000" y="1740464"/>
              <a:ext cx="4191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11.6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the percentage of HD patients who commenced dialysis using an AVF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86000"/>
              <a:ext cx="4445000" cy="29397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916238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49500" y="1363474"/>
            <a:ext cx="4474647" cy="4123046"/>
            <a:chOff x="2349500" y="1363474"/>
            <a:chExt cx="4474647" cy="4123046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819400" y="1647676"/>
              <a:ext cx="377005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smtClean="0"/>
                <a:t>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</a:t>
              </a:r>
            </a:p>
            <a:p>
              <a:r>
                <a:rPr lang="en-US" sz="1200" dirty="0" smtClean="0"/>
                <a:t>PD = peritoneal dialysis</a:t>
              </a:r>
              <a:r>
                <a:rPr lang="en-US" sz="1200" dirty="0" smtClean="0"/>
                <a:t>; AVF </a:t>
              </a:r>
              <a:r>
                <a:rPr lang="en-US" sz="1200" dirty="0" smtClean="0"/>
                <a:t>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</a:t>
              </a:r>
              <a:r>
                <a:rPr lang="en-US" sz="1200" dirty="0" smtClean="0"/>
                <a:t>;</a:t>
              </a:r>
            </a:p>
            <a:p>
              <a:r>
                <a:rPr lang="en-US" sz="1200" dirty="0" smtClean="0"/>
                <a:t>AVG </a:t>
              </a:r>
              <a:r>
                <a:rPr lang="en-US" sz="1200" dirty="0" smtClean="0"/>
                <a:t>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819400" y="1363474"/>
              <a:ext cx="400474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11.7</a:t>
              </a:r>
              <a:r>
                <a:rPr lang="en-US" sz="1200" b="1" dirty="0"/>
                <a:t>.</a:t>
              </a:r>
              <a:r>
                <a:rPr lang="en-US" sz="1200" dirty="0" smtClean="0"/>
                <a:t> Type of first dialysis access by referral time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8" name="Picture 7" descr="Slide11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42388"/>
              <a:ext cx="4445000" cy="31441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518671"/>
            <a:ext cx="5842000" cy="3726420"/>
            <a:chOff x="1651000" y="1518671"/>
            <a:chExt cx="5842000" cy="3726420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2958704" y="1518671"/>
              <a:ext cx="4280296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/>
                <a:t>Figure 11.8</a:t>
              </a:r>
              <a:r>
                <a:rPr lang="en-US" sz="1200" b="1" dirty="0"/>
                <a:t>.</a:t>
              </a:r>
              <a:r>
                <a:rPr lang="en-US" sz="1200" dirty="0" smtClean="0"/>
                <a:t> PD catheter insertion technique by referral time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905000"/>
              <a:ext cx="5842000" cy="33400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8163" y="152400"/>
            <a:ext cx="5583237" cy="5918200"/>
            <a:chOff x="1808163" y="152400"/>
            <a:chExt cx="5583237" cy="5918200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1808163" y="152400"/>
              <a:ext cx="558323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11.9</a:t>
              </a:r>
              <a:r>
                <a:rPr lang="en-US" sz="1200" b="1" dirty="0"/>
                <a:t>.</a:t>
              </a:r>
              <a:r>
                <a:rPr lang="en-US" sz="1200" dirty="0" smtClean="0"/>
                <a:t> Type of access used for first dialysis in patients presenting to a </a:t>
              </a:r>
              <a:r>
                <a:rPr lang="en-US" sz="1200" dirty="0" err="1" smtClean="0"/>
                <a:t>nephrologist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90 days prior to dialysis start</a:t>
              </a:r>
            </a:p>
            <a:p>
              <a:r>
                <a:rPr lang="en-US" sz="1200" dirty="0" smtClean="0"/>
                <a:t>PD = peritoneal dialysis; AVF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fistula; AVG =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graft;</a:t>
              </a:r>
            </a:p>
            <a:p>
              <a:r>
                <a:rPr lang="en-US" sz="1200" dirty="0" smtClean="0"/>
                <a:t>TL = 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line; NTL = non-</a:t>
              </a:r>
              <a:r>
                <a:rPr lang="en-US" sz="1200" dirty="0" err="1" smtClean="0"/>
                <a:t>tunnelled</a:t>
              </a:r>
              <a:r>
                <a:rPr lang="en-US" sz="1200" dirty="0" smtClean="0"/>
                <a:t> line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11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2849" y="990600"/>
              <a:ext cx="3558302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1043</Words>
  <Application>Microsoft Macintosh PowerPoint</Application>
  <PresentationFormat>On-screen Show (4:3)</PresentationFormat>
  <Paragraphs>86</Paragraphs>
  <Slides>26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118</cp:revision>
  <dcterms:created xsi:type="dcterms:W3CDTF">2016-04-07T07:07:39Z</dcterms:created>
  <dcterms:modified xsi:type="dcterms:W3CDTF">2016-04-07T07:22:04Z</dcterms:modified>
</cp:coreProperties>
</file>