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774522"/>
            <a:ext cx="4508500" cy="3308956"/>
            <a:chOff x="2349500" y="1981200"/>
            <a:chExt cx="4508500" cy="3308956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2743200" y="1981200"/>
              <a:ext cx="4114800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12.1</a:t>
              </a:r>
              <a:r>
                <a:rPr lang="en-US" sz="1200" b="1" dirty="0"/>
                <a:t>.</a:t>
              </a:r>
              <a:r>
                <a:rPr lang="en-US" sz="1200" dirty="0" smtClean="0"/>
                <a:t> Box and whisker plot of renal </a:t>
              </a:r>
              <a:r>
                <a:rPr lang="en-US" sz="1200" dirty="0" err="1" smtClean="0"/>
                <a:t>centres</a:t>
              </a:r>
              <a:r>
                <a:rPr lang="en-US" sz="1200" dirty="0" smtClean="0"/>
                <a:t>’ MRSA rates per 100 dialysis patient years by reporting year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12-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449068"/>
              <a:ext cx="4445000" cy="28410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264805"/>
            <a:ext cx="4445000" cy="4328391"/>
            <a:chOff x="2349500" y="1378803"/>
            <a:chExt cx="4445000" cy="4328391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2819400" y="1378803"/>
              <a:ext cx="379922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12.2</a:t>
              </a:r>
              <a:r>
                <a:rPr lang="en-US" sz="1200" b="1" dirty="0"/>
                <a:t>.</a:t>
              </a:r>
              <a:r>
                <a:rPr lang="en-US" sz="1200" dirty="0" smtClean="0"/>
                <a:t> Funnel plot of the MRSA </a:t>
              </a:r>
              <a:r>
                <a:rPr lang="en-US" sz="1200" dirty="0" err="1" smtClean="0"/>
                <a:t>bacteraemia</a:t>
              </a:r>
              <a:r>
                <a:rPr lang="en-US" sz="1200" dirty="0" smtClean="0"/>
                <a:t> rate per 100 dialysis patient years by renal centre,</a:t>
              </a:r>
            </a:p>
            <a:p>
              <a:pPr algn="ctr"/>
              <a:r>
                <a:rPr lang="en-US" sz="1200" dirty="0" smtClean="0"/>
                <a:t>1st May 2012 to 30th April 2013</a:t>
              </a:r>
            </a:p>
            <a:p>
              <a:pPr algn="ctr"/>
              <a:r>
                <a:rPr lang="en-US" sz="1200" dirty="0" smtClean="0"/>
                <a:t>Dotted line depicts rate for whole cohort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12-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194560"/>
              <a:ext cx="4445000" cy="35126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294112"/>
            <a:ext cx="4445000" cy="4269776"/>
            <a:chOff x="2349500" y="1371600"/>
            <a:chExt cx="4445000" cy="4269776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3025775" y="1371600"/>
              <a:ext cx="375602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12.3</a:t>
              </a:r>
              <a:r>
                <a:rPr lang="en-US" sz="1200" b="1" dirty="0"/>
                <a:t>.</a:t>
              </a:r>
              <a:r>
                <a:rPr lang="en-US" sz="1200" dirty="0" smtClean="0"/>
                <a:t> Funnel plot of the MRSA </a:t>
              </a:r>
              <a:r>
                <a:rPr lang="en-US" sz="1200" dirty="0" err="1" smtClean="0"/>
                <a:t>bacteraemia</a:t>
              </a:r>
              <a:r>
                <a:rPr lang="en-US" sz="1200" dirty="0" smtClean="0"/>
                <a:t> two-year rate per 100 prevalent HD patients,</a:t>
              </a:r>
            </a:p>
            <a:p>
              <a:pPr algn="ctr"/>
              <a:r>
                <a:rPr lang="en-US" sz="1200" dirty="0" smtClean="0"/>
                <a:t>1st May 2011 to 30th April 2013 </a:t>
              </a:r>
            </a:p>
            <a:p>
              <a:pPr algn="ctr"/>
              <a:r>
                <a:rPr lang="en-US" sz="1200" dirty="0" smtClean="0"/>
                <a:t>Dotted line depicts Renal Association standard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12-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46376"/>
              <a:ext cx="4445000" cy="3395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085710"/>
            <a:ext cx="4445000" cy="4686580"/>
            <a:chOff x="2349500" y="1302603"/>
            <a:chExt cx="4445000" cy="4686580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2540000" y="1302603"/>
              <a:ext cx="4241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12.4</a:t>
              </a:r>
              <a:r>
                <a:rPr lang="en-US" sz="1200" b="1" dirty="0"/>
                <a:t>.</a:t>
              </a:r>
              <a:r>
                <a:rPr lang="en-US" sz="1200" dirty="0" smtClean="0"/>
                <a:t> Box and whisker plot of renal </a:t>
              </a:r>
              <a:r>
                <a:rPr lang="en-US" sz="1200" dirty="0" err="1" smtClean="0"/>
                <a:t>centres</a:t>
              </a:r>
              <a:r>
                <a:rPr lang="en-US" sz="1200" dirty="0" smtClean="0"/>
                <a:t>’ MSSA rates per 100 dialysis patient years by reporting year</a:t>
              </a:r>
            </a:p>
            <a:p>
              <a:pPr algn="ctr"/>
              <a:r>
                <a:rPr lang="en-US" sz="1200" dirty="0" smtClean="0"/>
                <a:t>The additional episodes were added by </a:t>
              </a:r>
              <a:r>
                <a:rPr lang="en-US" sz="1200" dirty="0" err="1" smtClean="0"/>
                <a:t>centres</a:t>
              </a:r>
              <a:r>
                <a:rPr lang="en-US" sz="1200" dirty="0" smtClean="0"/>
                <a:t> during the UKRR validation step of the data collection process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12-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127504"/>
              <a:ext cx="4445000" cy="38616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188152"/>
            <a:ext cx="4445000" cy="4481697"/>
            <a:chOff x="2349500" y="1295400"/>
            <a:chExt cx="4445000" cy="4481697"/>
          </a:xfrm>
        </p:grpSpPr>
        <p:sp>
          <p:nvSpPr>
            <p:cNvPr id="18438" name="Rectangle 3"/>
            <p:cNvSpPr>
              <a:spLocks noChangeArrowheads="1"/>
            </p:cNvSpPr>
            <p:nvPr/>
          </p:nvSpPr>
          <p:spPr bwMode="auto">
            <a:xfrm>
              <a:off x="2836573" y="1295400"/>
              <a:ext cx="371662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12.5</a:t>
              </a:r>
              <a:r>
                <a:rPr lang="en-US" sz="1200" b="1" dirty="0"/>
                <a:t>.</a:t>
              </a:r>
              <a:r>
                <a:rPr lang="en-US" sz="1200" dirty="0" smtClean="0"/>
                <a:t> Funnel plot of the MSSA </a:t>
              </a:r>
              <a:r>
                <a:rPr lang="en-US" sz="1200" dirty="0" err="1" smtClean="0"/>
                <a:t>bacteraemia</a:t>
              </a:r>
              <a:r>
                <a:rPr lang="en-US" sz="1200" dirty="0" smtClean="0"/>
                <a:t> rate per 100 dialysis patient years by renal centre, 1st May 2012 to 30th April 2013</a:t>
              </a:r>
            </a:p>
            <a:p>
              <a:pPr algn="ctr"/>
              <a:r>
                <a:rPr lang="en-US" sz="1200" dirty="0" smtClean="0"/>
                <a:t>Dotted line depicts rate for whole cohort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12-05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194560"/>
              <a:ext cx="4445000" cy="35825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350257"/>
            <a:ext cx="4584700" cy="4157487"/>
            <a:chOff x="2349500" y="1563469"/>
            <a:chExt cx="4584700" cy="4157487"/>
          </a:xfrm>
        </p:grpSpPr>
        <p:sp>
          <p:nvSpPr>
            <p:cNvPr id="19461" name="Rectangle 3"/>
            <p:cNvSpPr>
              <a:spLocks noChangeArrowheads="1"/>
            </p:cNvSpPr>
            <p:nvPr/>
          </p:nvSpPr>
          <p:spPr bwMode="auto">
            <a:xfrm>
              <a:off x="2514600" y="1563469"/>
              <a:ext cx="4419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12.6</a:t>
              </a:r>
              <a:r>
                <a:rPr lang="en-US" sz="1200" b="1" dirty="0"/>
                <a:t>.</a:t>
              </a:r>
              <a:r>
                <a:rPr lang="en-US" sz="1200" dirty="0" smtClean="0"/>
                <a:t> Funnel plot of the CDI rate per 100 dialysis patient years by renal centre, 1st May 2012 to 30th April 2013</a:t>
              </a:r>
            </a:p>
            <a:p>
              <a:pPr algn="ctr"/>
              <a:r>
                <a:rPr lang="en-US" sz="1200" dirty="0" smtClean="0"/>
                <a:t>Dotted line depicts rate for whole cohort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12-06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194560"/>
              <a:ext cx="4445000" cy="35263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916238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188152"/>
            <a:ext cx="4445000" cy="4481697"/>
            <a:chOff x="2349500" y="1295400"/>
            <a:chExt cx="4445000" cy="4481697"/>
          </a:xfrm>
        </p:grpSpPr>
        <p:sp>
          <p:nvSpPr>
            <p:cNvPr id="20486" name="Rectangle 3"/>
            <p:cNvSpPr>
              <a:spLocks noChangeArrowheads="1"/>
            </p:cNvSpPr>
            <p:nvPr/>
          </p:nvSpPr>
          <p:spPr bwMode="auto">
            <a:xfrm>
              <a:off x="2743200" y="1295400"/>
              <a:ext cx="38862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12.7</a:t>
              </a:r>
              <a:r>
                <a:rPr lang="en-US" sz="1200" b="1" dirty="0"/>
                <a:t>.</a:t>
              </a:r>
              <a:r>
                <a:rPr lang="en-US" sz="1200" dirty="0" smtClean="0"/>
                <a:t> Funnel plot of the Escherichia coli </a:t>
              </a:r>
              <a:r>
                <a:rPr lang="en-US" sz="1200" dirty="0" err="1" smtClean="0"/>
                <a:t>bacteraemia</a:t>
              </a:r>
              <a:r>
                <a:rPr lang="en-US" sz="1200" dirty="0" smtClean="0"/>
                <a:t> rate per 100 dialysis patient years by renal centre, 1st May 2012 to 30th April 2013</a:t>
              </a:r>
            </a:p>
            <a:p>
              <a:pPr algn="ctr"/>
              <a:r>
                <a:rPr lang="en-US" sz="1200" dirty="0" smtClean="0"/>
                <a:t>Dotted line depicts rate for whole cohort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12-07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194560"/>
              <a:ext cx="4445000" cy="35825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265</Words>
  <Application>Microsoft Macintosh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81</cp:revision>
  <dcterms:created xsi:type="dcterms:W3CDTF">2015-01-08T09:26:16Z</dcterms:created>
  <dcterms:modified xsi:type="dcterms:W3CDTF">2015-01-08T09:26:27Z</dcterms:modified>
</cp:coreProperties>
</file>