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docProps/app.xml" ContentType="application/vnd.openxmlformats-officedocument.extended-properties+xml"/>
  <Override PartName="/ppt/slideLayouts/slideLayout5.xml" ContentType="application/vnd.openxmlformats-officedocument.presentationml.slideLayout+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Default Extension="tiff" ContentType="image/tiff"/>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6" charset="0"/>
        <a:ea typeface="+mn-ea"/>
        <a:cs typeface="+mn-cs"/>
      </a:defRPr>
    </a:lvl1pPr>
    <a:lvl2pPr marL="457200" algn="l" rtl="0" fontAlgn="base">
      <a:spcBef>
        <a:spcPct val="0"/>
      </a:spcBef>
      <a:spcAft>
        <a:spcPct val="0"/>
      </a:spcAft>
      <a:defRPr kern="1200">
        <a:solidFill>
          <a:schemeClr val="tx1"/>
        </a:solidFill>
        <a:latin typeface="Arial" pitchFamily="-106" charset="0"/>
        <a:ea typeface="+mn-ea"/>
        <a:cs typeface="+mn-cs"/>
      </a:defRPr>
    </a:lvl2pPr>
    <a:lvl3pPr marL="914400" algn="l" rtl="0" fontAlgn="base">
      <a:spcBef>
        <a:spcPct val="0"/>
      </a:spcBef>
      <a:spcAft>
        <a:spcPct val="0"/>
      </a:spcAft>
      <a:defRPr kern="1200">
        <a:solidFill>
          <a:schemeClr val="tx1"/>
        </a:solidFill>
        <a:latin typeface="Arial" pitchFamily="-106" charset="0"/>
        <a:ea typeface="+mn-ea"/>
        <a:cs typeface="+mn-cs"/>
      </a:defRPr>
    </a:lvl3pPr>
    <a:lvl4pPr marL="1371600" algn="l" rtl="0" fontAlgn="base">
      <a:spcBef>
        <a:spcPct val="0"/>
      </a:spcBef>
      <a:spcAft>
        <a:spcPct val="0"/>
      </a:spcAft>
      <a:defRPr kern="1200">
        <a:solidFill>
          <a:schemeClr val="tx1"/>
        </a:solidFill>
        <a:latin typeface="Arial" pitchFamily="-106" charset="0"/>
        <a:ea typeface="+mn-ea"/>
        <a:cs typeface="+mn-cs"/>
      </a:defRPr>
    </a:lvl4pPr>
    <a:lvl5pPr marL="1828800" algn="l" rtl="0" fontAlgn="base">
      <a:spcBef>
        <a:spcPct val="0"/>
      </a:spcBef>
      <a:spcAft>
        <a:spcPct val="0"/>
      </a:spcAft>
      <a:defRPr kern="1200">
        <a:solidFill>
          <a:schemeClr val="tx1"/>
        </a:solidFill>
        <a:latin typeface="Arial" pitchFamily="-106" charset="0"/>
        <a:ea typeface="+mn-ea"/>
        <a:cs typeface="+mn-cs"/>
      </a:defRPr>
    </a:lvl5pPr>
    <a:lvl6pPr marL="2286000" algn="l" defTabSz="457200" rtl="0" eaLnBrk="1" latinLnBrk="0" hangingPunct="1">
      <a:defRPr kern="1200">
        <a:solidFill>
          <a:schemeClr val="tx1"/>
        </a:solidFill>
        <a:latin typeface="Arial" pitchFamily="-106" charset="0"/>
        <a:ea typeface="+mn-ea"/>
        <a:cs typeface="+mn-cs"/>
      </a:defRPr>
    </a:lvl6pPr>
    <a:lvl7pPr marL="2743200" algn="l" defTabSz="457200" rtl="0" eaLnBrk="1" latinLnBrk="0" hangingPunct="1">
      <a:defRPr kern="1200">
        <a:solidFill>
          <a:schemeClr val="tx1"/>
        </a:solidFill>
        <a:latin typeface="Arial" pitchFamily="-106" charset="0"/>
        <a:ea typeface="+mn-ea"/>
        <a:cs typeface="+mn-cs"/>
      </a:defRPr>
    </a:lvl7pPr>
    <a:lvl8pPr marL="3200400" algn="l" defTabSz="457200" rtl="0" eaLnBrk="1" latinLnBrk="0" hangingPunct="1">
      <a:defRPr kern="1200">
        <a:solidFill>
          <a:schemeClr val="tx1"/>
        </a:solidFill>
        <a:latin typeface="Arial" pitchFamily="-106" charset="0"/>
        <a:ea typeface="+mn-ea"/>
        <a:cs typeface="+mn-cs"/>
      </a:defRPr>
    </a:lvl8pPr>
    <a:lvl9pPr marL="3657600" algn="l" defTabSz="457200" rtl="0" eaLnBrk="1" latinLnBrk="0" hangingPunct="1">
      <a:defRPr kern="1200">
        <a:solidFill>
          <a:schemeClr val="tx1"/>
        </a:solidFill>
        <a:latin typeface="Arial" pitchFamily="-10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p:scale>
          <a:sx n="100" d="100"/>
          <a:sy n="100" d="100"/>
        </p:scale>
        <p:origin x="-2696" y="-1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GB"/>
          </a:p>
        </p:txBody>
      </p:sp>
      <p:sp>
        <p:nvSpPr>
          <p:cNvPr id="204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GB"/>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GB"/>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82F5FA8A-D598-9D48-A408-67E573BB8027}"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C1BB24-92AB-A246-9412-8E53AFA88DF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AA8B30-2C62-F945-80B8-14848EA4B42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81118D-FD91-4045-A5F4-0C9E949FEB9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FBD76E-C3BC-754A-995F-7ACBC605535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9C9123-7447-894B-BABC-3D8D4B2B2B4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2B5F40-2CE3-9445-A203-394F2627AE3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14B6D6F-2234-3249-9423-747AE5E0406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8D5BA9-363D-374B-BD51-794B5784D0A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B6FC9CE-4ADB-F748-A370-EE63BF306AB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38728E-538E-AF4E-95C0-5AD7D55F097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F2AF73-2C8C-384C-A8D3-6C750DC94A3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E96F7E64-B70E-EE40-A944-F0FE5F8875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1.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2.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3.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4.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5.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6.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7.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8.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9.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1.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2.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3.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4.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5.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6.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7.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7.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8.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14339"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bodyPr>
          <a:lstStyle/>
          <a:p>
            <a:pPr algn="ctr"/>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8" name="Group 7"/>
          <p:cNvGrpSpPr/>
          <p:nvPr/>
        </p:nvGrpSpPr>
        <p:grpSpPr>
          <a:xfrm>
            <a:off x="2717800" y="533400"/>
            <a:ext cx="3708400" cy="5486400"/>
            <a:chOff x="2717800" y="533400"/>
            <a:chExt cx="3708400" cy="5486400"/>
          </a:xfrm>
        </p:grpSpPr>
        <p:sp>
          <p:nvSpPr>
            <p:cNvPr id="14342" name="Rectangle 3"/>
            <p:cNvSpPr>
              <a:spLocks noChangeArrowheads="1"/>
            </p:cNvSpPr>
            <p:nvPr/>
          </p:nvSpPr>
          <p:spPr bwMode="auto">
            <a:xfrm>
              <a:off x="2717800" y="533400"/>
              <a:ext cx="3708400" cy="458630"/>
            </a:xfrm>
            <a:prstGeom prst="rect">
              <a:avLst/>
            </a:prstGeom>
            <a:noFill/>
            <a:ln w="9525">
              <a:noFill/>
              <a:miter lim="800000"/>
              <a:headEnd/>
              <a:tailEnd/>
            </a:ln>
          </p:spPr>
          <p:txBody>
            <a:bodyPr>
              <a:prstTxWarp prst="textNoShape">
                <a:avLst/>
              </a:prstTxWarp>
            </a:bodyPr>
            <a:lstStyle/>
            <a:p>
              <a:pPr algn="ctr"/>
              <a:r>
                <a:rPr lang="en-US" sz="1200" b="1" dirty="0" smtClean="0"/>
                <a:t>Figure 12.1</a:t>
              </a:r>
              <a:r>
                <a:rPr lang="en-US" sz="1200" b="1" dirty="0"/>
                <a:t>.</a:t>
              </a:r>
              <a:r>
                <a:rPr lang="en-US" sz="1200" dirty="0" smtClean="0"/>
                <a:t> STROBE flow diagram </a:t>
              </a:r>
              <a:r>
                <a:rPr lang="en-US" sz="1200" smtClean="0"/>
                <a:t>of </a:t>
              </a:r>
              <a:r>
                <a:rPr lang="en-US" sz="1200" smtClean="0"/>
                <a:t>patients </a:t>
              </a:r>
              <a:r>
                <a:rPr lang="en-US" sz="1200" dirty="0" smtClean="0"/>
                <a:t>included in the 2015 Multisite Dialysis Access audit</a:t>
              </a:r>
              <a:endParaRPr lang="en-US" sz="1200" b="1" dirty="0">
                <a:ea typeface="Arial" pitchFamily="-106" charset="0"/>
                <a:cs typeface="Arial" pitchFamily="-106" charset="0"/>
              </a:endParaRPr>
            </a:p>
          </p:txBody>
        </p:sp>
        <p:pic>
          <p:nvPicPr>
            <p:cNvPr id="6" name="Picture 5" descr="Slide12-01.tif"/>
            <p:cNvPicPr>
              <a:picLocks noChangeAspect="1"/>
            </p:cNvPicPr>
            <p:nvPr/>
          </p:nvPicPr>
          <p:blipFill>
            <a:blip r:embed="rId3"/>
            <a:stretch>
              <a:fillRect/>
            </a:stretch>
          </p:blipFill>
          <p:spPr>
            <a:xfrm>
              <a:off x="3365098" y="1066800"/>
              <a:ext cx="2413804" cy="4953000"/>
            </a:xfrm>
            <a:prstGeom prst="rect">
              <a:avLst/>
            </a:prstGeom>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3555"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1587500" y="905471"/>
            <a:ext cx="5969000" cy="5047059"/>
            <a:chOff x="1651000" y="515541"/>
            <a:chExt cx="5969000" cy="5047059"/>
          </a:xfrm>
        </p:grpSpPr>
        <p:sp>
          <p:nvSpPr>
            <p:cNvPr id="23557" name="Rectangle 3"/>
            <p:cNvSpPr>
              <a:spLocks noChangeArrowheads="1"/>
            </p:cNvSpPr>
            <p:nvPr/>
          </p:nvSpPr>
          <p:spPr bwMode="auto">
            <a:xfrm>
              <a:off x="2819400" y="515541"/>
              <a:ext cx="4800600" cy="1846659"/>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12.10</a:t>
              </a:r>
              <a:r>
                <a:rPr lang="en-US" sz="1200" b="1" dirty="0"/>
                <a:t>.</a:t>
              </a:r>
              <a:r>
                <a:rPr lang="en-US" sz="1200" dirty="0" smtClean="0"/>
                <a:t> Percentage of incident HD patients by first access used in the 2014 and 2015</a:t>
              </a:r>
            </a:p>
            <a:p>
              <a:pPr algn="ctr"/>
              <a:r>
                <a:rPr lang="en-US" sz="1200" dirty="0" smtClean="0"/>
                <a:t>Multisite Dialysis Access audits stratified categorically by days</a:t>
              </a:r>
            </a:p>
            <a:p>
              <a:pPr algn="ctr"/>
              <a:r>
                <a:rPr lang="en-US" sz="1200" dirty="0" smtClean="0"/>
                <a:t>(&lt;90; 90–179; 180–364; 365+) from first access attempt</a:t>
              </a:r>
            </a:p>
            <a:p>
              <a:pPr algn="ctr"/>
              <a:r>
                <a:rPr lang="en-US" sz="1100" dirty="0" smtClean="0"/>
                <a:t>Number of patients in each category in brackets.</a:t>
              </a:r>
            </a:p>
            <a:p>
              <a:pPr algn="ctr"/>
              <a:r>
                <a:rPr lang="en-US" sz="1100" dirty="0" smtClean="0"/>
                <a:t>Late presenting patients were excluded from this analysis.</a:t>
              </a:r>
            </a:p>
            <a:p>
              <a:pPr algn="ctr"/>
              <a:r>
                <a:rPr lang="en-US" sz="1100" dirty="0" smtClean="0"/>
                <a:t>Three </a:t>
              </a:r>
              <a:r>
                <a:rPr lang="en-US" sz="1100" dirty="0" err="1" smtClean="0"/>
                <a:t>centres</a:t>
              </a:r>
              <a:r>
                <a:rPr lang="en-US" sz="1100" dirty="0" smtClean="0"/>
                <a:t> were excluded due to &gt;50% missing data</a:t>
              </a:r>
            </a:p>
            <a:p>
              <a:pPr algn="ctr"/>
              <a:r>
                <a:rPr lang="en-US" sz="1100" dirty="0" smtClean="0"/>
                <a:t>for date of first access attempt. HD – </a:t>
              </a:r>
              <a:r>
                <a:rPr lang="en-US" sz="1100" dirty="0" err="1" smtClean="0"/>
                <a:t>haemodialysis</a:t>
              </a:r>
              <a:r>
                <a:rPr lang="en-US" sz="1100" dirty="0" smtClean="0"/>
                <a:t>;</a:t>
              </a:r>
            </a:p>
            <a:p>
              <a:pPr algn="ctr"/>
              <a:r>
                <a:rPr lang="en-US" sz="1100" dirty="0" smtClean="0"/>
                <a:t>AVF – </a:t>
              </a:r>
              <a:r>
                <a:rPr lang="en-US" sz="1100" dirty="0" err="1" smtClean="0"/>
                <a:t>arteriovenous</a:t>
              </a:r>
              <a:r>
                <a:rPr lang="en-US" sz="1100" dirty="0" smtClean="0"/>
                <a:t> fistula; AVG – </a:t>
              </a:r>
              <a:r>
                <a:rPr lang="en-US" sz="1100" dirty="0" err="1" smtClean="0"/>
                <a:t>arteriovenous</a:t>
              </a:r>
              <a:r>
                <a:rPr lang="en-US" sz="1100" dirty="0" smtClean="0"/>
                <a:t> graft; </a:t>
              </a:r>
            </a:p>
            <a:p>
              <a:pPr algn="ctr"/>
              <a:r>
                <a:rPr lang="en-US" sz="1100" dirty="0" smtClean="0"/>
                <a:t>TL – </a:t>
              </a:r>
              <a:r>
                <a:rPr lang="en-US" sz="1100" dirty="0" err="1" smtClean="0"/>
                <a:t>tunnelled</a:t>
              </a:r>
              <a:r>
                <a:rPr lang="en-US" sz="1100" dirty="0" smtClean="0"/>
                <a:t> line; NTL – </a:t>
              </a:r>
              <a:r>
                <a:rPr lang="en-US" sz="1100" dirty="0" err="1" smtClean="0"/>
                <a:t>nontunnelled</a:t>
              </a:r>
              <a:r>
                <a:rPr lang="en-US" sz="1100" dirty="0" smtClean="0"/>
                <a:t> line; Miss – missing data</a:t>
              </a:r>
              <a:endParaRPr lang="en-US" sz="1100" dirty="0">
                <a:ea typeface="Arial" pitchFamily="-106" charset="0"/>
                <a:cs typeface="Arial" pitchFamily="-106" charset="0"/>
              </a:endParaRPr>
            </a:p>
          </p:txBody>
        </p:sp>
        <p:pic>
          <p:nvPicPr>
            <p:cNvPr id="5" name="Picture 4" descr="Slide12-10.tif"/>
            <p:cNvPicPr>
              <a:picLocks noChangeAspect="1"/>
            </p:cNvPicPr>
            <p:nvPr/>
          </p:nvPicPr>
          <p:blipFill>
            <a:blip r:embed="rId3"/>
            <a:stretch>
              <a:fillRect/>
            </a:stretch>
          </p:blipFill>
          <p:spPr>
            <a:xfrm>
              <a:off x="1651000" y="2434389"/>
              <a:ext cx="5842000" cy="3128211"/>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4579"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2349500" y="1160318"/>
            <a:ext cx="4445000" cy="4537365"/>
            <a:chOff x="2349500" y="762000"/>
            <a:chExt cx="4445000" cy="4537365"/>
          </a:xfrm>
        </p:grpSpPr>
        <p:sp>
          <p:nvSpPr>
            <p:cNvPr id="24582" name="Rectangle 3"/>
            <p:cNvSpPr>
              <a:spLocks noChangeArrowheads="1"/>
            </p:cNvSpPr>
            <p:nvPr/>
          </p:nvSpPr>
          <p:spPr bwMode="auto">
            <a:xfrm>
              <a:off x="2971800" y="762000"/>
              <a:ext cx="3733800" cy="1661993"/>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12.11.</a:t>
              </a:r>
              <a:r>
                <a:rPr lang="en-US" sz="1200" dirty="0" smtClean="0"/>
                <a:t> Funnel plot of the percentage of prevalent patients in the 2015 Multisite Dialysis Access audit receiving PD or HD via AVF/AVG</a:t>
              </a:r>
            </a:p>
            <a:p>
              <a:pPr algn="ctr"/>
              <a:r>
                <a:rPr lang="en-US" sz="1100" dirty="0" smtClean="0"/>
                <a:t>A total of 13 centre-level exclusions were made for this analysis due to non-completion of prevalent dialysis access data and &gt;10% differences between centre-reported and UKRR numbers of patients receiving dialysis. HD – </a:t>
              </a:r>
              <a:r>
                <a:rPr lang="en-US" sz="1100" dirty="0" err="1" smtClean="0"/>
                <a:t>haemodialysis</a:t>
              </a:r>
              <a:r>
                <a:rPr lang="en-US" sz="1100" dirty="0" smtClean="0"/>
                <a:t>; PD – peritoneal dialysis; AVF – </a:t>
              </a:r>
              <a:r>
                <a:rPr lang="en-US" sz="1100" dirty="0" err="1" smtClean="0"/>
                <a:t>arteriovenous</a:t>
              </a:r>
              <a:r>
                <a:rPr lang="en-US" sz="1100" dirty="0" smtClean="0"/>
                <a:t> fistula; AVG – </a:t>
              </a:r>
              <a:r>
                <a:rPr lang="en-US" sz="1100" dirty="0" err="1" smtClean="0"/>
                <a:t>arteriovenous</a:t>
              </a:r>
              <a:r>
                <a:rPr lang="en-US" sz="1100" dirty="0" smtClean="0"/>
                <a:t> graft</a:t>
              </a:r>
              <a:endParaRPr lang="en-US" sz="1100" dirty="0">
                <a:ea typeface="Arial" pitchFamily="-106" charset="0"/>
                <a:cs typeface="Arial" pitchFamily="-106" charset="0"/>
              </a:endParaRPr>
            </a:p>
          </p:txBody>
        </p:sp>
        <p:pic>
          <p:nvPicPr>
            <p:cNvPr id="5" name="Picture 4" descr="Slide12-11.tif"/>
            <p:cNvPicPr>
              <a:picLocks noChangeAspect="1"/>
            </p:cNvPicPr>
            <p:nvPr/>
          </p:nvPicPr>
          <p:blipFill>
            <a:blip r:embed="rId3"/>
            <a:stretch>
              <a:fillRect/>
            </a:stretch>
          </p:blipFill>
          <p:spPr>
            <a:xfrm>
              <a:off x="2349500" y="2418588"/>
              <a:ext cx="4445000" cy="2880777"/>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5603"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1333500" y="97304"/>
            <a:ext cx="6477000" cy="6125696"/>
            <a:chOff x="1333500" y="97304"/>
            <a:chExt cx="6477000" cy="6125696"/>
          </a:xfrm>
        </p:grpSpPr>
        <p:sp>
          <p:nvSpPr>
            <p:cNvPr id="25606" name="Rectangle 3"/>
            <p:cNvSpPr>
              <a:spLocks noChangeArrowheads="1"/>
            </p:cNvSpPr>
            <p:nvPr/>
          </p:nvSpPr>
          <p:spPr bwMode="auto">
            <a:xfrm>
              <a:off x="1333500" y="97304"/>
              <a:ext cx="6477000" cy="969496"/>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12.12</a:t>
              </a:r>
              <a:r>
                <a:rPr lang="en-US" sz="1200" b="1" dirty="0"/>
                <a:t>.</a:t>
              </a:r>
              <a:r>
                <a:rPr lang="en-US" sz="1200" dirty="0" smtClean="0"/>
                <a:t> Prevalent dialysis access by centre for patients in the 2015 Multisite Dialysis Access audit</a:t>
              </a:r>
            </a:p>
            <a:p>
              <a:pPr algn="ctr"/>
              <a:r>
                <a:rPr lang="en-US" sz="1100" dirty="0" smtClean="0"/>
                <a:t>Centre size (patient numbers) in brackets. </a:t>
              </a:r>
              <a:r>
                <a:rPr lang="en-US" sz="1100" dirty="0" err="1" smtClean="0"/>
                <a:t>Centres</a:t>
              </a:r>
              <a:r>
                <a:rPr lang="en-US" sz="1100" dirty="0" smtClean="0"/>
                <a:t> are sorted by proportion of patients initiating RRT with a HD catheter. HD – </a:t>
              </a:r>
              <a:r>
                <a:rPr lang="en-US" sz="1100" dirty="0" err="1" smtClean="0"/>
                <a:t>haemodialysis</a:t>
              </a:r>
              <a:r>
                <a:rPr lang="en-US" sz="1100" dirty="0" smtClean="0"/>
                <a:t>; PD – peritoneal dialysis; AVF – </a:t>
              </a:r>
              <a:r>
                <a:rPr lang="en-US" sz="1100" dirty="0" err="1" smtClean="0"/>
                <a:t>arteriovenous</a:t>
              </a:r>
              <a:r>
                <a:rPr lang="en-US" sz="1100" dirty="0" smtClean="0"/>
                <a:t> fistula;</a:t>
              </a:r>
            </a:p>
            <a:p>
              <a:pPr algn="ctr"/>
              <a:r>
                <a:rPr lang="en-US" sz="1100" dirty="0" smtClean="0"/>
                <a:t>AVG – </a:t>
              </a:r>
              <a:r>
                <a:rPr lang="en-US" sz="1100" dirty="0" err="1" smtClean="0"/>
                <a:t>arteriovenous</a:t>
              </a:r>
              <a:r>
                <a:rPr lang="en-US" sz="1100" dirty="0" smtClean="0"/>
                <a:t> graft; TL – </a:t>
              </a:r>
              <a:r>
                <a:rPr lang="en-US" sz="1100" dirty="0" err="1" smtClean="0"/>
                <a:t>tunnelled</a:t>
              </a:r>
              <a:r>
                <a:rPr lang="en-US" sz="1100" dirty="0" smtClean="0"/>
                <a:t> line; NTL – non-</a:t>
              </a:r>
              <a:r>
                <a:rPr lang="en-US" sz="1100" dirty="0" err="1" smtClean="0"/>
                <a:t>tunnelled</a:t>
              </a:r>
              <a:r>
                <a:rPr lang="en-US" sz="1100" dirty="0" smtClean="0"/>
                <a:t> line</a:t>
              </a:r>
              <a:endParaRPr lang="en-US" sz="1100" dirty="0">
                <a:ea typeface="Arial" pitchFamily="-106" charset="0"/>
                <a:cs typeface="Arial" pitchFamily="-106" charset="0"/>
              </a:endParaRPr>
            </a:p>
          </p:txBody>
        </p:sp>
        <p:pic>
          <p:nvPicPr>
            <p:cNvPr id="5" name="Picture 4" descr="Slide12-12.tif"/>
            <p:cNvPicPr>
              <a:picLocks noChangeAspect="1"/>
            </p:cNvPicPr>
            <p:nvPr/>
          </p:nvPicPr>
          <p:blipFill>
            <a:blip r:embed="rId3"/>
            <a:stretch>
              <a:fillRect/>
            </a:stretch>
          </p:blipFill>
          <p:spPr>
            <a:xfrm>
              <a:off x="2783430" y="1143000"/>
              <a:ext cx="3577141" cy="5080000"/>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6627"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1905000" y="188893"/>
            <a:ext cx="5334000" cy="5983307"/>
            <a:chOff x="1905000" y="188893"/>
            <a:chExt cx="5334000" cy="5983307"/>
          </a:xfrm>
        </p:grpSpPr>
        <p:sp>
          <p:nvSpPr>
            <p:cNvPr id="26630" name="Rectangle 3"/>
            <p:cNvSpPr>
              <a:spLocks noChangeArrowheads="1"/>
            </p:cNvSpPr>
            <p:nvPr/>
          </p:nvSpPr>
          <p:spPr bwMode="auto">
            <a:xfrm>
              <a:off x="1905000" y="188893"/>
              <a:ext cx="5334000" cy="954107"/>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12.13</a:t>
              </a:r>
              <a:r>
                <a:rPr lang="en-US" sz="1200" b="1" dirty="0"/>
                <a:t>.</a:t>
              </a:r>
              <a:r>
                <a:rPr lang="en-US" sz="1200" dirty="0" smtClean="0"/>
                <a:t> Modality at one year after commencing PD in 2014, by centre</a:t>
              </a:r>
            </a:p>
            <a:p>
              <a:pPr algn="ctr"/>
              <a:r>
                <a:rPr lang="en-US" sz="1100" dirty="0" smtClean="0"/>
                <a:t>Number of patients receiving PD at each centre in brackets. </a:t>
              </a:r>
              <a:r>
                <a:rPr lang="en-US" sz="1100" dirty="0" err="1" smtClean="0"/>
                <a:t>Centres</a:t>
              </a:r>
              <a:r>
                <a:rPr lang="en-US" sz="1100" dirty="0" smtClean="0"/>
                <a:t> with 100% missing treatment data at one year or fewer than five PD patients were excluded. </a:t>
              </a:r>
              <a:r>
                <a:rPr lang="en-US" sz="1100" dirty="0" err="1" smtClean="0"/>
                <a:t>Centres</a:t>
              </a:r>
              <a:r>
                <a:rPr lang="en-US" sz="1100" dirty="0" smtClean="0"/>
                <a:t> are sorted by proportion of patients transplanted or remaining on PD.</a:t>
              </a:r>
            </a:p>
            <a:p>
              <a:pPr algn="ctr"/>
              <a:r>
                <a:rPr lang="en-US" sz="1100" dirty="0" smtClean="0"/>
                <a:t>PD – peritoneal dialysis; HD – </a:t>
              </a:r>
              <a:r>
                <a:rPr lang="en-US" sz="1100" dirty="0" err="1" smtClean="0"/>
                <a:t>haemodialysis</a:t>
              </a:r>
              <a:r>
                <a:rPr lang="en-US" sz="1100" dirty="0" smtClean="0"/>
                <a:t>; </a:t>
              </a:r>
              <a:r>
                <a:rPr lang="en-US" sz="1100" dirty="0" err="1" smtClean="0"/>
                <a:t>Tx</a:t>
              </a:r>
              <a:r>
                <a:rPr lang="en-US" sz="1100" dirty="0" smtClean="0"/>
                <a:t> – transplanted</a:t>
              </a:r>
              <a:endParaRPr lang="en-US" sz="1100" dirty="0">
                <a:ea typeface="Arial" pitchFamily="-106" charset="0"/>
                <a:cs typeface="Arial" pitchFamily="-106" charset="0"/>
              </a:endParaRPr>
            </a:p>
          </p:txBody>
        </p:sp>
        <p:pic>
          <p:nvPicPr>
            <p:cNvPr id="5" name="Picture 4" descr="Slide12-13.tif"/>
            <p:cNvPicPr>
              <a:picLocks noChangeAspect="1"/>
            </p:cNvPicPr>
            <p:nvPr/>
          </p:nvPicPr>
          <p:blipFill>
            <a:blip r:embed="rId3"/>
            <a:stretch>
              <a:fillRect/>
            </a:stretch>
          </p:blipFill>
          <p:spPr>
            <a:xfrm>
              <a:off x="2731665" y="1219200"/>
              <a:ext cx="3680670" cy="4953000"/>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7651"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7" name="Group 6"/>
          <p:cNvGrpSpPr/>
          <p:nvPr/>
        </p:nvGrpSpPr>
        <p:grpSpPr>
          <a:xfrm>
            <a:off x="228600" y="76200"/>
            <a:ext cx="7772400" cy="6146800"/>
            <a:chOff x="228600" y="76200"/>
            <a:chExt cx="7772400" cy="6146800"/>
          </a:xfrm>
        </p:grpSpPr>
        <p:sp>
          <p:nvSpPr>
            <p:cNvPr id="27653" name="Rectangle 3"/>
            <p:cNvSpPr>
              <a:spLocks noChangeArrowheads="1"/>
            </p:cNvSpPr>
            <p:nvPr/>
          </p:nvSpPr>
          <p:spPr bwMode="auto">
            <a:xfrm>
              <a:off x="228600" y="76200"/>
              <a:ext cx="7772400" cy="1138773"/>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12.14</a:t>
              </a:r>
              <a:r>
                <a:rPr lang="en-US" sz="1200" b="1" dirty="0"/>
                <a:t>.</a:t>
              </a:r>
              <a:r>
                <a:rPr lang="en-US" sz="1200" dirty="0" smtClean="0"/>
                <a:t> PD catheter insertion technique (surgical </a:t>
              </a:r>
              <a:r>
                <a:rPr lang="en-US" sz="1200" dirty="0" err="1" smtClean="0"/>
                <a:t>vs</a:t>
              </a:r>
              <a:r>
                <a:rPr lang="en-US" sz="1200" dirty="0" smtClean="0"/>
                <a:t> non-surgical) stratified by centre for patients in the 2015 Multisite Dialysis Access audit</a:t>
              </a:r>
            </a:p>
            <a:p>
              <a:pPr algn="ctr"/>
              <a:r>
                <a:rPr lang="en-US" sz="1100" dirty="0" smtClean="0"/>
                <a:t>Number of patients receiving PD at each centre in brackets. </a:t>
              </a:r>
              <a:r>
                <a:rPr lang="en-US" sz="1100" dirty="0" err="1" smtClean="0"/>
                <a:t>Centres</a:t>
              </a:r>
              <a:r>
                <a:rPr lang="en-US" sz="1100" dirty="0" smtClean="0"/>
                <a:t> are sorted by proportion of catheters inserted by surgical technique. </a:t>
              </a:r>
              <a:r>
                <a:rPr lang="en-US" sz="1100" dirty="0" err="1" smtClean="0"/>
                <a:t>Centres</a:t>
              </a:r>
              <a:r>
                <a:rPr lang="en-US" sz="1100" dirty="0" smtClean="0"/>
                <a:t> reporting fewer than five patients on PD were excluded from this analysis. Due to small numbers in the subcategories of surgical insertion techniques, open and laparoscopic insertions are grouped as ‘surgical’; </a:t>
              </a:r>
              <a:r>
                <a:rPr lang="en-US" sz="1100" dirty="0" err="1" smtClean="0"/>
                <a:t>peritoneoscopic</a:t>
              </a:r>
              <a:r>
                <a:rPr lang="en-US" sz="1100" dirty="0" smtClean="0"/>
                <a:t> and </a:t>
              </a:r>
              <a:r>
                <a:rPr lang="en-US" sz="1100" dirty="0" err="1" smtClean="0"/>
                <a:t>percutaneous</a:t>
              </a:r>
              <a:r>
                <a:rPr lang="en-US" sz="1100" dirty="0" smtClean="0"/>
                <a:t> as ‘non-surgical’. PD – peritoneal dialysis</a:t>
              </a:r>
              <a:endParaRPr lang="en-US" sz="1100" dirty="0">
                <a:ea typeface="Arial" pitchFamily="-106" charset="0"/>
                <a:cs typeface="Arial" pitchFamily="-106" charset="0"/>
              </a:endParaRPr>
            </a:p>
          </p:txBody>
        </p:sp>
        <p:pic>
          <p:nvPicPr>
            <p:cNvPr id="5" name="Picture 4" descr="Slide12-14.tif"/>
            <p:cNvPicPr>
              <a:picLocks noChangeAspect="1"/>
            </p:cNvPicPr>
            <p:nvPr/>
          </p:nvPicPr>
          <p:blipFill>
            <a:blip r:embed="rId3"/>
            <a:stretch>
              <a:fillRect/>
            </a:stretch>
          </p:blipFill>
          <p:spPr>
            <a:xfrm>
              <a:off x="2844090" y="1270000"/>
              <a:ext cx="3455820" cy="4953000"/>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8675"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1651000" y="1528617"/>
            <a:ext cx="5842000" cy="3800766"/>
            <a:chOff x="1651000" y="1299627"/>
            <a:chExt cx="5842000" cy="3800766"/>
          </a:xfrm>
        </p:grpSpPr>
        <p:sp>
          <p:nvSpPr>
            <p:cNvPr id="28678" name="Rectangle 3"/>
            <p:cNvSpPr>
              <a:spLocks noChangeArrowheads="1"/>
            </p:cNvSpPr>
            <p:nvPr/>
          </p:nvSpPr>
          <p:spPr bwMode="auto">
            <a:xfrm>
              <a:off x="2514600" y="1299627"/>
              <a:ext cx="4953000" cy="1138773"/>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12.15</a:t>
              </a:r>
              <a:r>
                <a:rPr lang="en-US" sz="1200" b="1" dirty="0"/>
                <a:t>.</a:t>
              </a:r>
              <a:r>
                <a:rPr lang="en-US" sz="1200" dirty="0" smtClean="0"/>
                <a:t> PD catheter insertion technique by referral time (days) for patients in the 2015 Multisite Dialysis Access audit</a:t>
              </a:r>
            </a:p>
            <a:p>
              <a:pPr algn="ctr"/>
              <a:r>
                <a:rPr lang="en-US" sz="1100" dirty="0" smtClean="0"/>
                <a:t>Number of patients in each category in brackets. Referral time was measured between first nephrology input (inpatient/outpatient) and initiating dialysis. Five </a:t>
              </a:r>
              <a:r>
                <a:rPr lang="en-US" sz="1100" dirty="0" err="1" smtClean="0"/>
                <a:t>centres</a:t>
              </a:r>
              <a:r>
                <a:rPr lang="en-US" sz="1100" dirty="0" smtClean="0"/>
                <a:t> were excluded from this analysis due to &gt;50% missing data for PD catheter insertion technique. PD – peritoneal dialysis</a:t>
              </a:r>
              <a:endParaRPr lang="en-US" sz="1100" dirty="0">
                <a:ea typeface="Arial" pitchFamily="-106" charset="0"/>
                <a:cs typeface="Arial" pitchFamily="-106" charset="0"/>
              </a:endParaRPr>
            </a:p>
          </p:txBody>
        </p:sp>
        <p:pic>
          <p:nvPicPr>
            <p:cNvPr id="5" name="Picture 4" descr="Slide12-15.tif"/>
            <p:cNvPicPr>
              <a:picLocks noChangeAspect="1"/>
            </p:cNvPicPr>
            <p:nvPr/>
          </p:nvPicPr>
          <p:blipFill>
            <a:blip r:embed="rId3"/>
            <a:stretch>
              <a:fillRect/>
            </a:stretch>
          </p:blipFill>
          <p:spPr>
            <a:xfrm>
              <a:off x="1651000" y="2485644"/>
              <a:ext cx="5842000" cy="2614749"/>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9699"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1651000" y="1129533"/>
            <a:ext cx="5842000" cy="4598935"/>
            <a:chOff x="1651000" y="886361"/>
            <a:chExt cx="5842000" cy="4598935"/>
          </a:xfrm>
        </p:grpSpPr>
        <p:sp>
          <p:nvSpPr>
            <p:cNvPr id="29702" name="Rectangle 3"/>
            <p:cNvSpPr>
              <a:spLocks noChangeArrowheads="1"/>
            </p:cNvSpPr>
            <p:nvPr/>
          </p:nvSpPr>
          <p:spPr bwMode="auto">
            <a:xfrm>
              <a:off x="2658269" y="886361"/>
              <a:ext cx="4733131" cy="1323439"/>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12.16</a:t>
              </a:r>
              <a:r>
                <a:rPr lang="en-US" sz="1200" b="1" dirty="0"/>
                <a:t>.</a:t>
              </a:r>
              <a:r>
                <a:rPr lang="en-US" sz="1200" dirty="0" smtClean="0"/>
                <a:t> Percentage of incident PD patients by catheter insertion technique and BMI group for patients in the 2015 Multisite Dialysis Access audit</a:t>
              </a:r>
            </a:p>
            <a:p>
              <a:pPr algn="ctr"/>
              <a:r>
                <a:rPr lang="en-US" sz="1100" dirty="0" smtClean="0"/>
                <a:t>Number of patients in each category in brackets. Five </a:t>
              </a:r>
              <a:r>
                <a:rPr lang="en-US" sz="1100" dirty="0" err="1" smtClean="0"/>
                <a:t>centres</a:t>
              </a:r>
              <a:r>
                <a:rPr lang="en-US" sz="1100" dirty="0" smtClean="0"/>
                <a:t> were excluded from this analysis due to &gt;50% missing data for PD catheter insertion technique and 15 </a:t>
              </a:r>
              <a:r>
                <a:rPr lang="en-US" sz="1100" dirty="0" err="1" smtClean="0"/>
                <a:t>centres</a:t>
              </a:r>
              <a:r>
                <a:rPr lang="en-US" sz="1100" dirty="0" smtClean="0"/>
                <a:t> due to &gt;50% of missing data for BMI. PD = peritoneal dialysis; BMI = body mass index</a:t>
              </a:r>
              <a:endParaRPr lang="en-US" sz="1100" dirty="0">
                <a:ea typeface="Arial" pitchFamily="-106" charset="0"/>
                <a:cs typeface="Arial" pitchFamily="-106" charset="0"/>
              </a:endParaRPr>
            </a:p>
          </p:txBody>
        </p:sp>
        <p:pic>
          <p:nvPicPr>
            <p:cNvPr id="5" name="Picture 4" descr="Slide12-16.tif"/>
            <p:cNvPicPr>
              <a:picLocks noChangeAspect="1"/>
            </p:cNvPicPr>
            <p:nvPr/>
          </p:nvPicPr>
          <p:blipFill>
            <a:blip r:embed="rId3"/>
            <a:stretch>
              <a:fillRect/>
            </a:stretch>
          </p:blipFill>
          <p:spPr>
            <a:xfrm>
              <a:off x="1651000" y="2263140"/>
              <a:ext cx="5842000" cy="3222156"/>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30723"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bodyPr>
          <a:lstStyle/>
          <a:p>
            <a:pPr algn="ctr"/>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2349500" y="1409700"/>
            <a:ext cx="4533900" cy="4038600"/>
            <a:chOff x="2349500" y="1676400"/>
            <a:chExt cx="4533900" cy="4038600"/>
          </a:xfrm>
        </p:grpSpPr>
        <p:sp>
          <p:nvSpPr>
            <p:cNvPr id="30726" name="Rectangle 3"/>
            <p:cNvSpPr>
              <a:spLocks noChangeArrowheads="1"/>
            </p:cNvSpPr>
            <p:nvPr/>
          </p:nvSpPr>
          <p:spPr bwMode="auto">
            <a:xfrm>
              <a:off x="2590800" y="1676400"/>
              <a:ext cx="4292600" cy="1213277"/>
            </a:xfrm>
            <a:prstGeom prst="rect">
              <a:avLst/>
            </a:prstGeom>
            <a:noFill/>
            <a:ln w="9525">
              <a:noFill/>
              <a:miter lim="800000"/>
              <a:headEnd/>
              <a:tailEnd/>
            </a:ln>
          </p:spPr>
          <p:txBody>
            <a:bodyPr>
              <a:prstTxWarp prst="textNoShape">
                <a:avLst/>
              </a:prstTxWarp>
            </a:bodyPr>
            <a:lstStyle/>
            <a:p>
              <a:pPr algn="ctr"/>
              <a:r>
                <a:rPr lang="en-US" sz="1200" b="1" dirty="0" smtClean="0"/>
                <a:t>Figure 12.17</a:t>
              </a:r>
              <a:r>
                <a:rPr lang="en-US" sz="1200" b="1" dirty="0"/>
                <a:t>.</a:t>
              </a:r>
              <a:r>
                <a:rPr lang="en-US" sz="1200" dirty="0" smtClean="0"/>
                <a:t> Funnel plot of the percentage of PD catheter failures within one year of start date for patients incident to PD in 2014</a:t>
              </a:r>
            </a:p>
            <a:p>
              <a:pPr algn="ctr"/>
              <a:r>
                <a:rPr lang="en-US" sz="1100" dirty="0" smtClean="0"/>
                <a:t>Thirteen </a:t>
              </a:r>
              <a:r>
                <a:rPr lang="en-US" sz="1100" dirty="0" err="1" smtClean="0"/>
                <a:t>centres</a:t>
              </a:r>
              <a:r>
                <a:rPr lang="en-US" sz="1100" dirty="0" smtClean="0"/>
                <a:t> with &lt;10 patients on PD were excluded from this analysis, along with eight </a:t>
              </a:r>
              <a:r>
                <a:rPr lang="en-US" sz="1100" dirty="0" err="1" smtClean="0"/>
                <a:t>centres</a:t>
              </a:r>
              <a:r>
                <a:rPr lang="en-US" sz="1100" dirty="0" smtClean="0"/>
                <a:t> that did not return data for the one year follow-up. PD – peritoneal dialysis</a:t>
              </a:r>
              <a:endParaRPr lang="en-US" sz="1100" dirty="0"/>
            </a:p>
          </p:txBody>
        </p:sp>
        <p:pic>
          <p:nvPicPr>
            <p:cNvPr id="5" name="Picture 4" descr="Slide12-17.tif"/>
            <p:cNvPicPr>
              <a:picLocks noChangeAspect="1"/>
            </p:cNvPicPr>
            <p:nvPr/>
          </p:nvPicPr>
          <p:blipFill>
            <a:blip r:embed="rId3"/>
            <a:stretch>
              <a:fillRect/>
            </a:stretch>
          </p:blipFill>
          <p:spPr>
            <a:xfrm>
              <a:off x="2349500" y="2903933"/>
              <a:ext cx="4445000" cy="2811067"/>
            </a:xfrm>
            <a:prstGeom prst="rect">
              <a:avLst/>
            </a:prstGeom>
          </p:spPr>
        </p:pic>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31747"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1651000" y="1059416"/>
            <a:ext cx="5842000" cy="4739169"/>
            <a:chOff x="1651000" y="1041737"/>
            <a:chExt cx="5842000" cy="4739169"/>
          </a:xfrm>
        </p:grpSpPr>
        <p:sp>
          <p:nvSpPr>
            <p:cNvPr id="31750" name="Rectangle 3"/>
            <p:cNvSpPr>
              <a:spLocks noChangeArrowheads="1"/>
            </p:cNvSpPr>
            <p:nvPr/>
          </p:nvSpPr>
          <p:spPr bwMode="auto">
            <a:xfrm>
              <a:off x="2951163" y="1041737"/>
              <a:ext cx="4440237" cy="1015663"/>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12.18</a:t>
              </a:r>
              <a:r>
                <a:rPr lang="en-US" sz="1200" b="1" dirty="0"/>
                <a:t>.</a:t>
              </a:r>
              <a:r>
                <a:rPr lang="en-US" sz="1200" dirty="0" smtClean="0"/>
                <a:t> Percentage of patients experiencing failure of first access within three months, by type of first access, for patients in the 2014 and 2015 Multisite Dialysis Access audits</a:t>
              </a:r>
            </a:p>
            <a:p>
              <a:pPr algn="ctr"/>
              <a:r>
                <a:rPr lang="en-US" sz="1100" dirty="0" smtClean="0"/>
                <a:t>PD – peritoneal dialysis; AVF – </a:t>
              </a:r>
              <a:r>
                <a:rPr lang="en-US" sz="1100" dirty="0" err="1" smtClean="0"/>
                <a:t>arteriovenous</a:t>
              </a:r>
              <a:r>
                <a:rPr lang="en-US" sz="1100" dirty="0" smtClean="0"/>
                <a:t> fistula;</a:t>
              </a:r>
            </a:p>
            <a:p>
              <a:pPr algn="ctr"/>
              <a:r>
                <a:rPr lang="en-US" sz="1100" dirty="0" smtClean="0"/>
                <a:t>AVG – </a:t>
              </a:r>
              <a:r>
                <a:rPr lang="en-US" sz="1100" dirty="0" err="1" smtClean="0"/>
                <a:t>arteriovenous</a:t>
              </a:r>
              <a:r>
                <a:rPr lang="en-US" sz="1100" dirty="0" smtClean="0"/>
                <a:t> graft; TL – </a:t>
              </a:r>
              <a:r>
                <a:rPr lang="en-US" sz="1100" dirty="0" err="1" smtClean="0"/>
                <a:t>tunnelled</a:t>
              </a:r>
              <a:r>
                <a:rPr lang="en-US" sz="1100" dirty="0" smtClean="0"/>
                <a:t> line</a:t>
              </a:r>
              <a:endParaRPr lang="en-US" sz="1100" dirty="0">
                <a:ea typeface="Arial" pitchFamily="-106" charset="0"/>
                <a:cs typeface="Arial" pitchFamily="-106" charset="0"/>
              </a:endParaRPr>
            </a:p>
          </p:txBody>
        </p:sp>
        <p:pic>
          <p:nvPicPr>
            <p:cNvPr id="5" name="Picture 4" descr="Slide12-18.tif"/>
            <p:cNvPicPr>
              <a:picLocks noChangeAspect="1"/>
            </p:cNvPicPr>
            <p:nvPr/>
          </p:nvPicPr>
          <p:blipFill>
            <a:blip r:embed="rId3"/>
            <a:stretch>
              <a:fillRect/>
            </a:stretch>
          </p:blipFill>
          <p:spPr>
            <a:xfrm>
              <a:off x="1651000" y="2098548"/>
              <a:ext cx="5842000" cy="3682358"/>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32771"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1651000" y="1324040"/>
            <a:ext cx="5842000" cy="4209921"/>
            <a:chOff x="1651000" y="1524000"/>
            <a:chExt cx="5842000" cy="4209921"/>
          </a:xfrm>
        </p:grpSpPr>
        <p:sp>
          <p:nvSpPr>
            <p:cNvPr id="32773" name="Rectangle 3"/>
            <p:cNvSpPr>
              <a:spLocks noChangeArrowheads="1"/>
            </p:cNvSpPr>
            <p:nvPr/>
          </p:nvSpPr>
          <p:spPr bwMode="auto">
            <a:xfrm>
              <a:off x="2971800" y="1524000"/>
              <a:ext cx="4495800" cy="630942"/>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12.19</a:t>
              </a:r>
              <a:r>
                <a:rPr lang="en-US" sz="1200" b="1" dirty="0"/>
                <a:t>.</a:t>
              </a:r>
              <a:r>
                <a:rPr lang="en-US" sz="1200" dirty="0" smtClean="0"/>
                <a:t> Percentage of PD catheter access failures within one year of starting dialysis, from PD follow-up data, 2015</a:t>
              </a:r>
            </a:p>
            <a:p>
              <a:pPr algn="ctr"/>
              <a:r>
                <a:rPr lang="en-US" sz="1100" dirty="0" smtClean="0"/>
                <a:t>PD – peritoneal dialysis</a:t>
              </a:r>
              <a:endParaRPr lang="en-US" sz="1100" baseline="30000" dirty="0">
                <a:ea typeface="Arial" pitchFamily="-106" charset="0"/>
                <a:cs typeface="Arial" pitchFamily="-106" charset="0"/>
              </a:endParaRPr>
            </a:p>
          </p:txBody>
        </p:sp>
        <p:pic>
          <p:nvPicPr>
            <p:cNvPr id="5" name="Picture 4" descr="Slide12-19.tif"/>
            <p:cNvPicPr>
              <a:picLocks noChangeAspect="1"/>
            </p:cNvPicPr>
            <p:nvPr/>
          </p:nvPicPr>
          <p:blipFill>
            <a:blip r:embed="rId3"/>
            <a:stretch>
              <a:fillRect/>
            </a:stretch>
          </p:blipFill>
          <p:spPr>
            <a:xfrm>
              <a:off x="1651000" y="2229612"/>
              <a:ext cx="5842000" cy="3504309"/>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15363"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1651000" y="1119084"/>
            <a:ext cx="5842000" cy="4619833"/>
            <a:chOff x="1651000" y="994827"/>
            <a:chExt cx="5842000" cy="4619833"/>
          </a:xfrm>
        </p:grpSpPr>
        <p:sp>
          <p:nvSpPr>
            <p:cNvPr id="15366" name="Rectangle 3"/>
            <p:cNvSpPr>
              <a:spLocks noChangeArrowheads="1"/>
            </p:cNvSpPr>
            <p:nvPr/>
          </p:nvSpPr>
          <p:spPr bwMode="auto">
            <a:xfrm>
              <a:off x="2590800" y="994827"/>
              <a:ext cx="4876800" cy="1138773"/>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12.2</a:t>
              </a:r>
              <a:r>
                <a:rPr lang="en-US" sz="1200" b="1" dirty="0"/>
                <a:t>.</a:t>
              </a:r>
              <a:r>
                <a:rPr lang="en-US" sz="1200" dirty="0" smtClean="0"/>
                <a:t> Percentage of incident RRT patients by age group, 2015</a:t>
              </a:r>
            </a:p>
            <a:p>
              <a:pPr algn="ctr"/>
              <a:r>
                <a:rPr lang="en-US" sz="1200" dirty="0" smtClean="0"/>
                <a:t>Number of patients in each group in brackets.</a:t>
              </a:r>
            </a:p>
            <a:p>
              <a:pPr algn="ctr"/>
              <a:r>
                <a:rPr lang="en-US" sz="1100" dirty="0" err="1" smtClean="0"/>
                <a:t>PTx</a:t>
              </a:r>
              <a:r>
                <a:rPr lang="en-US" sz="1100" dirty="0" smtClean="0"/>
                <a:t> – pre-emptive transplant; PD – peritoneal dialysis;</a:t>
              </a:r>
            </a:p>
            <a:p>
              <a:pPr algn="ctr"/>
              <a:r>
                <a:rPr lang="en-US" sz="1100" dirty="0" smtClean="0"/>
                <a:t>AVF – </a:t>
              </a:r>
              <a:r>
                <a:rPr lang="en-US" sz="1100" dirty="0" err="1" smtClean="0"/>
                <a:t>arteriovenous</a:t>
              </a:r>
              <a:r>
                <a:rPr lang="en-US" sz="1100" dirty="0" smtClean="0"/>
                <a:t> fistula;</a:t>
              </a:r>
            </a:p>
            <a:p>
              <a:pPr algn="ctr"/>
              <a:r>
                <a:rPr lang="en-US" sz="1100" dirty="0" smtClean="0"/>
                <a:t>AVG – </a:t>
              </a:r>
              <a:r>
                <a:rPr lang="en-US" sz="1100" dirty="0" err="1" smtClean="0"/>
                <a:t>arteriovenous</a:t>
              </a:r>
              <a:r>
                <a:rPr lang="en-US" sz="1100" dirty="0" smtClean="0"/>
                <a:t> graft; TL – </a:t>
              </a:r>
              <a:r>
                <a:rPr lang="en-US" sz="1100" dirty="0" err="1" smtClean="0"/>
                <a:t>tunnelled</a:t>
              </a:r>
              <a:r>
                <a:rPr lang="en-US" sz="1100" dirty="0" smtClean="0"/>
                <a:t> line;</a:t>
              </a:r>
            </a:p>
            <a:p>
              <a:pPr algn="ctr"/>
              <a:r>
                <a:rPr lang="en-US" sz="1100" dirty="0" smtClean="0"/>
                <a:t>NTL – non-</a:t>
              </a:r>
              <a:r>
                <a:rPr lang="en-US" sz="1100" dirty="0" err="1" smtClean="0"/>
                <a:t>tunnelled</a:t>
              </a:r>
              <a:r>
                <a:rPr lang="en-US" sz="1100" dirty="0" smtClean="0"/>
                <a:t> line</a:t>
              </a:r>
              <a:endParaRPr lang="en-US" sz="1100" dirty="0">
                <a:ea typeface="Arial" pitchFamily="-106" charset="0"/>
                <a:cs typeface="Arial" pitchFamily="-106" charset="0"/>
              </a:endParaRPr>
            </a:p>
          </p:txBody>
        </p:sp>
        <p:pic>
          <p:nvPicPr>
            <p:cNvPr id="5" name="Picture 4" descr="Slide12-02.tif"/>
            <p:cNvPicPr>
              <a:picLocks noChangeAspect="1"/>
            </p:cNvPicPr>
            <p:nvPr/>
          </p:nvPicPr>
          <p:blipFill>
            <a:blip r:embed="rId3"/>
            <a:stretch>
              <a:fillRect/>
            </a:stretch>
          </p:blipFill>
          <p:spPr>
            <a:xfrm>
              <a:off x="1651000" y="2218944"/>
              <a:ext cx="5842000" cy="3395716"/>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33795"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1651000" y="1217794"/>
            <a:ext cx="5892800" cy="4422413"/>
            <a:chOff x="1651000" y="1192247"/>
            <a:chExt cx="5892800" cy="4422413"/>
          </a:xfrm>
        </p:grpSpPr>
        <p:sp>
          <p:nvSpPr>
            <p:cNvPr id="33798" name="Rectangle 3"/>
            <p:cNvSpPr>
              <a:spLocks noChangeArrowheads="1"/>
            </p:cNvSpPr>
            <p:nvPr/>
          </p:nvSpPr>
          <p:spPr bwMode="auto">
            <a:xfrm>
              <a:off x="2514600" y="1192247"/>
              <a:ext cx="5029200" cy="969496"/>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12.20</a:t>
              </a:r>
              <a:r>
                <a:rPr lang="en-US" sz="1200" b="1" dirty="0"/>
                <a:t>.</a:t>
              </a:r>
              <a:r>
                <a:rPr lang="en-US" sz="1200" dirty="0" smtClean="0"/>
                <a:t> Percentage of incident RRT patients stratified by age and access at start, 2011–2015</a:t>
              </a:r>
            </a:p>
            <a:p>
              <a:pPr algn="ctr"/>
              <a:r>
                <a:rPr lang="en-US" sz="1100" dirty="0" smtClean="0"/>
                <a:t>Number of patients in each group in brackets.</a:t>
              </a:r>
            </a:p>
            <a:p>
              <a:pPr algn="ctr"/>
              <a:r>
                <a:rPr lang="en-US" sz="1100" dirty="0" err="1" smtClean="0"/>
                <a:t>PTx</a:t>
              </a:r>
              <a:r>
                <a:rPr lang="en-US" sz="1100" dirty="0" smtClean="0"/>
                <a:t> – pre-emptive transplant; PD – peritoneal dialysis; AVF – </a:t>
              </a:r>
              <a:r>
                <a:rPr lang="en-US" sz="1100" dirty="0" err="1" smtClean="0"/>
                <a:t>arteriovenous</a:t>
              </a:r>
              <a:r>
                <a:rPr lang="en-US" sz="1100" dirty="0" smtClean="0"/>
                <a:t> fistula; AVG – </a:t>
              </a:r>
              <a:r>
                <a:rPr lang="en-US" sz="1100" dirty="0" err="1" smtClean="0"/>
                <a:t>arteriovenous</a:t>
              </a:r>
              <a:r>
                <a:rPr lang="en-US" sz="1100" dirty="0" smtClean="0"/>
                <a:t> graft; TL – </a:t>
              </a:r>
              <a:r>
                <a:rPr lang="en-US" sz="1100" dirty="0" err="1" smtClean="0"/>
                <a:t>tunnelled</a:t>
              </a:r>
              <a:r>
                <a:rPr lang="en-US" sz="1100" dirty="0" smtClean="0"/>
                <a:t> line; NTL – non-</a:t>
              </a:r>
              <a:r>
                <a:rPr lang="en-US" sz="1100" dirty="0" err="1" smtClean="0"/>
                <a:t>tunnelled</a:t>
              </a:r>
              <a:r>
                <a:rPr lang="en-US" sz="1100" dirty="0" smtClean="0"/>
                <a:t> line</a:t>
              </a:r>
              <a:endParaRPr lang="en-US" sz="1100" dirty="0">
                <a:ea typeface="Arial" pitchFamily="-106" charset="0"/>
                <a:cs typeface="Arial" pitchFamily="-106" charset="0"/>
              </a:endParaRPr>
            </a:p>
          </p:txBody>
        </p:sp>
        <p:pic>
          <p:nvPicPr>
            <p:cNvPr id="5" name="Picture 4" descr="Slide12-20.tif"/>
            <p:cNvPicPr>
              <a:picLocks noChangeAspect="1"/>
            </p:cNvPicPr>
            <p:nvPr/>
          </p:nvPicPr>
          <p:blipFill>
            <a:blip r:embed="rId3"/>
            <a:stretch>
              <a:fillRect/>
            </a:stretch>
          </p:blipFill>
          <p:spPr>
            <a:xfrm>
              <a:off x="1651000" y="2218944"/>
              <a:ext cx="5842000" cy="3395716"/>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34819"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1651000" y="1203722"/>
            <a:ext cx="5892800" cy="4450556"/>
            <a:chOff x="1651000" y="1164104"/>
            <a:chExt cx="5892800" cy="4450556"/>
          </a:xfrm>
        </p:grpSpPr>
        <p:sp>
          <p:nvSpPr>
            <p:cNvPr id="34822" name="Rectangle 3"/>
            <p:cNvSpPr>
              <a:spLocks noChangeArrowheads="1"/>
            </p:cNvSpPr>
            <p:nvPr/>
          </p:nvSpPr>
          <p:spPr bwMode="auto">
            <a:xfrm>
              <a:off x="2438400" y="1164104"/>
              <a:ext cx="5105400" cy="969496"/>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12.21</a:t>
              </a:r>
              <a:r>
                <a:rPr lang="en-US" sz="1200" b="1" dirty="0"/>
                <a:t>.</a:t>
              </a:r>
              <a:r>
                <a:rPr lang="en-US" sz="1200" dirty="0" smtClean="0"/>
                <a:t> Percentage of incident dialysis patients stratified by BMI and access at start, 2011–2015</a:t>
              </a:r>
            </a:p>
            <a:p>
              <a:pPr algn="ctr"/>
              <a:r>
                <a:rPr lang="en-US" sz="1100" dirty="0" smtClean="0"/>
                <a:t>Number of patients in each group in brackets.</a:t>
              </a:r>
            </a:p>
            <a:p>
              <a:pPr algn="ctr"/>
              <a:r>
                <a:rPr lang="en-US" sz="1100" dirty="0" smtClean="0"/>
                <a:t>PD – peritoneal dialysis; AVF – </a:t>
              </a:r>
              <a:r>
                <a:rPr lang="en-US" sz="1100" dirty="0" err="1" smtClean="0"/>
                <a:t>arteriovenous</a:t>
              </a:r>
              <a:r>
                <a:rPr lang="en-US" sz="1100" dirty="0" smtClean="0"/>
                <a:t> fistula; AVG – </a:t>
              </a:r>
              <a:r>
                <a:rPr lang="en-US" sz="1100" dirty="0" err="1" smtClean="0"/>
                <a:t>arteriovenous</a:t>
              </a:r>
              <a:r>
                <a:rPr lang="en-US" sz="1100" dirty="0" smtClean="0"/>
                <a:t> graft; TL – </a:t>
              </a:r>
              <a:r>
                <a:rPr lang="en-US" sz="1100" dirty="0" err="1" smtClean="0"/>
                <a:t>tunnelled</a:t>
              </a:r>
              <a:r>
                <a:rPr lang="en-US" sz="1100" dirty="0" smtClean="0"/>
                <a:t> line; NTL – non-</a:t>
              </a:r>
              <a:r>
                <a:rPr lang="en-US" sz="1100" dirty="0" err="1" smtClean="0"/>
                <a:t>tunnelled</a:t>
              </a:r>
              <a:r>
                <a:rPr lang="en-US" sz="1100" dirty="0" smtClean="0"/>
                <a:t> line; BMI – body mass index</a:t>
              </a:r>
              <a:endParaRPr lang="en-US" sz="1100" dirty="0">
                <a:ea typeface="Arial" pitchFamily="-106" charset="0"/>
                <a:cs typeface="Arial" pitchFamily="-106" charset="0"/>
              </a:endParaRPr>
            </a:p>
          </p:txBody>
        </p:sp>
        <p:pic>
          <p:nvPicPr>
            <p:cNvPr id="5" name="Picture 4" descr="Slide12-21.tif"/>
            <p:cNvPicPr>
              <a:picLocks noChangeAspect="1"/>
            </p:cNvPicPr>
            <p:nvPr/>
          </p:nvPicPr>
          <p:blipFill>
            <a:blip r:embed="rId3"/>
            <a:stretch>
              <a:fillRect/>
            </a:stretch>
          </p:blipFill>
          <p:spPr>
            <a:xfrm>
              <a:off x="1651000" y="2218944"/>
              <a:ext cx="5842000" cy="3395716"/>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35843"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pPr algn="ctr"/>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1651000" y="866410"/>
            <a:ext cx="5892800" cy="5125180"/>
            <a:chOff x="1651000" y="486996"/>
            <a:chExt cx="5892800" cy="5125180"/>
          </a:xfrm>
        </p:grpSpPr>
        <p:sp>
          <p:nvSpPr>
            <p:cNvPr id="35846" name="Rectangle 3"/>
            <p:cNvSpPr>
              <a:spLocks noChangeArrowheads="1"/>
            </p:cNvSpPr>
            <p:nvPr/>
          </p:nvSpPr>
          <p:spPr bwMode="auto">
            <a:xfrm>
              <a:off x="2438400" y="486996"/>
              <a:ext cx="5105400" cy="1646604"/>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12.22</a:t>
              </a:r>
              <a:r>
                <a:rPr lang="en-US" sz="1200" b="1" dirty="0"/>
                <a:t>.</a:t>
              </a:r>
              <a:r>
                <a:rPr lang="en-US" sz="1200" dirty="0" smtClean="0"/>
                <a:t> Percentage of incident RRT patients stratified by PRD and access at start, 2011–2015</a:t>
              </a:r>
            </a:p>
            <a:p>
              <a:pPr algn="ctr"/>
              <a:r>
                <a:rPr lang="en-US" sz="1100" dirty="0" smtClean="0"/>
                <a:t>Number of patients in each group in brackets. PRD groups are sorted by decreasing proportion of patients initiating RRT with a HD catheter.</a:t>
              </a:r>
            </a:p>
            <a:p>
              <a:pPr algn="ctr"/>
              <a:r>
                <a:rPr lang="en-US" sz="1100" dirty="0" smtClean="0"/>
                <a:t>PRD – primary renal diagnosis; DM – diabetes mellitus; GN – </a:t>
              </a:r>
              <a:r>
                <a:rPr lang="en-US" sz="1100" dirty="0" err="1" smtClean="0"/>
                <a:t>glomerulonephritis</a:t>
              </a:r>
              <a:r>
                <a:rPr lang="en-US" sz="1100" dirty="0" smtClean="0"/>
                <a:t>; HTN – hypertension; PKD – polycystic kidney disease; </a:t>
              </a:r>
              <a:r>
                <a:rPr lang="en-US" sz="1100" dirty="0" err="1" smtClean="0"/>
                <a:t>Pyelo</a:t>
              </a:r>
              <a:r>
                <a:rPr lang="en-US" sz="1100" dirty="0" smtClean="0"/>
                <a:t> – </a:t>
              </a:r>
              <a:r>
                <a:rPr lang="en-US" sz="1100" dirty="0" err="1" smtClean="0"/>
                <a:t>pyelonephritis</a:t>
              </a:r>
              <a:r>
                <a:rPr lang="en-US" sz="1100" dirty="0" smtClean="0"/>
                <a:t>; RVD – renal vascular disease</a:t>
              </a:r>
            </a:p>
            <a:p>
              <a:pPr algn="ctr"/>
              <a:r>
                <a:rPr lang="en-US" sz="1100" dirty="0" err="1" smtClean="0"/>
                <a:t>PTx</a:t>
              </a:r>
              <a:r>
                <a:rPr lang="en-US" sz="1100" dirty="0" smtClean="0"/>
                <a:t> – pre-emptive transplant; PD – peritoneal dialysis; AVF – </a:t>
              </a:r>
              <a:r>
                <a:rPr lang="en-US" sz="1100" dirty="0" err="1" smtClean="0"/>
                <a:t>arteriovenous</a:t>
              </a:r>
              <a:r>
                <a:rPr lang="en-US" sz="1100" dirty="0" smtClean="0"/>
                <a:t> fistula; AVG – </a:t>
              </a:r>
              <a:r>
                <a:rPr lang="en-US" sz="1100" dirty="0" err="1" smtClean="0"/>
                <a:t>arteriovenous</a:t>
              </a:r>
              <a:r>
                <a:rPr lang="en-US" sz="1100" dirty="0" smtClean="0"/>
                <a:t> graft; TL – </a:t>
              </a:r>
              <a:r>
                <a:rPr lang="en-US" sz="1100" dirty="0" err="1" smtClean="0"/>
                <a:t>tunnelled</a:t>
              </a:r>
              <a:r>
                <a:rPr lang="en-US" sz="1100" dirty="0" smtClean="0"/>
                <a:t> line; NTL – non-</a:t>
              </a:r>
              <a:r>
                <a:rPr lang="en-US" sz="1100" dirty="0" err="1" smtClean="0"/>
                <a:t>tunnelled</a:t>
              </a:r>
              <a:r>
                <a:rPr lang="en-US" sz="1100" dirty="0" smtClean="0"/>
                <a:t> line</a:t>
              </a:r>
              <a:endParaRPr lang="en-US" sz="1100" dirty="0">
                <a:ea typeface="Arial" pitchFamily="-106" charset="0"/>
                <a:cs typeface="Arial" pitchFamily="-106" charset="0"/>
              </a:endParaRPr>
            </a:p>
          </p:txBody>
        </p:sp>
        <p:pic>
          <p:nvPicPr>
            <p:cNvPr id="5" name="Picture 4" descr="Slide12-22.tif"/>
            <p:cNvPicPr>
              <a:picLocks noChangeAspect="1"/>
            </p:cNvPicPr>
            <p:nvPr/>
          </p:nvPicPr>
          <p:blipFill>
            <a:blip r:embed="rId3"/>
            <a:stretch>
              <a:fillRect/>
            </a:stretch>
          </p:blipFill>
          <p:spPr>
            <a:xfrm>
              <a:off x="1651000" y="2218944"/>
              <a:ext cx="5842000" cy="3393232"/>
            </a:xfrm>
            <a:prstGeom prst="rect">
              <a:avLst/>
            </a:prstGeom>
          </p:spPr>
        </p:pic>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36867"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1651000" y="1191652"/>
            <a:ext cx="6045200" cy="4474696"/>
            <a:chOff x="1651000" y="1697504"/>
            <a:chExt cx="6045200" cy="4474696"/>
          </a:xfrm>
        </p:grpSpPr>
        <p:sp>
          <p:nvSpPr>
            <p:cNvPr id="36870" name="Rectangle 3"/>
            <p:cNvSpPr>
              <a:spLocks noChangeArrowheads="1"/>
            </p:cNvSpPr>
            <p:nvPr/>
          </p:nvSpPr>
          <p:spPr bwMode="auto">
            <a:xfrm>
              <a:off x="2286000" y="1697504"/>
              <a:ext cx="5410200" cy="969496"/>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12.23.</a:t>
              </a:r>
              <a:r>
                <a:rPr lang="en-US" sz="1200" dirty="0" smtClean="0"/>
                <a:t> Percentage of incident RRT patients stratified by length of time known to nephrology and access at start, 2011–2015</a:t>
              </a:r>
            </a:p>
            <a:p>
              <a:pPr algn="ctr"/>
              <a:r>
                <a:rPr lang="en-US" sz="1100" dirty="0" smtClean="0"/>
                <a:t>Number of patients in each group in brackets.</a:t>
              </a:r>
            </a:p>
            <a:p>
              <a:pPr algn="ctr"/>
              <a:r>
                <a:rPr lang="en-US" sz="1100" dirty="0" err="1" smtClean="0"/>
                <a:t>PTx</a:t>
              </a:r>
              <a:r>
                <a:rPr lang="en-US" sz="1100" dirty="0" smtClean="0"/>
                <a:t> – pre-emptive transplant; PD – peritoneal dialysis; AVF – </a:t>
              </a:r>
              <a:r>
                <a:rPr lang="en-US" sz="1100" dirty="0" err="1" smtClean="0"/>
                <a:t>arteriovenous</a:t>
              </a:r>
              <a:r>
                <a:rPr lang="en-US" sz="1100" dirty="0" smtClean="0"/>
                <a:t> fistula; AVG – </a:t>
              </a:r>
              <a:r>
                <a:rPr lang="en-US" sz="1100" dirty="0" err="1" smtClean="0"/>
                <a:t>arteriovenous</a:t>
              </a:r>
              <a:r>
                <a:rPr lang="en-US" sz="1100" dirty="0" smtClean="0"/>
                <a:t> graft; TL – </a:t>
              </a:r>
              <a:r>
                <a:rPr lang="en-US" sz="1100" dirty="0" err="1" smtClean="0"/>
                <a:t>tunnelled</a:t>
              </a:r>
              <a:r>
                <a:rPr lang="en-US" sz="1100" dirty="0" smtClean="0"/>
                <a:t> line; NTL – non-</a:t>
              </a:r>
              <a:r>
                <a:rPr lang="en-US" sz="1100" dirty="0" err="1" smtClean="0"/>
                <a:t>tunnelled</a:t>
              </a:r>
              <a:r>
                <a:rPr lang="en-US" sz="1100" dirty="0" smtClean="0"/>
                <a:t> line</a:t>
              </a:r>
              <a:endParaRPr lang="en-US" sz="1100" b="1" dirty="0">
                <a:ea typeface="Arial" pitchFamily="-106" charset="0"/>
                <a:cs typeface="Arial" pitchFamily="-106" charset="0"/>
              </a:endParaRPr>
            </a:p>
          </p:txBody>
        </p:sp>
        <p:pic>
          <p:nvPicPr>
            <p:cNvPr id="5" name="Picture 4" descr="Slide12-23.tif"/>
            <p:cNvPicPr>
              <a:picLocks noChangeAspect="1"/>
            </p:cNvPicPr>
            <p:nvPr/>
          </p:nvPicPr>
          <p:blipFill>
            <a:blip r:embed="rId3"/>
            <a:stretch>
              <a:fillRect/>
            </a:stretch>
          </p:blipFill>
          <p:spPr>
            <a:xfrm>
              <a:off x="1651000" y="2776484"/>
              <a:ext cx="5842000" cy="3395716"/>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0"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37891"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1651000" y="1214733"/>
            <a:ext cx="6045200" cy="4428534"/>
            <a:chOff x="1651000" y="1164104"/>
            <a:chExt cx="6045200" cy="4428534"/>
          </a:xfrm>
        </p:grpSpPr>
        <p:sp>
          <p:nvSpPr>
            <p:cNvPr id="37894" name="Rectangle 3"/>
            <p:cNvSpPr>
              <a:spLocks noChangeArrowheads="1"/>
            </p:cNvSpPr>
            <p:nvPr/>
          </p:nvSpPr>
          <p:spPr bwMode="auto">
            <a:xfrm>
              <a:off x="2362200" y="1164104"/>
              <a:ext cx="5334000" cy="969496"/>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12.24</a:t>
              </a:r>
              <a:r>
                <a:rPr lang="en-US" sz="1200" b="1" dirty="0"/>
                <a:t>.</a:t>
              </a:r>
              <a:r>
                <a:rPr lang="en-US" sz="1200" dirty="0" smtClean="0"/>
                <a:t> Percentage of incident RRT patients by diabetic status and access at start, 2011–2015</a:t>
              </a:r>
            </a:p>
            <a:p>
              <a:pPr algn="ctr"/>
              <a:r>
                <a:rPr lang="en-US" sz="1100" dirty="0" smtClean="0"/>
                <a:t>Number of patients in each group in brackets.</a:t>
              </a:r>
            </a:p>
            <a:p>
              <a:pPr algn="ctr"/>
              <a:r>
                <a:rPr lang="en-US" sz="1100" dirty="0" err="1" smtClean="0"/>
                <a:t>PTx</a:t>
              </a:r>
              <a:r>
                <a:rPr lang="en-US" sz="1100" dirty="0" smtClean="0"/>
                <a:t> – pre-emptive transplant; PD – peritoneal dialysis; AVF – </a:t>
              </a:r>
              <a:r>
                <a:rPr lang="en-US" sz="1100" dirty="0" err="1" smtClean="0"/>
                <a:t>arteriovenous</a:t>
              </a:r>
              <a:r>
                <a:rPr lang="en-US" sz="1100" dirty="0" smtClean="0"/>
                <a:t> fistula; AVG – </a:t>
              </a:r>
              <a:r>
                <a:rPr lang="en-US" sz="1100" dirty="0" err="1" smtClean="0"/>
                <a:t>arteriovenous</a:t>
              </a:r>
              <a:r>
                <a:rPr lang="en-US" sz="1100" dirty="0" smtClean="0"/>
                <a:t> graft; TL – </a:t>
              </a:r>
              <a:r>
                <a:rPr lang="en-US" sz="1100" dirty="0" err="1" smtClean="0"/>
                <a:t>tunnelled</a:t>
              </a:r>
              <a:r>
                <a:rPr lang="en-US" sz="1100" dirty="0" smtClean="0"/>
                <a:t> line; NTL – non-</a:t>
              </a:r>
              <a:r>
                <a:rPr lang="en-US" sz="1100" dirty="0" err="1" smtClean="0"/>
                <a:t>tunnelled</a:t>
              </a:r>
              <a:r>
                <a:rPr lang="en-US" sz="1100" dirty="0" smtClean="0"/>
                <a:t> line</a:t>
              </a:r>
              <a:endParaRPr lang="en-US" sz="1100" dirty="0">
                <a:ea typeface="Arial" pitchFamily="-106" charset="0"/>
                <a:cs typeface="Arial" pitchFamily="-106" charset="0"/>
              </a:endParaRPr>
            </a:p>
          </p:txBody>
        </p:sp>
        <p:pic>
          <p:nvPicPr>
            <p:cNvPr id="5" name="Picture 4" descr="Slide12-24.tif"/>
            <p:cNvPicPr>
              <a:picLocks noChangeAspect="1"/>
            </p:cNvPicPr>
            <p:nvPr/>
          </p:nvPicPr>
          <p:blipFill>
            <a:blip r:embed="rId3"/>
            <a:stretch>
              <a:fillRect/>
            </a:stretch>
          </p:blipFill>
          <p:spPr>
            <a:xfrm>
              <a:off x="1651000" y="2231136"/>
              <a:ext cx="5842000" cy="3361502"/>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38915"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1651000" y="991136"/>
            <a:ext cx="6350000" cy="4875728"/>
            <a:chOff x="1651000" y="918627"/>
            <a:chExt cx="6350000" cy="4875728"/>
          </a:xfrm>
        </p:grpSpPr>
        <p:sp>
          <p:nvSpPr>
            <p:cNvPr id="38918" name="Rectangle 3"/>
            <p:cNvSpPr>
              <a:spLocks noChangeArrowheads="1"/>
            </p:cNvSpPr>
            <p:nvPr/>
          </p:nvSpPr>
          <p:spPr bwMode="auto">
            <a:xfrm>
              <a:off x="2133600" y="918627"/>
              <a:ext cx="5867400" cy="1138773"/>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12.25</a:t>
              </a:r>
              <a:r>
                <a:rPr lang="en-US" sz="1200" b="1" dirty="0"/>
                <a:t>.</a:t>
              </a:r>
              <a:r>
                <a:rPr lang="en-US" sz="1200" dirty="0" smtClean="0"/>
                <a:t> Percentage of incident dialysis patients by assessment by a surgeon within 3 months before starting RRT and access at start of dialysis, 2011–2015</a:t>
              </a:r>
            </a:p>
            <a:p>
              <a:pPr algn="ctr"/>
              <a:r>
                <a:rPr lang="en-US" sz="1100" dirty="0" smtClean="0"/>
                <a:t>Number of patients in each group in brackets.</a:t>
              </a:r>
            </a:p>
            <a:p>
              <a:pPr algn="ctr"/>
              <a:r>
                <a:rPr lang="en-US" sz="1100" dirty="0" smtClean="0"/>
                <a:t>Late presenting patients were excluded from the analysis.</a:t>
              </a:r>
            </a:p>
            <a:p>
              <a:pPr algn="ctr"/>
              <a:r>
                <a:rPr lang="en-US" sz="1100" dirty="0" smtClean="0"/>
                <a:t>AVF – </a:t>
              </a:r>
              <a:r>
                <a:rPr lang="en-US" sz="1100" dirty="0" err="1" smtClean="0"/>
                <a:t>arteriovenous</a:t>
              </a:r>
              <a:r>
                <a:rPr lang="en-US" sz="1100" dirty="0" smtClean="0"/>
                <a:t> fistula; AVG – </a:t>
              </a:r>
              <a:r>
                <a:rPr lang="en-US" sz="1100" dirty="0" err="1" smtClean="0"/>
                <a:t>arteriovenous</a:t>
              </a:r>
              <a:r>
                <a:rPr lang="en-US" sz="1100" dirty="0" smtClean="0"/>
                <a:t> graft; TL – </a:t>
              </a:r>
              <a:r>
                <a:rPr lang="en-US" sz="1100" dirty="0" err="1" smtClean="0"/>
                <a:t>tunnelled</a:t>
              </a:r>
              <a:r>
                <a:rPr lang="en-US" sz="1100" dirty="0" smtClean="0"/>
                <a:t> line;</a:t>
              </a:r>
            </a:p>
            <a:p>
              <a:pPr algn="ctr"/>
              <a:r>
                <a:rPr lang="en-US" sz="1100" dirty="0" smtClean="0"/>
                <a:t>NTL – non-</a:t>
              </a:r>
              <a:r>
                <a:rPr lang="en-US" sz="1100" dirty="0" err="1" smtClean="0"/>
                <a:t>tunnelled</a:t>
              </a:r>
              <a:r>
                <a:rPr lang="en-US" sz="1100" dirty="0" smtClean="0"/>
                <a:t> line; PD – peritoneal dialysis</a:t>
              </a:r>
              <a:endParaRPr lang="en-US" sz="1100" dirty="0">
                <a:ea typeface="Arial" pitchFamily="-106" charset="0"/>
                <a:cs typeface="Arial" pitchFamily="-106" charset="0"/>
              </a:endParaRPr>
            </a:p>
          </p:txBody>
        </p:sp>
        <p:pic>
          <p:nvPicPr>
            <p:cNvPr id="5" name="Picture 4" descr="Slide12-25.tif"/>
            <p:cNvPicPr>
              <a:picLocks noChangeAspect="1"/>
            </p:cNvPicPr>
            <p:nvPr/>
          </p:nvPicPr>
          <p:blipFill>
            <a:blip r:embed="rId3"/>
            <a:stretch>
              <a:fillRect/>
            </a:stretch>
          </p:blipFill>
          <p:spPr>
            <a:xfrm>
              <a:off x="1651000" y="2092452"/>
              <a:ext cx="5842000" cy="3701903"/>
            </a:xfrm>
            <a:prstGeom prst="rect">
              <a:avLst/>
            </a:prstGeom>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39939"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1409700" y="76200"/>
            <a:ext cx="6324600" cy="6096000"/>
            <a:chOff x="1371600" y="76200"/>
            <a:chExt cx="6324600" cy="6096000"/>
          </a:xfrm>
        </p:grpSpPr>
        <p:pic>
          <p:nvPicPr>
            <p:cNvPr id="5" name="Picture 4" descr="Slide12-26.tif"/>
            <p:cNvPicPr>
              <a:picLocks noChangeAspect="1"/>
            </p:cNvPicPr>
            <p:nvPr/>
          </p:nvPicPr>
          <p:blipFill>
            <a:blip r:embed="rId3"/>
            <a:stretch>
              <a:fillRect/>
            </a:stretch>
          </p:blipFill>
          <p:spPr>
            <a:xfrm>
              <a:off x="2842499" y="1219200"/>
              <a:ext cx="3469345" cy="4953000"/>
            </a:xfrm>
            <a:prstGeom prst="rect">
              <a:avLst/>
            </a:prstGeom>
          </p:spPr>
        </p:pic>
        <p:sp>
          <p:nvSpPr>
            <p:cNvPr id="39942" name="Rectangle 3"/>
            <p:cNvSpPr>
              <a:spLocks noChangeArrowheads="1"/>
            </p:cNvSpPr>
            <p:nvPr/>
          </p:nvSpPr>
          <p:spPr bwMode="auto">
            <a:xfrm>
              <a:off x="1371600" y="76200"/>
              <a:ext cx="6324600" cy="1138773"/>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12.26</a:t>
              </a:r>
              <a:r>
                <a:rPr lang="en-US" sz="1200" b="1" dirty="0"/>
                <a:t>.</a:t>
              </a:r>
              <a:r>
                <a:rPr lang="en-US" sz="1200" dirty="0" smtClean="0"/>
                <a:t> Incident RRT approach for patients in the 2011–2015 Multisite Dialysis Access audits, stratified by renal centre</a:t>
              </a:r>
            </a:p>
            <a:p>
              <a:pPr algn="ctr"/>
              <a:r>
                <a:rPr lang="en-US" sz="1100" dirty="0" smtClean="0"/>
                <a:t>Centre size (patient numbers) in brackets. </a:t>
              </a:r>
              <a:r>
                <a:rPr lang="en-US" sz="1100" dirty="0" err="1" smtClean="0"/>
                <a:t>Centres</a:t>
              </a:r>
              <a:r>
                <a:rPr lang="en-US" sz="1100" dirty="0" smtClean="0"/>
                <a:t> are stratified by transplant/non-transplant centre and sorted by proportion of patients initiating HD with a TL/NTL. </a:t>
              </a:r>
              <a:r>
                <a:rPr lang="en-US" sz="1100" dirty="0" err="1" smtClean="0"/>
                <a:t>PTx</a:t>
              </a:r>
              <a:r>
                <a:rPr lang="en-US" sz="1100" dirty="0" smtClean="0"/>
                <a:t> – pre-emptive transplant;</a:t>
              </a:r>
            </a:p>
            <a:p>
              <a:pPr algn="ctr"/>
              <a:r>
                <a:rPr lang="en-US" sz="1100" dirty="0" smtClean="0"/>
                <a:t>PD – peritoneal dialysis; AVF – </a:t>
              </a:r>
              <a:r>
                <a:rPr lang="en-US" sz="1100" dirty="0" err="1" smtClean="0"/>
                <a:t>arteriovenous</a:t>
              </a:r>
              <a:r>
                <a:rPr lang="en-US" sz="1100" dirty="0" smtClean="0"/>
                <a:t> fistula; AVG – </a:t>
              </a:r>
              <a:r>
                <a:rPr lang="en-US" sz="1100" dirty="0" err="1" smtClean="0"/>
                <a:t>arteriovenous</a:t>
              </a:r>
              <a:r>
                <a:rPr lang="en-US" sz="1100" dirty="0" smtClean="0"/>
                <a:t> graft; TL – </a:t>
              </a:r>
              <a:r>
                <a:rPr lang="en-US" sz="1100" dirty="0" err="1" smtClean="0"/>
                <a:t>tunnelled</a:t>
              </a:r>
              <a:r>
                <a:rPr lang="en-US" sz="1100" dirty="0" smtClean="0"/>
                <a:t> line; NTL – non-</a:t>
              </a:r>
              <a:r>
                <a:rPr lang="en-US" sz="1100" dirty="0" err="1" smtClean="0"/>
                <a:t>tunnelled</a:t>
              </a:r>
              <a:r>
                <a:rPr lang="en-US" sz="1100" dirty="0" smtClean="0"/>
                <a:t> line; RRT – renal replacement therapy</a:t>
              </a:r>
              <a:endParaRPr lang="en-US" sz="1100" dirty="0">
                <a:ea typeface="Arial" pitchFamily="-106" charset="0"/>
                <a:cs typeface="Arial" pitchFamily="-106" charset="0"/>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16387"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1651000" y="1040770"/>
            <a:ext cx="5842000" cy="4776460"/>
            <a:chOff x="1651000" y="838200"/>
            <a:chExt cx="5842000" cy="4776460"/>
          </a:xfrm>
        </p:grpSpPr>
        <p:sp>
          <p:nvSpPr>
            <p:cNvPr id="16390" name="Rectangle 3"/>
            <p:cNvSpPr>
              <a:spLocks noChangeArrowheads="1"/>
            </p:cNvSpPr>
            <p:nvPr/>
          </p:nvSpPr>
          <p:spPr bwMode="auto">
            <a:xfrm>
              <a:off x="3070225" y="838200"/>
              <a:ext cx="3787775" cy="1308050"/>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12.3</a:t>
              </a:r>
              <a:r>
                <a:rPr lang="en-US" sz="1200" b="1" dirty="0"/>
                <a:t>.</a:t>
              </a:r>
              <a:r>
                <a:rPr lang="en-US" sz="1200" dirty="0" smtClean="0"/>
                <a:t> Percentage of incident dialysis patients by BMI group, 2015</a:t>
              </a:r>
            </a:p>
            <a:p>
              <a:pPr algn="ctr"/>
              <a:r>
                <a:rPr lang="en-US" sz="1100" dirty="0" smtClean="0"/>
                <a:t>Number of patients in each group in brackets.</a:t>
              </a:r>
            </a:p>
            <a:p>
              <a:pPr algn="ctr"/>
              <a:r>
                <a:rPr lang="en-US" sz="1100" dirty="0" smtClean="0"/>
                <a:t>15 </a:t>
              </a:r>
              <a:r>
                <a:rPr lang="en-US" sz="1100" dirty="0" err="1" smtClean="0"/>
                <a:t>centres</a:t>
              </a:r>
              <a:r>
                <a:rPr lang="en-US" sz="1100" dirty="0" smtClean="0"/>
                <a:t> were excluded due to &gt;50% missing BMI data.</a:t>
              </a:r>
            </a:p>
            <a:p>
              <a:pPr algn="ctr"/>
              <a:r>
                <a:rPr lang="en-US" sz="1100" dirty="0" smtClean="0"/>
                <a:t>PD – peritoneal dialysis; AVF – </a:t>
              </a:r>
              <a:r>
                <a:rPr lang="en-US" sz="1100" dirty="0" err="1" smtClean="0"/>
                <a:t>arteriovenous</a:t>
              </a:r>
              <a:r>
                <a:rPr lang="en-US" sz="1100" dirty="0" smtClean="0"/>
                <a:t> fistula;</a:t>
              </a:r>
            </a:p>
            <a:p>
              <a:pPr algn="ctr"/>
              <a:r>
                <a:rPr lang="en-US" sz="1100" dirty="0" smtClean="0"/>
                <a:t>AVG – </a:t>
              </a:r>
              <a:r>
                <a:rPr lang="en-US" sz="1100" dirty="0" err="1" smtClean="0"/>
                <a:t>arteriovenous</a:t>
              </a:r>
              <a:r>
                <a:rPr lang="en-US" sz="1100" dirty="0" smtClean="0"/>
                <a:t> graft; TL – </a:t>
              </a:r>
              <a:r>
                <a:rPr lang="en-US" sz="1100" dirty="0" err="1" smtClean="0"/>
                <a:t>tunnelled</a:t>
              </a:r>
              <a:r>
                <a:rPr lang="en-US" sz="1100" dirty="0" smtClean="0"/>
                <a:t> line;</a:t>
              </a:r>
            </a:p>
            <a:p>
              <a:pPr algn="ctr"/>
              <a:r>
                <a:rPr lang="en-US" sz="1100" dirty="0" smtClean="0"/>
                <a:t>NTL – non-</a:t>
              </a:r>
              <a:r>
                <a:rPr lang="en-US" sz="1100" dirty="0" err="1" smtClean="0"/>
                <a:t>tunnelled</a:t>
              </a:r>
              <a:r>
                <a:rPr lang="en-US" sz="1100" dirty="0" smtClean="0"/>
                <a:t> line; BMI – body mass index</a:t>
              </a:r>
              <a:endParaRPr lang="en-US" sz="1100" baseline="30000" dirty="0">
                <a:ea typeface="Arial" pitchFamily="-106" charset="0"/>
                <a:cs typeface="Arial" pitchFamily="-106" charset="0"/>
              </a:endParaRPr>
            </a:p>
          </p:txBody>
        </p:sp>
        <p:pic>
          <p:nvPicPr>
            <p:cNvPr id="5" name="Picture 4" descr="Slide12-03.tif"/>
            <p:cNvPicPr>
              <a:picLocks noChangeAspect="1"/>
            </p:cNvPicPr>
            <p:nvPr/>
          </p:nvPicPr>
          <p:blipFill>
            <a:blip r:embed="rId3"/>
            <a:stretch>
              <a:fillRect/>
            </a:stretch>
          </p:blipFill>
          <p:spPr>
            <a:xfrm>
              <a:off x="1651000" y="2218944"/>
              <a:ext cx="5842000" cy="3395716"/>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17411"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1651000" y="721921"/>
            <a:ext cx="5842000" cy="5414159"/>
            <a:chOff x="1651000" y="605641"/>
            <a:chExt cx="5842000" cy="5414159"/>
          </a:xfrm>
        </p:grpSpPr>
        <p:sp>
          <p:nvSpPr>
            <p:cNvPr id="17414" name="Rectangle 3"/>
            <p:cNvSpPr>
              <a:spLocks noChangeArrowheads="1"/>
            </p:cNvSpPr>
            <p:nvPr/>
          </p:nvSpPr>
          <p:spPr bwMode="auto">
            <a:xfrm>
              <a:off x="2590800" y="605641"/>
              <a:ext cx="4876800" cy="1985159"/>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12.4.</a:t>
              </a:r>
              <a:r>
                <a:rPr lang="en-US" sz="1200" dirty="0" smtClean="0"/>
                <a:t> Percentage of incident RRT patients by primary renal diagnosis, 2015</a:t>
              </a:r>
            </a:p>
            <a:p>
              <a:pPr algn="ctr"/>
              <a:r>
                <a:rPr lang="en-US" sz="1100" dirty="0" smtClean="0"/>
                <a:t>Number of patients in each group in brackets. PRD groups are sorted by decreasing proportion of patients initiating RRT with a HD catheter.</a:t>
              </a:r>
            </a:p>
            <a:p>
              <a:pPr algn="ctr"/>
              <a:r>
                <a:rPr lang="en-US" sz="1100" dirty="0" smtClean="0"/>
                <a:t>PRD – primary renal diagnosis; DM – diabetes mellitus;</a:t>
              </a:r>
            </a:p>
            <a:p>
              <a:pPr algn="ctr"/>
              <a:r>
                <a:rPr lang="en-US" sz="1100" dirty="0" smtClean="0"/>
                <a:t>GN – </a:t>
              </a:r>
              <a:r>
                <a:rPr lang="en-US" sz="1100" dirty="0" err="1" smtClean="0"/>
                <a:t>glomerulonephritis</a:t>
              </a:r>
              <a:r>
                <a:rPr lang="en-US" sz="1100" dirty="0" smtClean="0"/>
                <a:t>; HTN – hypertension;</a:t>
              </a:r>
            </a:p>
            <a:p>
              <a:pPr algn="ctr"/>
              <a:r>
                <a:rPr lang="en-US" sz="1100" dirty="0" smtClean="0"/>
                <a:t>PKD – polycystic kidney disease; </a:t>
              </a:r>
              <a:r>
                <a:rPr lang="en-US" sz="1100" dirty="0" err="1" smtClean="0"/>
                <a:t>Pyelo</a:t>
              </a:r>
              <a:r>
                <a:rPr lang="en-US" sz="1100" dirty="0" smtClean="0"/>
                <a:t> – </a:t>
              </a:r>
              <a:r>
                <a:rPr lang="en-US" sz="1100" dirty="0" err="1" smtClean="0"/>
                <a:t>pyelonephritis</a:t>
              </a:r>
              <a:r>
                <a:rPr lang="en-US" sz="1100" dirty="0" smtClean="0"/>
                <a:t>;</a:t>
              </a:r>
            </a:p>
            <a:p>
              <a:pPr algn="ctr"/>
              <a:r>
                <a:rPr lang="en-US" sz="1100" dirty="0" smtClean="0"/>
                <a:t>RVD – renal vascular disease</a:t>
              </a:r>
            </a:p>
            <a:p>
              <a:pPr algn="ctr"/>
              <a:r>
                <a:rPr lang="en-US" sz="1100" dirty="0" err="1" smtClean="0"/>
                <a:t>PTx</a:t>
              </a:r>
              <a:r>
                <a:rPr lang="en-US" sz="1100" dirty="0" smtClean="0"/>
                <a:t> – pre-emptive transplant; PD – peritoneal dialysis;</a:t>
              </a:r>
            </a:p>
            <a:p>
              <a:pPr algn="ctr"/>
              <a:r>
                <a:rPr lang="en-US" sz="1100" dirty="0" smtClean="0"/>
                <a:t>AVF – </a:t>
              </a:r>
              <a:r>
                <a:rPr lang="en-US" sz="1100" dirty="0" err="1" smtClean="0"/>
                <a:t>arteriovenous</a:t>
              </a:r>
              <a:r>
                <a:rPr lang="en-US" sz="1100" dirty="0" smtClean="0"/>
                <a:t> fistula; AVG – </a:t>
              </a:r>
              <a:r>
                <a:rPr lang="en-US" sz="1100" dirty="0" err="1" smtClean="0"/>
                <a:t>arteriovenous</a:t>
              </a:r>
              <a:r>
                <a:rPr lang="en-US" sz="1100" dirty="0" smtClean="0"/>
                <a:t> graft;</a:t>
              </a:r>
            </a:p>
            <a:p>
              <a:pPr algn="ctr"/>
              <a:r>
                <a:rPr lang="en-US" sz="1100" dirty="0" smtClean="0"/>
                <a:t>TL – </a:t>
              </a:r>
              <a:r>
                <a:rPr lang="en-US" sz="1100" dirty="0" err="1" smtClean="0"/>
                <a:t>tunnelled</a:t>
              </a:r>
              <a:r>
                <a:rPr lang="en-US" sz="1100" dirty="0" smtClean="0"/>
                <a:t> line; NTL – non-</a:t>
              </a:r>
              <a:r>
                <a:rPr lang="en-US" sz="1100" dirty="0" err="1" smtClean="0"/>
                <a:t>tunnelled</a:t>
              </a:r>
              <a:r>
                <a:rPr lang="en-US" sz="1100" dirty="0" smtClean="0"/>
                <a:t> line</a:t>
              </a:r>
              <a:endParaRPr lang="en-US" sz="1100" dirty="0">
                <a:ea typeface="Arial" pitchFamily="-106" charset="0"/>
                <a:cs typeface="Arial" pitchFamily="-106" charset="0"/>
              </a:endParaRPr>
            </a:p>
          </p:txBody>
        </p:sp>
        <p:pic>
          <p:nvPicPr>
            <p:cNvPr id="5" name="Picture 4" descr="Slide12-04.tif"/>
            <p:cNvPicPr>
              <a:picLocks noChangeAspect="1"/>
            </p:cNvPicPr>
            <p:nvPr/>
          </p:nvPicPr>
          <p:blipFill>
            <a:blip r:embed="rId3"/>
            <a:stretch>
              <a:fillRect/>
            </a:stretch>
          </p:blipFill>
          <p:spPr>
            <a:xfrm>
              <a:off x="1651000" y="2624084"/>
              <a:ext cx="5842000" cy="3395716"/>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18435"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1651000" y="1119084"/>
            <a:ext cx="5842000" cy="4619833"/>
            <a:chOff x="1651000" y="994827"/>
            <a:chExt cx="5842000" cy="4619833"/>
          </a:xfrm>
        </p:grpSpPr>
        <p:sp>
          <p:nvSpPr>
            <p:cNvPr id="18438" name="Rectangle 3"/>
            <p:cNvSpPr>
              <a:spLocks noChangeArrowheads="1"/>
            </p:cNvSpPr>
            <p:nvPr/>
          </p:nvSpPr>
          <p:spPr bwMode="auto">
            <a:xfrm>
              <a:off x="3094686" y="994827"/>
              <a:ext cx="3687114" cy="1138773"/>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12.5. </a:t>
              </a:r>
              <a:r>
                <a:rPr lang="en-US" sz="1200" dirty="0" smtClean="0"/>
                <a:t>Percentage of incident RRT patients by late presentation group, 2015</a:t>
              </a:r>
            </a:p>
            <a:p>
              <a:pPr algn="ctr"/>
              <a:r>
                <a:rPr lang="en-US" sz="1100" dirty="0" smtClean="0"/>
                <a:t>Number of patients in each group in brackets.</a:t>
              </a:r>
            </a:p>
            <a:p>
              <a:pPr algn="ctr"/>
              <a:r>
                <a:rPr lang="en-US" sz="1100" dirty="0" err="1" smtClean="0"/>
                <a:t>PTx</a:t>
              </a:r>
              <a:r>
                <a:rPr lang="en-US" sz="1100" dirty="0" smtClean="0"/>
                <a:t> – pre-emptive transplant; PD – peritoneal dialysis;</a:t>
              </a:r>
            </a:p>
            <a:p>
              <a:pPr algn="ctr"/>
              <a:r>
                <a:rPr lang="en-US" sz="1100" dirty="0" smtClean="0"/>
                <a:t>AVF – </a:t>
              </a:r>
              <a:r>
                <a:rPr lang="en-US" sz="1100" dirty="0" err="1" smtClean="0"/>
                <a:t>arteriovenous</a:t>
              </a:r>
              <a:r>
                <a:rPr lang="en-US" sz="1100" dirty="0" smtClean="0"/>
                <a:t> fistula; AVG – </a:t>
              </a:r>
              <a:r>
                <a:rPr lang="en-US" sz="1100" dirty="0" err="1" smtClean="0"/>
                <a:t>arteriovenous</a:t>
              </a:r>
              <a:r>
                <a:rPr lang="en-US" sz="1100" dirty="0" smtClean="0"/>
                <a:t> graft;</a:t>
              </a:r>
            </a:p>
            <a:p>
              <a:pPr algn="ctr"/>
              <a:r>
                <a:rPr lang="en-US" sz="1100" dirty="0" smtClean="0"/>
                <a:t>TL – </a:t>
              </a:r>
              <a:r>
                <a:rPr lang="en-US" sz="1100" dirty="0" err="1" smtClean="0"/>
                <a:t>tunnelled</a:t>
              </a:r>
              <a:r>
                <a:rPr lang="en-US" sz="1100" dirty="0" smtClean="0"/>
                <a:t> line; NTL – non-</a:t>
              </a:r>
              <a:r>
                <a:rPr lang="en-US" sz="1100" dirty="0" err="1" smtClean="0"/>
                <a:t>tunnelled</a:t>
              </a:r>
              <a:r>
                <a:rPr lang="en-US" sz="1100" dirty="0" smtClean="0"/>
                <a:t> line</a:t>
              </a:r>
              <a:endParaRPr lang="en-US" sz="1100" b="1" dirty="0">
                <a:ea typeface="Arial" pitchFamily="-106" charset="0"/>
                <a:cs typeface="Arial" pitchFamily="-106" charset="0"/>
              </a:endParaRPr>
            </a:p>
          </p:txBody>
        </p:sp>
        <p:pic>
          <p:nvPicPr>
            <p:cNvPr id="5" name="Picture 4" descr="Slide12-05.tif"/>
            <p:cNvPicPr>
              <a:picLocks noChangeAspect="1"/>
            </p:cNvPicPr>
            <p:nvPr/>
          </p:nvPicPr>
          <p:blipFill>
            <a:blip r:embed="rId3"/>
            <a:stretch>
              <a:fillRect/>
            </a:stretch>
          </p:blipFill>
          <p:spPr>
            <a:xfrm>
              <a:off x="1651000" y="2218944"/>
              <a:ext cx="5842000" cy="3395716"/>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19459"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pPr algn="ctr"/>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1651000" y="949807"/>
            <a:ext cx="5842000" cy="4958387"/>
            <a:chOff x="1651000" y="656273"/>
            <a:chExt cx="5842000" cy="4958387"/>
          </a:xfrm>
        </p:grpSpPr>
        <p:sp>
          <p:nvSpPr>
            <p:cNvPr id="19461" name="Rectangle 3"/>
            <p:cNvSpPr>
              <a:spLocks noChangeArrowheads="1"/>
            </p:cNvSpPr>
            <p:nvPr/>
          </p:nvSpPr>
          <p:spPr bwMode="auto">
            <a:xfrm>
              <a:off x="3251199" y="656273"/>
              <a:ext cx="3606801" cy="1477327"/>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12.6</a:t>
              </a:r>
              <a:r>
                <a:rPr lang="en-US" sz="1200" b="1" dirty="0"/>
                <a:t>.</a:t>
              </a:r>
              <a:r>
                <a:rPr lang="en-US" sz="1200" dirty="0" smtClean="0"/>
                <a:t> Percentage of incident RRT patients by diabetic status, 2015</a:t>
              </a:r>
            </a:p>
            <a:p>
              <a:pPr algn="ctr"/>
              <a:r>
                <a:rPr lang="en-US" sz="1100" dirty="0" smtClean="0"/>
                <a:t>Number of patients in each group in brackets.</a:t>
              </a:r>
            </a:p>
            <a:p>
              <a:pPr algn="ctr"/>
              <a:r>
                <a:rPr lang="en-US" sz="1100" dirty="0" smtClean="0"/>
                <a:t>Two </a:t>
              </a:r>
              <a:r>
                <a:rPr lang="en-US" sz="1100" dirty="0" err="1" smtClean="0"/>
                <a:t>centres</a:t>
              </a:r>
              <a:r>
                <a:rPr lang="en-US" sz="1100" dirty="0" smtClean="0"/>
                <a:t> were excluded due to &gt;50% missing diabetes data after triangulation with UKRR data</a:t>
              </a:r>
            </a:p>
            <a:p>
              <a:pPr algn="ctr"/>
              <a:r>
                <a:rPr lang="en-US" sz="1100" dirty="0" err="1" smtClean="0"/>
                <a:t>PTx</a:t>
              </a:r>
              <a:r>
                <a:rPr lang="en-US" sz="1100" dirty="0" smtClean="0"/>
                <a:t> – pre-emptive transplant; PD – peritoneal dialysis; AVF – </a:t>
              </a:r>
              <a:r>
                <a:rPr lang="en-US" sz="1100" dirty="0" err="1" smtClean="0"/>
                <a:t>arteriovenous</a:t>
              </a:r>
              <a:r>
                <a:rPr lang="en-US" sz="1100" dirty="0" smtClean="0"/>
                <a:t> fistula; AVG – </a:t>
              </a:r>
              <a:r>
                <a:rPr lang="en-US" sz="1100" dirty="0" err="1" smtClean="0"/>
                <a:t>arteriovenous</a:t>
              </a:r>
              <a:r>
                <a:rPr lang="en-US" sz="1100" dirty="0" smtClean="0"/>
                <a:t> graft; TL – </a:t>
              </a:r>
              <a:r>
                <a:rPr lang="en-US" sz="1100" dirty="0" err="1" smtClean="0"/>
                <a:t>tunnelled</a:t>
              </a:r>
              <a:r>
                <a:rPr lang="en-US" sz="1100" dirty="0" smtClean="0"/>
                <a:t> line; NTL – non-</a:t>
              </a:r>
              <a:r>
                <a:rPr lang="en-US" sz="1100" dirty="0" err="1" smtClean="0"/>
                <a:t>tunnelled</a:t>
              </a:r>
              <a:r>
                <a:rPr lang="en-US" sz="1100" dirty="0" smtClean="0"/>
                <a:t> line</a:t>
              </a:r>
              <a:endParaRPr lang="en-US" sz="1100" b="1" dirty="0">
                <a:ea typeface="Arial" pitchFamily="-106" charset="0"/>
                <a:cs typeface="Arial" pitchFamily="-106" charset="0"/>
              </a:endParaRPr>
            </a:p>
          </p:txBody>
        </p:sp>
        <p:pic>
          <p:nvPicPr>
            <p:cNvPr id="5" name="Picture 4" descr="Slide12-06.tif"/>
            <p:cNvPicPr>
              <a:picLocks noChangeAspect="1"/>
            </p:cNvPicPr>
            <p:nvPr/>
          </p:nvPicPr>
          <p:blipFill>
            <a:blip r:embed="rId3"/>
            <a:stretch>
              <a:fillRect/>
            </a:stretch>
          </p:blipFill>
          <p:spPr>
            <a:xfrm>
              <a:off x="1651000" y="2218944"/>
              <a:ext cx="5842000" cy="3395716"/>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0483"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1651000" y="874723"/>
            <a:ext cx="5842000" cy="5108555"/>
            <a:chOff x="1651000" y="685800"/>
            <a:chExt cx="5842000" cy="5108555"/>
          </a:xfrm>
        </p:grpSpPr>
        <p:sp>
          <p:nvSpPr>
            <p:cNvPr id="20486" name="Rectangle 3"/>
            <p:cNvSpPr>
              <a:spLocks noChangeArrowheads="1"/>
            </p:cNvSpPr>
            <p:nvPr/>
          </p:nvSpPr>
          <p:spPr bwMode="auto">
            <a:xfrm>
              <a:off x="2743200" y="685800"/>
              <a:ext cx="4495800" cy="1323439"/>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12.7</a:t>
              </a:r>
              <a:r>
                <a:rPr lang="en-US" sz="1200" b="1" dirty="0"/>
                <a:t>.</a:t>
              </a:r>
              <a:r>
                <a:rPr lang="en-US" sz="1200" dirty="0" smtClean="0"/>
                <a:t> Percentage of incident dialysis patients stratified by assessment by a surgeon within 3 months before starting RRT and access at start of dialysis, 2015</a:t>
              </a:r>
            </a:p>
            <a:p>
              <a:pPr algn="ctr"/>
              <a:r>
                <a:rPr lang="en-US" sz="1100" dirty="0" smtClean="0"/>
                <a:t>Number of patients in each group in brackets.</a:t>
              </a:r>
            </a:p>
            <a:p>
              <a:pPr algn="ctr"/>
              <a:r>
                <a:rPr lang="en-US" sz="1100" dirty="0" smtClean="0"/>
                <a:t>Late presenting patients were excluded from the analysis</a:t>
              </a:r>
            </a:p>
            <a:p>
              <a:pPr algn="ctr"/>
              <a:r>
                <a:rPr lang="en-US" sz="1100" dirty="0" smtClean="0"/>
                <a:t>AVF – </a:t>
              </a:r>
              <a:r>
                <a:rPr lang="en-US" sz="1100" dirty="0" err="1" smtClean="0"/>
                <a:t>arteriovenous</a:t>
              </a:r>
              <a:r>
                <a:rPr lang="en-US" sz="1100" dirty="0" smtClean="0"/>
                <a:t> fistula; AVG – </a:t>
              </a:r>
              <a:r>
                <a:rPr lang="en-US" sz="1100" dirty="0" err="1" smtClean="0"/>
                <a:t>arteriovenous</a:t>
              </a:r>
              <a:r>
                <a:rPr lang="en-US" sz="1100" dirty="0" smtClean="0"/>
                <a:t> graft;</a:t>
              </a:r>
            </a:p>
            <a:p>
              <a:pPr algn="ctr"/>
              <a:r>
                <a:rPr lang="en-US" sz="1100" dirty="0" smtClean="0"/>
                <a:t>TL – </a:t>
              </a:r>
              <a:r>
                <a:rPr lang="en-US" sz="1100" dirty="0" err="1" smtClean="0"/>
                <a:t>tunnelled</a:t>
              </a:r>
              <a:r>
                <a:rPr lang="en-US" sz="1100" dirty="0" smtClean="0"/>
                <a:t> line; NTL – non-</a:t>
              </a:r>
              <a:r>
                <a:rPr lang="en-US" sz="1100" dirty="0" err="1" smtClean="0"/>
                <a:t>tunnelled</a:t>
              </a:r>
              <a:r>
                <a:rPr lang="en-US" sz="1100" dirty="0" smtClean="0"/>
                <a:t> line; PD – peritoneal dialysis</a:t>
              </a:r>
              <a:endParaRPr lang="en-US" sz="1100" b="1" dirty="0">
                <a:ea typeface="Arial" pitchFamily="-106" charset="0"/>
                <a:cs typeface="Arial" pitchFamily="-106" charset="0"/>
              </a:endParaRPr>
            </a:p>
          </p:txBody>
        </p:sp>
        <p:pic>
          <p:nvPicPr>
            <p:cNvPr id="5" name="Picture 4" descr="Slide12-07.tif"/>
            <p:cNvPicPr>
              <a:picLocks noChangeAspect="1"/>
            </p:cNvPicPr>
            <p:nvPr/>
          </p:nvPicPr>
          <p:blipFill>
            <a:blip r:embed="rId3"/>
            <a:stretch>
              <a:fillRect/>
            </a:stretch>
          </p:blipFill>
          <p:spPr>
            <a:xfrm>
              <a:off x="1651000" y="2092452"/>
              <a:ext cx="5842000" cy="3701903"/>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1507"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762000" y="127000"/>
            <a:ext cx="7162800" cy="6045200"/>
            <a:chOff x="762000" y="152400"/>
            <a:chExt cx="7162800" cy="6045200"/>
          </a:xfrm>
        </p:grpSpPr>
        <p:sp>
          <p:nvSpPr>
            <p:cNvPr id="21509" name="Rectangle 3"/>
            <p:cNvSpPr>
              <a:spLocks noChangeArrowheads="1"/>
            </p:cNvSpPr>
            <p:nvPr/>
          </p:nvSpPr>
          <p:spPr bwMode="auto">
            <a:xfrm>
              <a:off x="762000" y="152400"/>
              <a:ext cx="7162800" cy="1138773"/>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12.8</a:t>
              </a:r>
              <a:r>
                <a:rPr lang="en-US" sz="1200" b="1" dirty="0"/>
                <a:t>.</a:t>
              </a:r>
              <a:r>
                <a:rPr lang="en-US" sz="1200" dirty="0" smtClean="0"/>
                <a:t> Incident RRT first access method for patients in the 2015 Multisite Dialysis Access audit, stratified by renal centre</a:t>
              </a:r>
            </a:p>
            <a:p>
              <a:pPr algn="ctr"/>
              <a:r>
                <a:rPr lang="en-US" sz="1100" dirty="0" smtClean="0"/>
                <a:t>Centre size (patient numbers) in brackets. </a:t>
              </a:r>
              <a:r>
                <a:rPr lang="en-US" sz="1100" dirty="0" err="1" smtClean="0"/>
                <a:t>Centres</a:t>
              </a:r>
              <a:r>
                <a:rPr lang="en-US" sz="1100" dirty="0" smtClean="0"/>
                <a:t> are stratified by transplanting/non-transplanting centre and sorted by proportion of patients initiating RRT with a HD catheter (TL/NTL). </a:t>
              </a:r>
              <a:r>
                <a:rPr lang="en-US" sz="1100" dirty="0" err="1" smtClean="0"/>
                <a:t>PTx</a:t>
              </a:r>
              <a:r>
                <a:rPr lang="en-US" sz="1100" dirty="0" smtClean="0"/>
                <a:t> – pre-emptive transplant;</a:t>
              </a:r>
            </a:p>
            <a:p>
              <a:pPr algn="ctr"/>
              <a:r>
                <a:rPr lang="en-US" sz="1100" dirty="0" smtClean="0"/>
                <a:t>PD – peritoneal dialysis; AVF – </a:t>
              </a:r>
              <a:r>
                <a:rPr lang="en-US" sz="1100" dirty="0" err="1" smtClean="0"/>
                <a:t>arteriovenous</a:t>
              </a:r>
              <a:r>
                <a:rPr lang="en-US" sz="1100" dirty="0" smtClean="0"/>
                <a:t> fistula; AVG – </a:t>
              </a:r>
              <a:r>
                <a:rPr lang="en-US" sz="1100" dirty="0" err="1" smtClean="0"/>
                <a:t>arteriovenous</a:t>
              </a:r>
              <a:r>
                <a:rPr lang="en-US" sz="1100" dirty="0" smtClean="0"/>
                <a:t> graft; TL – </a:t>
              </a:r>
              <a:r>
                <a:rPr lang="en-US" sz="1100" dirty="0" err="1" smtClean="0"/>
                <a:t>tunnelled</a:t>
              </a:r>
              <a:r>
                <a:rPr lang="en-US" sz="1100" dirty="0" smtClean="0"/>
                <a:t> line;</a:t>
              </a:r>
            </a:p>
            <a:p>
              <a:pPr algn="ctr"/>
              <a:r>
                <a:rPr lang="en-US" sz="1100" dirty="0" smtClean="0"/>
                <a:t>NTL – non-</a:t>
              </a:r>
              <a:r>
                <a:rPr lang="en-US" sz="1100" dirty="0" err="1" smtClean="0"/>
                <a:t>tunnelled</a:t>
              </a:r>
              <a:r>
                <a:rPr lang="en-US" sz="1100" dirty="0" smtClean="0"/>
                <a:t> line; RRT – renal replacement therapy</a:t>
              </a:r>
              <a:endParaRPr lang="en-US" sz="1100" dirty="0">
                <a:ea typeface="Arial" pitchFamily="-106" charset="0"/>
                <a:cs typeface="Arial" pitchFamily="-106" charset="0"/>
              </a:endParaRPr>
            </a:p>
          </p:txBody>
        </p:sp>
        <p:pic>
          <p:nvPicPr>
            <p:cNvPr id="5" name="Picture 4" descr="Slide12-08.tif"/>
            <p:cNvPicPr>
              <a:picLocks noChangeAspect="1"/>
            </p:cNvPicPr>
            <p:nvPr/>
          </p:nvPicPr>
          <p:blipFill>
            <a:blip r:embed="rId3"/>
            <a:stretch>
              <a:fillRect/>
            </a:stretch>
          </p:blipFill>
          <p:spPr>
            <a:xfrm>
              <a:off x="2867413" y="1371600"/>
              <a:ext cx="3409174" cy="4826000"/>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2531"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19th Annual Report</a:t>
            </a:r>
            <a:endParaRPr lang="en-US" sz="1600" b="1" dirty="0">
              <a:ea typeface="Arial" pitchFamily="-106" charset="0"/>
              <a:cs typeface="Arial" pitchFamily="-106" charset="0"/>
            </a:endParaRPr>
          </a:p>
        </p:txBody>
      </p:sp>
      <p:grpSp>
        <p:nvGrpSpPr>
          <p:cNvPr id="6" name="Group 5"/>
          <p:cNvGrpSpPr/>
          <p:nvPr/>
        </p:nvGrpSpPr>
        <p:grpSpPr>
          <a:xfrm>
            <a:off x="2349500" y="1341784"/>
            <a:ext cx="4508500" cy="4174433"/>
            <a:chOff x="2349500" y="1114961"/>
            <a:chExt cx="4508500" cy="4174433"/>
          </a:xfrm>
        </p:grpSpPr>
        <p:sp>
          <p:nvSpPr>
            <p:cNvPr id="22533" name="Rectangle 3"/>
            <p:cNvSpPr>
              <a:spLocks noChangeArrowheads="1"/>
            </p:cNvSpPr>
            <p:nvPr/>
          </p:nvSpPr>
          <p:spPr bwMode="auto">
            <a:xfrm>
              <a:off x="2870200" y="1114961"/>
              <a:ext cx="3987800" cy="1323439"/>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12.9</a:t>
              </a:r>
              <a:r>
                <a:rPr lang="en-US" sz="1200" b="1" dirty="0"/>
                <a:t>.</a:t>
              </a:r>
              <a:r>
                <a:rPr lang="en-US" sz="1200" dirty="0" smtClean="0"/>
                <a:t> Funnel plot of the percentage of HD patients in the 2015 Multisite Dialysis Access audit who commenced dialysis with an AVF/AVG</a:t>
              </a:r>
            </a:p>
            <a:p>
              <a:pPr algn="ctr"/>
              <a:r>
                <a:rPr lang="en-US" sz="1100" dirty="0" smtClean="0"/>
                <a:t>Patients who were first seen by a </a:t>
              </a:r>
              <a:r>
                <a:rPr lang="en-US" sz="1100" dirty="0" err="1" smtClean="0"/>
                <a:t>nephrologist</a:t>
              </a:r>
              <a:r>
                <a:rPr lang="en-US" sz="1100" dirty="0" smtClean="0"/>
                <a:t> &lt;90 days from initiating dialysis were excluded. </a:t>
              </a:r>
              <a:r>
                <a:rPr lang="en-US" sz="1100" dirty="0" err="1" smtClean="0"/>
                <a:t>Centres</a:t>
              </a:r>
              <a:r>
                <a:rPr lang="en-US" sz="1100" dirty="0" smtClean="0"/>
                <a:t> with &lt;10 patients receiving HD were excluded. HD – </a:t>
              </a:r>
              <a:r>
                <a:rPr lang="en-US" sz="1100" dirty="0" err="1" smtClean="0"/>
                <a:t>haemodialysis</a:t>
              </a:r>
              <a:r>
                <a:rPr lang="en-US" sz="1100" dirty="0" smtClean="0"/>
                <a:t>;</a:t>
              </a:r>
            </a:p>
            <a:p>
              <a:pPr algn="ctr"/>
              <a:r>
                <a:rPr lang="en-US" sz="1100" dirty="0" smtClean="0"/>
                <a:t>AVF – </a:t>
              </a:r>
              <a:r>
                <a:rPr lang="en-US" sz="1100" dirty="0" err="1" smtClean="0"/>
                <a:t>arteriovenous</a:t>
              </a:r>
              <a:r>
                <a:rPr lang="en-US" sz="1100" dirty="0" smtClean="0"/>
                <a:t> fistula; AVG – </a:t>
              </a:r>
              <a:r>
                <a:rPr lang="en-US" sz="1100" dirty="0" err="1" smtClean="0"/>
                <a:t>arteriovenous</a:t>
              </a:r>
              <a:r>
                <a:rPr lang="en-US" sz="1100" dirty="0" smtClean="0"/>
                <a:t> graft</a:t>
              </a:r>
              <a:endParaRPr lang="en-US" sz="1100" dirty="0">
                <a:ea typeface="Arial" pitchFamily="-106" charset="0"/>
                <a:cs typeface="Arial" pitchFamily="-106" charset="0"/>
              </a:endParaRPr>
            </a:p>
          </p:txBody>
        </p:sp>
        <p:pic>
          <p:nvPicPr>
            <p:cNvPr id="5" name="Picture 4" descr="Slide12-09.tif"/>
            <p:cNvPicPr>
              <a:picLocks noChangeAspect="1"/>
            </p:cNvPicPr>
            <p:nvPr/>
          </p:nvPicPr>
          <p:blipFill>
            <a:blip r:embed="rId3"/>
            <a:stretch>
              <a:fillRect/>
            </a:stretch>
          </p:blipFill>
          <p:spPr>
            <a:xfrm>
              <a:off x="2349500" y="2462784"/>
              <a:ext cx="4445000" cy="2826610"/>
            </a:xfrm>
            <a:prstGeom prst="rect">
              <a:avLst/>
            </a:prstGeom>
          </p:spPr>
        </p:pic>
      </p:gr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1726</TotalTime>
  <Words>2008</Words>
  <Application>Microsoft Macintosh PowerPoint</Application>
  <PresentationFormat>On-screen Show (4:3)</PresentationFormat>
  <Paragraphs>123</Paragraphs>
  <Slides>26</Slides>
  <Notes>0</Notes>
  <HiddenSlides>0</HiddenSlides>
  <MMClips>0</MMClips>
  <ScaleCrop>false</ScaleCrop>
  <HeadingPairs>
    <vt:vector size="4" baseType="variant">
      <vt:variant>
        <vt:lpstr>Design Template</vt:lpstr>
      </vt:variant>
      <vt:variant>
        <vt:i4>1</vt:i4>
      </vt:variant>
      <vt:variant>
        <vt:lpstr>Slide Titles</vt:lpstr>
      </vt:variant>
      <vt:variant>
        <vt:i4>26</vt:i4>
      </vt:variant>
    </vt:vector>
  </HeadingPairs>
  <TitlesOfParts>
    <vt:vector size="27"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Company>Renal Registry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RRUser</dc:creator>
  <cp:lastModifiedBy>Mark Ralph</cp:lastModifiedBy>
  <cp:revision>145</cp:revision>
  <dcterms:created xsi:type="dcterms:W3CDTF">2017-10-06T12:06:28Z</dcterms:created>
  <dcterms:modified xsi:type="dcterms:W3CDTF">2017-10-06T12:07:08Z</dcterms:modified>
</cp:coreProperties>
</file>