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93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4" r:id="rId16"/>
    <p:sldId id="270" r:id="rId17"/>
    <p:sldId id="295" r:id="rId18"/>
    <p:sldId id="296" r:id="rId19"/>
    <p:sldId id="271" r:id="rId20"/>
    <p:sldId id="297" r:id="rId21"/>
    <p:sldId id="298" r:id="rId22"/>
    <p:sldId id="272" r:id="rId23"/>
    <p:sldId id="273" r:id="rId24"/>
    <p:sldId id="274" r:id="rId25"/>
    <p:sldId id="275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294685"/>
            <a:ext cx="5842000" cy="4268630"/>
            <a:chOff x="1651000" y="1751170"/>
            <a:chExt cx="5842000" cy="4268630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590800" y="1751170"/>
              <a:ext cx="4445000" cy="68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13.1</a:t>
              </a:r>
              <a:r>
                <a:rPr lang="en-US" sz="1200" b="1" dirty="0"/>
                <a:t>.</a:t>
              </a:r>
              <a:r>
                <a:rPr lang="en-US" sz="1200" dirty="0" smtClean="0"/>
                <a:t> Prevalence rate of </a:t>
              </a:r>
              <a:r>
                <a:rPr lang="en-US" sz="1200" dirty="0" err="1" smtClean="0"/>
                <a:t>HTs</a:t>
              </a:r>
              <a:r>
                <a:rPr lang="en-US" sz="1200" dirty="0" smtClean="0"/>
                <a:t>, per million population by age group and country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, on 31st December 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Based on postcode </a:t>
              </a:r>
              <a:r>
                <a:rPr lang="en-US" sz="1100" smtClean="0"/>
                <a:t>of </a:t>
              </a:r>
              <a:r>
                <a:rPr lang="en-US" sz="1100" smtClean="0"/>
                <a:t>residency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42540"/>
              <a:ext cx="5842000" cy="35772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2127823"/>
            <a:ext cx="4445000" cy="2602355"/>
            <a:chOff x="2349500" y="2019181"/>
            <a:chExt cx="4445000" cy="2602355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819400" y="2019181"/>
              <a:ext cx="3733800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13.9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duration of PD by centre size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, in PD prevalent patients, on 31st December 2015</a:t>
              </a:r>
            </a:p>
            <a:p>
              <a:pPr algn="ctr"/>
              <a:r>
                <a:rPr lang="en-US" sz="1200" baseline="30000" dirty="0" smtClean="0"/>
                <a:t>∗</a:t>
              </a:r>
              <a:r>
                <a:rPr lang="en-US" sz="1100" dirty="0" smtClean="0"/>
                <a:t>Number of incident patients starting RRT on</a:t>
              </a:r>
            </a:p>
            <a:p>
              <a:pPr algn="ctr"/>
              <a:r>
                <a:rPr lang="en-US" sz="1100" dirty="0" smtClean="0"/>
                <a:t>PD during 2013–2015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782824"/>
              <a:ext cx="4445000" cy="18387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887696"/>
            <a:ext cx="8890000" cy="3082609"/>
            <a:chOff x="127000" y="1976735"/>
            <a:chExt cx="8890000" cy="3082609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1562100" y="1976735"/>
              <a:ext cx="6019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13.10</a:t>
              </a:r>
              <a:r>
                <a:rPr lang="en-US" sz="1200" b="1" dirty="0"/>
                <a:t>.</a:t>
              </a:r>
              <a:r>
                <a:rPr lang="en-US" sz="1200" dirty="0" smtClean="0"/>
                <a:t> RRT modality immediately prior to HHD in prevalent HHD patients (A) and prior to PD in prevalent PD patients (B)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601468"/>
              <a:ext cx="8890000" cy="24578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70553"/>
            <a:ext cx="5842000" cy="4116894"/>
            <a:chOff x="1651000" y="1671935"/>
            <a:chExt cx="5842000" cy="4116894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514600" y="1671935"/>
              <a:ext cx="4495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13.11</a:t>
              </a:r>
              <a:r>
                <a:rPr lang="en-US" sz="1200" b="1" dirty="0"/>
                <a:t>.</a:t>
              </a:r>
              <a:r>
                <a:rPr lang="en-US" sz="1200" dirty="0" smtClean="0"/>
                <a:t> Cumulative probability of starting PD since commencing RRT, by country, in the incident cohort 2011–2014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01596"/>
              <a:ext cx="5842000" cy="36872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00223"/>
            <a:ext cx="5842000" cy="3457555"/>
            <a:chOff x="1651000" y="1900535"/>
            <a:chExt cx="5842000" cy="3457555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590800" y="1900535"/>
              <a:ext cx="4445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13.12</a:t>
              </a:r>
              <a:r>
                <a:rPr lang="en-US" sz="1200" b="1" dirty="0"/>
                <a:t>.</a:t>
              </a:r>
              <a:r>
                <a:rPr lang="en-US" sz="1200" dirty="0" smtClean="0"/>
                <a:t> Cumulative probability of starting HHD since commencing RRT, by country, in the incident cohort 2011–2014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24100"/>
              <a:ext cx="5842000" cy="30339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17385"/>
            <a:ext cx="8890000" cy="3823231"/>
            <a:chOff x="127000" y="1824335"/>
            <a:chExt cx="8890000" cy="3823231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828800" y="1824335"/>
              <a:ext cx="5740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13.13A.</a:t>
              </a:r>
              <a:r>
                <a:rPr lang="en-US" sz="1200" dirty="0" smtClean="0"/>
                <a:t> Cumulative probability of starting PD by one year after RRT start, by centre, in the incident cohort 2011–2014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3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14956"/>
              <a:ext cx="8890000" cy="33326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58333"/>
            <a:ext cx="8890000" cy="3741334"/>
            <a:chOff x="127000" y="1900535"/>
            <a:chExt cx="8890000" cy="3741334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828800" y="1900535"/>
              <a:ext cx="5816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13.13B.</a:t>
              </a:r>
              <a:r>
                <a:rPr lang="en-US" sz="1200" dirty="0" smtClean="0"/>
                <a:t> Cumulative probability of starting HHD by one year after RRT start, by centre, in the incident cohort 2011–2014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3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19528"/>
              <a:ext cx="8890000" cy="3322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0" y="1600015"/>
            <a:ext cx="4978400" cy="3657970"/>
            <a:chOff x="2108200" y="1529715"/>
            <a:chExt cx="4978400" cy="3657970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108200" y="1529715"/>
              <a:ext cx="4978400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13.14A.</a:t>
              </a:r>
              <a:r>
                <a:rPr lang="en-US" sz="1200" dirty="0" smtClean="0"/>
                <a:t> Cumulative probability of technique failure</a:t>
              </a:r>
            </a:p>
            <a:p>
              <a:pPr algn="ctr"/>
              <a:r>
                <a:rPr lang="en-US" sz="1200" dirty="0" smtClean="0"/>
                <a:t>(switch to HD, panel A), mortality on PD (panel B) and transplantation (panel C), in incident PD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 patients 2007–2014, by country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Patients starting RRT on PD at day zero and consecutively on PD</a:t>
              </a:r>
            </a:p>
            <a:p>
              <a:pPr algn="ctr"/>
              <a:r>
                <a:rPr lang="en-US" sz="1100" dirty="0" smtClean="0"/>
                <a:t>for the first 90 days of RRT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4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10028"/>
              <a:ext cx="4445000" cy="26776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0" y="1604390"/>
            <a:ext cx="4978400" cy="3649221"/>
            <a:chOff x="2108200" y="1529715"/>
            <a:chExt cx="4978400" cy="3649221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108200" y="1529715"/>
              <a:ext cx="4978400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13.14B.</a:t>
              </a:r>
              <a:r>
                <a:rPr lang="en-US" sz="1200" dirty="0" smtClean="0"/>
                <a:t> Cumulative probability of technique failure</a:t>
              </a:r>
            </a:p>
            <a:p>
              <a:pPr algn="ctr"/>
              <a:r>
                <a:rPr lang="en-US" sz="1200" dirty="0" smtClean="0"/>
                <a:t>(switch to HD, panel A), mortality on PD (panel B) and transplantation (panel C), in incident PD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 patients 2007–2014, by country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Patients starting RRT on PD at day zero and consecutively on PD</a:t>
              </a:r>
            </a:p>
            <a:p>
              <a:pPr algn="ctr"/>
              <a:r>
                <a:rPr lang="en-US" sz="1100" dirty="0" smtClean="0"/>
                <a:t>for the first 90 days of RRT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4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14600"/>
              <a:ext cx="4445000" cy="2664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8200" y="1602932"/>
            <a:ext cx="4978400" cy="3652137"/>
            <a:chOff x="2108200" y="1529715"/>
            <a:chExt cx="4978400" cy="3652137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108200" y="1529715"/>
              <a:ext cx="4978400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13.14C.</a:t>
              </a:r>
              <a:r>
                <a:rPr lang="en-US" sz="1200" dirty="0" smtClean="0"/>
                <a:t> Cumulative probability of technique failure</a:t>
              </a:r>
            </a:p>
            <a:p>
              <a:pPr algn="ctr"/>
              <a:r>
                <a:rPr lang="en-US" sz="1200" dirty="0" smtClean="0"/>
                <a:t>(switch to HD, panel A), mortality on PD (panel B) and transplantation (panel C), in incident PD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 patients 2007–2014, by country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Patients starting RRT on PD at day zero and consecutively on PD</a:t>
              </a:r>
            </a:p>
            <a:p>
              <a:pPr algn="ctr"/>
              <a:r>
                <a:rPr lang="en-US" sz="1100" dirty="0" smtClean="0"/>
                <a:t>for the first 90 days of RRT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4c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13076"/>
              <a:ext cx="4445000" cy="26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14804"/>
            <a:ext cx="8890000" cy="4228392"/>
            <a:chOff x="127000" y="1377315"/>
            <a:chExt cx="8890000" cy="4228392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1743132" y="1377315"/>
              <a:ext cx="6105468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13.15A.</a:t>
              </a:r>
              <a:r>
                <a:rPr lang="en-US" sz="1200" dirty="0" smtClean="0"/>
                <a:t> One-year probability of technique failure (switch to HD, panel A), mortality on PD (panel B) and transplantation (panel C), in incident PD</a:t>
              </a:r>
              <a:r>
                <a:rPr lang="en-US" sz="1200" baseline="30000" dirty="0" smtClean="0"/>
                <a:t>∗</a:t>
              </a:r>
            </a:p>
            <a:p>
              <a:pPr algn="ctr"/>
              <a:r>
                <a:rPr lang="en-US" sz="1200" dirty="0" smtClean="0"/>
                <a:t>patients 2007–2014, by centre</a:t>
              </a:r>
            </a:p>
            <a:p>
              <a:pPr algn="ctr"/>
              <a:r>
                <a:rPr lang="en-US" sz="1100" dirty="0" smtClean="0"/>
                <a:t>CIF = cumulative incidence function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Patients starting RRT on PD at day zero and consecutively on PD for the first 90 days of RRT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5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39340"/>
              <a:ext cx="8890000" cy="32663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383169"/>
            <a:ext cx="8890000" cy="4091663"/>
            <a:chOff x="127000" y="1792268"/>
            <a:chExt cx="8890000" cy="4091663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609600" y="1792268"/>
              <a:ext cx="83964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13.2</a:t>
              </a:r>
              <a:r>
                <a:rPr lang="en-US" sz="1200" b="1" dirty="0"/>
                <a:t>.</a:t>
              </a:r>
              <a:r>
                <a:rPr lang="en-US" sz="1200" dirty="0" smtClean="0"/>
                <a:t> Centre specific proportion of prevalent RRT patients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 using a HT or transplantation on 31st December 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Based on postcode of residency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13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91512"/>
              <a:ext cx="8890000" cy="36924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315181"/>
            <a:ext cx="8890000" cy="4227638"/>
            <a:chOff x="127000" y="1377315"/>
            <a:chExt cx="8890000" cy="4227638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1743132" y="1377315"/>
              <a:ext cx="6105468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13.15B.</a:t>
              </a:r>
              <a:r>
                <a:rPr lang="en-US" sz="1200" dirty="0" smtClean="0"/>
                <a:t> One-year probability of technique failure (switch to HD, panel A), mortality on PD (panel B) and transplantation (panel C), in incident PD</a:t>
              </a:r>
              <a:r>
                <a:rPr lang="en-US" sz="1200" baseline="30000" dirty="0" smtClean="0"/>
                <a:t>∗</a:t>
              </a:r>
            </a:p>
            <a:p>
              <a:pPr algn="ctr"/>
              <a:r>
                <a:rPr lang="en-US" sz="1200" dirty="0" smtClean="0"/>
                <a:t>patients 2007–2014, by centre</a:t>
              </a:r>
            </a:p>
            <a:p>
              <a:pPr algn="ctr"/>
              <a:r>
                <a:rPr lang="en-US" sz="1100" dirty="0" smtClean="0"/>
                <a:t>CIF = cumulative incidence function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Patients starting RRT on PD at day zero and consecutively on PD for the first 90 days of RRT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13-15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43912"/>
              <a:ext cx="8890000" cy="32610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311814"/>
            <a:ext cx="8890000" cy="4234372"/>
            <a:chOff x="127000" y="1377315"/>
            <a:chExt cx="8890000" cy="4234372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1743132" y="1377315"/>
              <a:ext cx="6105468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13.15C.</a:t>
              </a:r>
              <a:r>
                <a:rPr lang="en-US" sz="1200" dirty="0" smtClean="0"/>
                <a:t> One-year probability of technique failure (switch to HD, panel A), mortality on PD (panel B) and transplantation (panel C), in incident PD</a:t>
              </a:r>
              <a:r>
                <a:rPr lang="en-US" sz="1200" baseline="30000" dirty="0" smtClean="0"/>
                <a:t>∗</a:t>
              </a:r>
            </a:p>
            <a:p>
              <a:pPr algn="ctr"/>
              <a:r>
                <a:rPr lang="en-US" sz="1200" dirty="0" smtClean="0"/>
                <a:t>patients 2007–2014, by centre</a:t>
              </a:r>
            </a:p>
            <a:p>
              <a:pPr algn="ctr"/>
              <a:r>
                <a:rPr lang="en-US" sz="1100" dirty="0" smtClean="0"/>
                <a:t>CIF = cumulative incidence function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Patients starting RRT on PD at day zero and consecutively on PD for the first 90 days of RRT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13-15c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43912"/>
              <a:ext cx="8890000" cy="32677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126343"/>
            <a:ext cx="8890000" cy="4605315"/>
            <a:chOff x="127000" y="1399401"/>
            <a:chExt cx="8890000" cy="4605315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878139" y="1399401"/>
              <a:ext cx="382746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13.16</a:t>
              </a:r>
              <a:r>
                <a:rPr lang="en-US" sz="1200" b="1" dirty="0"/>
                <a:t>.</a:t>
              </a:r>
              <a:r>
                <a:rPr lang="en-US" sz="1200" dirty="0" smtClean="0"/>
                <a:t> Dialysis modality use by nation,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676400"/>
              <a:ext cx="8890000" cy="43283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281254"/>
            <a:ext cx="5842000" cy="4295493"/>
            <a:chOff x="1651000" y="1529923"/>
            <a:chExt cx="5842000" cy="4295493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2717800" y="1529923"/>
              <a:ext cx="4140200" cy="45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13.17</a:t>
              </a:r>
              <a:r>
                <a:rPr lang="en-US" sz="1200" b="1" dirty="0"/>
                <a:t>.</a:t>
              </a:r>
              <a:r>
                <a:rPr lang="en-US" sz="1200" dirty="0" smtClean="0"/>
                <a:t> Serial changes in proportion of prevalent dialysis patients using </a:t>
              </a:r>
              <a:r>
                <a:rPr lang="en-US" sz="1200" dirty="0" err="1" smtClean="0"/>
                <a:t>HTs</a:t>
              </a:r>
              <a:r>
                <a:rPr lang="en-US" sz="1200" dirty="0" smtClean="0"/>
                <a:t> (2001–2014, USRDS)</a:t>
              </a:r>
              <a:endParaRPr lang="en-US" sz="1200" dirty="0"/>
            </a:p>
          </p:txBody>
        </p:sp>
        <p:pic>
          <p:nvPicPr>
            <p:cNvPr id="5" name="Picture 4" descr="Slide13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36648"/>
              <a:ext cx="5842000" cy="36887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05240"/>
            <a:ext cx="5842000" cy="4247521"/>
            <a:chOff x="1651000" y="1476284"/>
            <a:chExt cx="5842000" cy="4247521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732881" y="1476284"/>
              <a:ext cx="40489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13.18</a:t>
              </a:r>
              <a:r>
                <a:rPr lang="en-US" sz="1200" b="1" dirty="0"/>
                <a:t>.</a:t>
              </a:r>
              <a:r>
                <a:rPr lang="en-US" sz="1200" dirty="0" smtClean="0"/>
                <a:t> Cumulative probability of starting PD since commencing RRT, by country, in the incident cohort 2011–2014, censoring at transplantation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38172"/>
              <a:ext cx="5842000" cy="35856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50976"/>
            <a:ext cx="5842000" cy="4156048"/>
            <a:chOff x="1651000" y="1524000"/>
            <a:chExt cx="5842000" cy="4156048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743201" y="1524000"/>
              <a:ext cx="41147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13.19</a:t>
              </a:r>
              <a:r>
                <a:rPr lang="en-US" sz="1200" b="1" dirty="0"/>
                <a:t>.</a:t>
              </a:r>
              <a:r>
                <a:rPr lang="en-US" sz="1200" dirty="0" smtClean="0"/>
                <a:t> Cumulative probability of starting HHD since commencing RRT, by country, in the incident cohort 2011–2014, censoring at transplantation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39696"/>
              <a:ext cx="5842000" cy="35403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685447"/>
            <a:ext cx="8890000" cy="3487107"/>
            <a:chOff x="127000" y="2122709"/>
            <a:chExt cx="8890000" cy="3487107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609600" y="2122709"/>
              <a:ext cx="830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age in prevalent dialysis population, by dialysis modality and centre, on 31st December 2015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51532"/>
              <a:ext cx="8890000" cy="32582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00541"/>
            <a:ext cx="5842000" cy="3256919"/>
            <a:chOff x="1651000" y="1976735"/>
            <a:chExt cx="5842000" cy="3256919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476500" y="1976735"/>
              <a:ext cx="46101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13.4.</a:t>
              </a:r>
              <a:r>
                <a:rPr lang="en-US" sz="1200" dirty="0" smtClean="0"/>
                <a:t> Percentage of prevalent dialysis patients,</a:t>
              </a:r>
            </a:p>
            <a:p>
              <a:pPr algn="ctr"/>
              <a:r>
                <a:rPr lang="en-US" sz="1200" dirty="0" smtClean="0"/>
                <a:t>by age and gender, on 31st December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49068"/>
              <a:ext cx="5842000" cy="27845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000" y="1617231"/>
            <a:ext cx="5842000" cy="3623539"/>
            <a:chOff x="1651000" y="1638181"/>
            <a:chExt cx="5842000" cy="3623539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667000" y="1638181"/>
              <a:ext cx="4191000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13.5. </a:t>
              </a:r>
              <a:r>
                <a:rPr lang="en-US" sz="1200" dirty="0" smtClean="0"/>
                <a:t>Dialysis modality at start, by age and gender, in the incident ICHD and PD dialysis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 cohort, 2011–2015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Patients starting on HHD are excluded because they comprise &lt;1% of the cohort (</a:t>
              </a:r>
              <a:r>
                <a:rPr lang="en-US" sz="1100" i="1" dirty="0" smtClean="0"/>
                <a:t>N</a:t>
              </a:r>
              <a:r>
                <a:rPr lang="en-US" sz="1100" dirty="0" smtClean="0"/>
                <a:t> = 69)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13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33828"/>
              <a:ext cx="5842000" cy="2827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743200" y="1208038"/>
            <a:ext cx="3915714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/>
              <a:t>Figure 13.6A. </a:t>
            </a:r>
            <a:r>
              <a:rPr lang="en-US" sz="1200" dirty="0" smtClean="0"/>
              <a:t>Percentage of non-White prevalent HHD patients relative to non-White ICHD patients on</a:t>
            </a:r>
          </a:p>
          <a:p>
            <a:pPr algn="ctr"/>
            <a:r>
              <a:rPr lang="en-US" sz="1200" dirty="0" smtClean="0"/>
              <a:t>31st December 2015</a:t>
            </a:r>
          </a:p>
          <a:p>
            <a:pPr algn="ctr"/>
            <a:r>
              <a:rPr lang="en-US" sz="1100" dirty="0" err="1" smtClean="0"/>
              <a:t>Centres</a:t>
            </a:r>
            <a:r>
              <a:rPr lang="en-US" sz="1100" dirty="0" smtClean="0"/>
              <a:t> with a lower than expected percentage of ethnic minorities on HHD are highlighted (shown as bold dots) only if they had a minimum of five non-White patients on HHD</a:t>
            </a:r>
            <a:endParaRPr lang="en-US" sz="1100" b="1" dirty="0">
              <a:ea typeface="Arial" pitchFamily="-106" charset="0"/>
              <a:cs typeface="Arial" pitchFamily="-106" charset="0"/>
            </a:endParaRPr>
          </a:p>
        </p:txBody>
      </p:sp>
      <p:pic>
        <p:nvPicPr>
          <p:cNvPr id="5" name="Picture 4" descr="Slide13-06a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2401824"/>
            <a:ext cx="4445000" cy="29228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49500" y="1410184"/>
            <a:ext cx="4445000" cy="4037632"/>
            <a:chOff x="2349500" y="1284238"/>
            <a:chExt cx="4445000" cy="4037632"/>
          </a:xfrm>
        </p:grpSpPr>
        <p:pic>
          <p:nvPicPr>
            <p:cNvPr id="5" name="Picture 4" descr="Slide13-06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03348"/>
              <a:ext cx="4445000" cy="2918522"/>
            </a:xfrm>
            <a:prstGeom prst="rect">
              <a:avLst/>
            </a:prstGeom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789886" y="1284238"/>
              <a:ext cx="3915714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13.6B. </a:t>
              </a:r>
              <a:r>
                <a:rPr lang="en-US" sz="1200" dirty="0" smtClean="0"/>
                <a:t>Percentage of non-White prevalent PD patients relative to non-White ICHD patients on</a:t>
              </a:r>
            </a:p>
            <a:p>
              <a:pPr algn="ctr"/>
              <a:r>
                <a:rPr lang="en-US" sz="1200" dirty="0" smtClean="0"/>
                <a:t>31st December 2015</a:t>
              </a:r>
            </a:p>
            <a:p>
              <a:pPr algn="ctr"/>
              <a:r>
                <a:rPr lang="en-US" sz="1100" dirty="0" err="1" smtClean="0"/>
                <a:t>Centres</a:t>
              </a:r>
              <a:r>
                <a:rPr lang="en-US" sz="1100" dirty="0" smtClean="0"/>
                <a:t> with a lower than expected percentage of ethnic minorities on PD are highlighted (shown as bold dots) only if they had a minimum of five non-White patients on PD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04464"/>
            <a:ext cx="5842000" cy="3249072"/>
            <a:chOff x="1651000" y="1981200"/>
            <a:chExt cx="5842000" cy="3249072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133600" y="1981200"/>
              <a:ext cx="5334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13.7</a:t>
              </a:r>
              <a:r>
                <a:rPr lang="en-US" sz="1200" b="1" dirty="0"/>
                <a:t>.</a:t>
              </a:r>
              <a:r>
                <a:rPr lang="en-US" sz="1200" dirty="0" smtClean="0"/>
                <a:t> Level of social deprivation in the prevalent dialysis population, by dialysis modality, on 31st December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47544"/>
              <a:ext cx="5842000" cy="2782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72946"/>
            <a:ext cx="4445000" cy="3312108"/>
            <a:chOff x="2349500" y="1752600"/>
            <a:chExt cx="4445000" cy="3312108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717800" y="1752600"/>
              <a:ext cx="4064000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13.8</a:t>
              </a:r>
              <a:r>
                <a:rPr lang="en-US" sz="1200" b="1" dirty="0"/>
                <a:t>.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Comorbidity</a:t>
              </a:r>
              <a:r>
                <a:rPr lang="en-US" sz="1200" dirty="0" smtClean="0"/>
                <a:t> of prevalent dialysis patients</a:t>
              </a:r>
              <a:r>
                <a:rPr lang="en-US" sz="1200" baseline="30000" dirty="0" smtClean="0"/>
                <a:t>∗</a:t>
              </a:r>
              <a:r>
                <a:rPr lang="en-US" sz="1200" dirty="0" smtClean="0"/>
                <a:t>, stratified by dialysis modality, on 31st December 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Only data from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with 570% completeness for </a:t>
              </a:r>
              <a:r>
                <a:rPr lang="en-US" sz="1100" dirty="0" err="1" smtClean="0"/>
                <a:t>comorbidity</a:t>
              </a:r>
              <a:r>
                <a:rPr lang="en-US" sz="1100" dirty="0" smtClean="0"/>
                <a:t> data are included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3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57272"/>
              <a:ext cx="4445000" cy="25074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1085</Words>
  <Application>Microsoft Macintosh PowerPoint</Application>
  <PresentationFormat>On-screen Show (4:3)</PresentationFormat>
  <Paragraphs>79</Paragraphs>
  <Slides>25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143</cp:revision>
  <dcterms:created xsi:type="dcterms:W3CDTF">2017-10-06T12:06:29Z</dcterms:created>
  <dcterms:modified xsi:type="dcterms:W3CDTF">2017-10-06T12:07:14Z</dcterms:modified>
</cp:coreProperties>
</file>