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13"/>
  </p:notesMasterIdLst>
  <p:sldIdLst>
    <p:sldId id="256" r:id="rId3"/>
    <p:sldId id="261" r:id="rId4"/>
    <p:sldId id="262" r:id="rId5"/>
    <p:sldId id="265" r:id="rId6"/>
    <p:sldId id="266" r:id="rId7"/>
    <p:sldId id="267" r:id="rId8"/>
    <p:sldId id="268" r:id="rId9"/>
    <p:sldId id="263" r:id="rId10"/>
    <p:sldId id="264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isby CF Bold" panose="020B0604020202020204" charset="0"/>
      <p:bold r:id="rId18"/>
      <p:italic r:id="rId19"/>
      <p:boldItalic r:id="rId20"/>
    </p:embeddedFont>
    <p:embeddedFont>
      <p:font typeface="Visby Round CF" panose="020F0000000000000000" charset="0"/>
      <p:regular r:id="rId21"/>
      <p:bold r:id="rId22"/>
      <p:italic r:id="rId23"/>
      <p:boldItalic r:id="rId24"/>
    </p:embeddedFont>
    <p:embeddedFont>
      <p:font typeface="Visby Round CF DemiBold" panose="020F0000000000000000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144"/>
    <a:srgbClr val="FDD21C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04/02/2023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2" y="404186"/>
            <a:ext cx="2699495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88A207C2-CFE9-4A55-8DDA-82BE4DA92AE2}" type="datetime2">
              <a:rPr lang="en-GB" smtClean="0"/>
              <a:t>Saturday, 04 February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510710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060" y="368301"/>
            <a:ext cx="723978" cy="7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74" y="368300"/>
            <a:ext cx="696663" cy="6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5AE16E-80C6-44F7-B04E-24A246006F9C}"/>
              </a:ext>
            </a:extLst>
          </p:cNvPr>
          <p:cNvSpPr txBox="1">
            <a:spLocks/>
          </p:cNvSpPr>
          <p:nvPr/>
        </p:nvSpPr>
        <p:spPr>
          <a:xfrm>
            <a:off x="809957" y="1917030"/>
            <a:ext cx="10570133" cy="104116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Dashboards: RSTP, SSQD, Model Hospital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8E94D6-DC21-4EFE-BD02-8B28994ED8EB}"/>
              </a:ext>
            </a:extLst>
          </p:cNvPr>
          <p:cNvSpPr txBox="1">
            <a:spLocks/>
          </p:cNvSpPr>
          <p:nvPr/>
        </p:nvSpPr>
        <p:spPr>
          <a:xfrm>
            <a:off x="513986" y="4546004"/>
            <a:ext cx="11162076" cy="637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Dr Retha Steenkamp, Head of Operations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75F48B-35B8-42FC-8B37-16B76DEB1F25}"/>
              </a:ext>
            </a:extLst>
          </p:cNvPr>
          <p:cNvSpPr txBox="1">
            <a:spLocks/>
          </p:cNvSpPr>
          <p:nvPr/>
        </p:nvSpPr>
        <p:spPr>
          <a:xfrm>
            <a:off x="513986" y="5491175"/>
            <a:ext cx="11162076" cy="637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In relation to this presentation, I declare that there are no conflicts of interest</a:t>
            </a:r>
            <a:endParaRPr lang="en-GB" sz="14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2BF0DF-6189-4ADE-AA88-DEC8909D9FC7}"/>
              </a:ext>
            </a:extLst>
          </p:cNvPr>
          <p:cNvSpPr txBox="1">
            <a:spLocks/>
          </p:cNvSpPr>
          <p:nvPr/>
        </p:nvSpPr>
        <p:spPr>
          <a:xfrm>
            <a:off x="596158" y="451588"/>
            <a:ext cx="9540000" cy="1092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E2B317-DC37-4DC6-9B75-24F1AD74F08A}"/>
              </a:ext>
            </a:extLst>
          </p:cNvPr>
          <p:cNvSpPr txBox="1"/>
          <p:nvPr/>
        </p:nvSpPr>
        <p:spPr>
          <a:xfrm>
            <a:off x="596158" y="1387926"/>
            <a:ext cx="1040119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AKI data submitted monthly to UKRR by laboratories used in Model Hospital and RSTP 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Transplantation and Dialysis data metrics in RSTP dashboard from renal centre data submission to the UKRR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All Specialised Services Quality dashboard centre level data submitted to the UKRR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Highlights the importance of timely data submission, quality and completeness of data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464552"/>
            <a:ext cx="9540875" cy="1260475"/>
          </a:xfrm>
        </p:spPr>
        <p:txBody>
          <a:bodyPr/>
          <a:lstStyle/>
          <a:p>
            <a:r>
              <a:rPr lang="en-GB" dirty="0"/>
              <a:t>NHS England Dashboards for Renal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0455" y="2026732"/>
            <a:ext cx="9828664" cy="258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Renal Services Transformation Programme  (RSTP) dashboard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Specialised Services Quality dashboards (SSQD)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Model Hospital</a:t>
            </a:r>
          </a:p>
        </p:txBody>
      </p:sp>
    </p:spTree>
    <p:extLst>
      <p:ext uri="{BB962C8B-B14F-4D97-AF65-F5344CB8AC3E}">
        <p14:creationId xmlns:p14="http://schemas.microsoft.com/office/powerpoint/2010/main" val="1278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472573"/>
            <a:ext cx="9540875" cy="1260475"/>
          </a:xfrm>
        </p:spPr>
        <p:txBody>
          <a:bodyPr/>
          <a:lstStyle/>
          <a:p>
            <a:r>
              <a:rPr lang="en-GB" dirty="0"/>
              <a:t>Renal Services Transformation Programme (RSTP) Dashboard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0455" y="1994648"/>
            <a:ext cx="9828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Aim: transform renal services by addressing long standing and complex problems at different levels of the NHS, cutting across patient pathways and NHS bodies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5 Workstreams developed measures to include in a dashboard: AKI, Dialysis, Transplantation, Chronic Kidney Disease (CKD) and System Working</a:t>
            </a:r>
          </a:p>
        </p:txBody>
      </p:sp>
    </p:spTree>
    <p:extLst>
      <p:ext uri="{BB962C8B-B14F-4D97-AF65-F5344CB8AC3E}">
        <p14:creationId xmlns:p14="http://schemas.microsoft.com/office/powerpoint/2010/main" val="224229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90" y="407623"/>
            <a:ext cx="9540875" cy="1260475"/>
          </a:xfrm>
        </p:spPr>
        <p:txBody>
          <a:bodyPr/>
          <a:lstStyle/>
          <a:p>
            <a:r>
              <a:rPr lang="en-GB" dirty="0"/>
              <a:t>RSTP Dashboard - AKI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570544" y="1591466"/>
            <a:ext cx="98286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AKI data metrics: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Mean Length of Stay AKI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Inpatient Mortality Rate AKI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AKI admission with emergency re-admission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AKI admission with Critical Care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AKI admission with emergency cardiac readmission</a:t>
            </a:r>
          </a:p>
          <a:p>
            <a:r>
              <a:rPr lang="en-GB" sz="2800" dirty="0"/>
              <a:t>Source of data: submitted monthly by laboratories to UKRR – do checks/validation </a:t>
            </a:r>
          </a:p>
          <a:p>
            <a:r>
              <a:rPr lang="en-GB" sz="2800" dirty="0"/>
              <a:t>Data flow from UKRR to NHS England – link with Hospital Episodes and Civil Registration (deaths) data for calculation of metrics</a:t>
            </a:r>
          </a:p>
          <a:p>
            <a:endParaRPr lang="en-GB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269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39724"/>
            <a:ext cx="9540875" cy="1260475"/>
          </a:xfrm>
        </p:spPr>
        <p:txBody>
          <a:bodyPr/>
          <a:lstStyle/>
          <a:p>
            <a:r>
              <a:rPr lang="en-GB" dirty="0"/>
              <a:t>RSTP Dashboard - Transplantation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1067" y="1450686"/>
            <a:ext cx="98286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Incident transplant rate per 100 incident RRT patients &lt; 75 years of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Median time from dialysis start to transplant, including and excluding pre-emptive transplants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Transplant status at start of RRT: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Live Donor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Deceased donor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Active on waiting list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Suspended from waiting list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Unfit for transplant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Missed patients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Source of data: submitted by renal centres to UKRR via UKRDC or quarterly feeds. Metrics UKRR calculated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GB" sz="2300" dirty="0"/>
          </a:p>
          <a:p>
            <a:pPr marL="1371600" lvl="2" indent="-457200">
              <a:buFont typeface="Courier New" panose="02070309020205020404" pitchFamily="49" charset="0"/>
              <a:buChar char="o"/>
            </a:pPr>
            <a:endParaRPr lang="en-GB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778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472573"/>
            <a:ext cx="9540875" cy="1260475"/>
          </a:xfrm>
        </p:spPr>
        <p:txBody>
          <a:bodyPr/>
          <a:lstStyle/>
          <a:p>
            <a:r>
              <a:rPr lang="en-GB" dirty="0"/>
              <a:t>RSTP Dashboard - Dialysis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442645" y="1569421"/>
            <a:ext cx="982866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Dialysis metrics: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Proportion of Dialysis Patients on PD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Proportion of Dialysis Patients on Home Therapies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300" dirty="0"/>
              <a:t>Proportion of Dialysis patients presenting late</a:t>
            </a:r>
          </a:p>
          <a:p>
            <a:r>
              <a:rPr lang="en-GB" sz="2400" dirty="0"/>
              <a:t>Vascular Access metrics: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400" dirty="0"/>
              <a:t>Median at Risk days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400" dirty="0"/>
              <a:t>Proportion of Patients with Definitive Access</a:t>
            </a:r>
          </a:p>
          <a:p>
            <a:pPr marL="0" lvl="1"/>
            <a:r>
              <a:rPr lang="en-GB" sz="2600" dirty="0"/>
              <a:t>Source of data: submitted by renal centres to UKRR via UKRDC or quarterly feeds</a:t>
            </a:r>
          </a:p>
          <a:p>
            <a:pPr marL="0" lvl="1"/>
            <a:r>
              <a:rPr lang="en-GB" sz="2600" dirty="0"/>
              <a:t>Metrics UKRR calculated</a:t>
            </a:r>
          </a:p>
        </p:txBody>
      </p:sp>
    </p:spTree>
    <p:extLst>
      <p:ext uri="{BB962C8B-B14F-4D97-AF65-F5344CB8AC3E}">
        <p14:creationId xmlns:p14="http://schemas.microsoft.com/office/powerpoint/2010/main" val="326507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" y="472573"/>
            <a:ext cx="9540875" cy="1260475"/>
          </a:xfrm>
        </p:spPr>
        <p:txBody>
          <a:bodyPr/>
          <a:lstStyle/>
          <a:p>
            <a:r>
              <a:rPr lang="en-GB" dirty="0"/>
              <a:t>RSTP Dashboard - CKD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0454" y="1861112"/>
            <a:ext cx="98286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CKD metrics: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Adult CKD Prevalence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Adult CKD 2 low eGFRs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Adult CKD 1  low eGFR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Adult CKD with </a:t>
            </a:r>
            <a:r>
              <a:rPr lang="en-GB" sz="2400" dirty="0" err="1"/>
              <a:t>uACR</a:t>
            </a:r>
            <a:r>
              <a:rPr lang="en-GB" sz="2400" dirty="0"/>
              <a:t> test within 12 months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/>
              <a:t>Adult CKD with hypertension and </a:t>
            </a:r>
            <a:r>
              <a:rPr lang="en-GB" sz="2400" dirty="0" err="1"/>
              <a:t>proteinurea</a:t>
            </a:r>
            <a:r>
              <a:rPr lang="en-GB" sz="2400" dirty="0"/>
              <a:t> medicated</a:t>
            </a:r>
          </a:p>
          <a:p>
            <a:r>
              <a:rPr lang="en-GB" sz="2800" dirty="0"/>
              <a:t>Source of data: CVD Prevent</a:t>
            </a:r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26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210265"/>
            <a:ext cx="9540875" cy="1260475"/>
          </a:xfrm>
        </p:spPr>
        <p:txBody>
          <a:bodyPr/>
          <a:lstStyle/>
          <a:p>
            <a:r>
              <a:rPr lang="en-GB" sz="3200" dirty="0"/>
              <a:t>Specialised Services Quality dashboards (SSQD)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0453" y="1527775"/>
            <a:ext cx="98286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SSQD aims to provide assurance on quality of care, monitoring quality of service, enabling comparison between service providers commission by NHS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Not public facing, permissions for access required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SSQD Measures: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Peritonitis Rate in PD patients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MRSA/MSSA Rate in HD patients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Access to Transplant Listing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% of KRT patients registered on a patient viewer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% of KRT accessing the patient viewer in last 3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Renal centres submit quarterly centre level data via front-end to UKRR who checks/validates and send on to NHS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/>
              <a:t>SSQD dashboard will continue for now</a:t>
            </a:r>
          </a:p>
        </p:txBody>
      </p:sp>
    </p:spTree>
    <p:extLst>
      <p:ext uri="{BB962C8B-B14F-4D97-AF65-F5344CB8AC3E}">
        <p14:creationId xmlns:p14="http://schemas.microsoft.com/office/powerpoint/2010/main" val="70973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9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BA2AF-EB09-41B5-BD5D-BDBDE03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70502"/>
            <a:ext cx="9540875" cy="1260475"/>
          </a:xfrm>
        </p:spPr>
        <p:txBody>
          <a:bodyPr/>
          <a:lstStyle/>
          <a:p>
            <a:r>
              <a:rPr lang="en-GB" sz="3200" dirty="0"/>
              <a:t>Model 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29020-837C-44A6-818E-DCD7DDA7F9FB}"/>
              </a:ext>
            </a:extLst>
          </p:cNvPr>
          <p:cNvSpPr txBox="1"/>
          <p:nvPr/>
        </p:nvSpPr>
        <p:spPr>
          <a:xfrm>
            <a:off x="370453" y="1630977"/>
            <a:ext cx="9828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Model Hospital sits within the Model Health System - provider-level benchmarking metrics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Access available for all NHS commissioners and providers in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3 Newly added AKI metrics on Model Hospital: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AKI 30 day Mortality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AKI Length of Stay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AKI re-admissions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AKI data for metrics submitted by laboratories to UKRR who does checks/validation; data flow back to NHS England to calculate metrics.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56959436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597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Visby Round CF</vt:lpstr>
      <vt:lpstr>Courier New</vt:lpstr>
      <vt:lpstr>Visby CF Bold</vt:lpstr>
      <vt:lpstr>Calibri</vt:lpstr>
      <vt:lpstr>Visby Round CF DemiBold</vt:lpstr>
      <vt:lpstr>Arial</vt:lpstr>
      <vt:lpstr>UKKA Theme (white)</vt:lpstr>
      <vt:lpstr>UKKA Theme (midnight)</vt:lpstr>
      <vt:lpstr> </vt:lpstr>
      <vt:lpstr>NHS England Dashboards for Renal</vt:lpstr>
      <vt:lpstr>Renal Services Transformation Programme (RSTP) Dashboard</vt:lpstr>
      <vt:lpstr>RSTP Dashboard - AKI</vt:lpstr>
      <vt:lpstr>RSTP Dashboard - Transplantation</vt:lpstr>
      <vt:lpstr>RSTP Dashboard - Dialysis</vt:lpstr>
      <vt:lpstr>RSTP Dashboard - CKD</vt:lpstr>
      <vt:lpstr>Specialised Services Quality dashboards (SSQD)</vt:lpstr>
      <vt:lpstr>Model Hospital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Retha Steenkamp</cp:lastModifiedBy>
  <cp:revision>68</cp:revision>
  <dcterms:created xsi:type="dcterms:W3CDTF">2021-07-07T08:58:23Z</dcterms:created>
  <dcterms:modified xsi:type="dcterms:W3CDTF">2023-02-04T23:05:59Z</dcterms:modified>
</cp:coreProperties>
</file>